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59" r:id="rId5"/>
    <p:sldId id="260" r:id="rId6"/>
    <p:sldId id="315"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Lst>
  <p:sldSz cx="9144000" cy="6858000" type="screen4x3"/>
  <p:notesSz cx="9144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 Hagemeier" initials="CH" lastIdx="12" clrIdx="0">
    <p:extLst>
      <p:ext uri="{19B8F6BF-5375-455C-9EA6-DF929625EA0E}">
        <p15:presenceInfo xmlns:p15="http://schemas.microsoft.com/office/powerpoint/2012/main" userId="Carolin Hageme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22CF4C-ED41-855B-B0F8-61448AD00224}">
  <a:tblStyle styleId="{A622CF4C-ED41-855B-B0F8-61448AD00224}" styleName="Mittlere Formatvorlage 4">
    <a:wholeTbl>
      <a:tcTxStyle>
        <a:fontRef idx="minor">
          <a:srgbClr val="000000"/>
        </a:fontRef>
        <a:schemeClr val="dk1"/>
      </a:tcTxStyle>
      <a:tcStyle>
        <a:tcBdr>
          <a:left>
            <a:ln w="12700">
              <a:solidFill>
                <a:schemeClr val="dk1"/>
              </a:solidFill>
            </a:ln>
          </a:left>
          <a:right>
            <a:ln w="12700">
              <a:solidFill>
                <a:schemeClr val="dk1"/>
              </a:solidFill>
            </a:ln>
          </a:right>
          <a:top>
            <a:ln w="12700">
              <a:solidFill>
                <a:schemeClr val="dk1"/>
              </a:solidFill>
            </a:ln>
          </a:top>
          <a:bottom>
            <a:ln w="12700">
              <a:solidFill>
                <a:schemeClr val="dk1"/>
              </a:solidFill>
            </a:ln>
          </a:bottom>
          <a:insideH>
            <a:ln w="12700">
              <a:solidFill>
                <a:schemeClr val="dk1"/>
              </a:solidFill>
            </a:ln>
          </a:insideH>
          <a:insideV>
            <a:ln w="12700">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fill>
          <a:solidFill>
            <a:schemeClr val="dk1">
              <a:tint val="40000"/>
            </a:schemeClr>
          </a:solidFill>
        </a:fill>
      </a:tcStyle>
    </a:band2V>
    <a:lastCol>
      <a:tcStyle>
        <a:tcBdr/>
      </a:tcStyle>
    </a:lastCol>
    <a:firstCol>
      <a:tcStyle>
        <a:tcBdr/>
      </a:tcStyle>
    </a:firstCol>
    <a:lastRow>
      <a:tcStyle>
        <a:tcBdr>
          <a:top>
            <a:ln w="25400">
              <a:solidFill>
                <a:schemeClr val="dk1"/>
              </a:solidFill>
            </a:ln>
          </a:top>
        </a:tcBdr>
        <a:fill>
          <a:solidFill>
            <a:schemeClr val="dk1">
              <a:tint val="20000"/>
            </a:schemeClr>
          </a:solidFill>
        </a:fill>
      </a:tcStyle>
    </a:lastRow>
    <a:seCell>
      <a:tcStyle>
        <a:tcBdr/>
      </a:tcStyle>
    </a:seCell>
    <a:swCell>
      <a:tcStyle>
        <a:tcBdr/>
      </a:tcStyle>
    </a:swCell>
    <a:firstRow>
      <a:tcStyle>
        <a:tcBdr/>
        <a:fill>
          <a:solidFill>
            <a:schemeClr val="dk1">
              <a:tint val="20000"/>
            </a:schemeClr>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83" autoAdjust="0"/>
  </p:normalViewPr>
  <p:slideViewPr>
    <p:cSldViewPr>
      <p:cViewPr varScale="1">
        <p:scale>
          <a:sx n="104" d="100"/>
          <a:sy n="104" d="100"/>
        </p:scale>
        <p:origin x="2146"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0" b="0" i="0" u="none" strike="noStrike" spc="0" baseline="0">
                <a:solidFill>
                  <a:schemeClr val="tx1">
                    <a:lumMod val="65000"/>
                    <a:lumOff val="35000"/>
                  </a:schemeClr>
                </a:solidFill>
                <a:latin typeface="+mn-lt"/>
                <a:ea typeface="+mn-ea"/>
                <a:cs typeface="+mn-cs"/>
              </a:defRPr>
            </a:pPr>
            <a:r>
              <a:rPr lang="de-DE" dirty="0"/>
              <a:t>Herkunftsländer der Schüler/innen (JG 5)</a:t>
            </a:r>
          </a:p>
        </c:rich>
      </c:tx>
      <c:layout>
        <c:manualLayout>
          <c:xMode val="edge"/>
          <c:yMode val="edge"/>
          <c:x val="0.17717300261217034"/>
          <c:y val="2.6676549982238972E-2"/>
        </c:manualLayout>
      </c:layout>
      <c:overlay val="0"/>
      <c:spPr>
        <a:prstGeom prst="rect">
          <a:avLst/>
        </a:prstGeom>
        <a:noFill/>
        <a:ln>
          <a:noFill/>
        </a:ln>
        <a:effectLst/>
      </c:spPr>
    </c:title>
    <c:autoTitleDeleted val="0"/>
    <c:plotArea>
      <c:layout/>
      <c:pieChart>
        <c:varyColors val="1"/>
        <c:ser>
          <c:idx val="0"/>
          <c:order val="0"/>
          <c:tx>
            <c:strRef>
              <c:f>Tabelle1!$B$1</c:f>
              <c:strCache>
                <c:ptCount val="1"/>
                <c:pt idx="0">
                  <c:v>Herkunftsländer</c:v>
                </c:pt>
              </c:strCache>
            </c:strRef>
          </c:tx>
          <c:dPt>
            <c:idx val="0"/>
            <c:bubble3D val="0"/>
            <c:spPr>
              <a:prstGeom prst="rect">
                <a:avLst/>
              </a:prstGeom>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1-F969-4874-95A5-F417DDAEBBDF}"/>
              </c:ext>
            </c:extLst>
          </c:dPt>
          <c:dPt>
            <c:idx val="1"/>
            <c:bubble3D val="0"/>
            <c:spPr>
              <a:prstGeom prst="rect">
                <a:avLst/>
              </a:prstGeom>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3-F969-4874-95A5-F417DDAEBBDF}"/>
              </c:ext>
            </c:extLst>
          </c:dPt>
          <c:dPt>
            <c:idx val="2"/>
            <c:bubble3D val="0"/>
            <c:spPr>
              <a:prstGeom prst="rect">
                <a:avLst/>
              </a:prstGeom>
              <a:solidFill>
                <a:schemeClr val="bg1">
                  <a:lumMod val="65000"/>
                </a:schemeClr>
              </a:solidFill>
              <a:ln w="19050">
                <a:solidFill>
                  <a:schemeClr val="lt1"/>
                </a:solidFill>
              </a:ln>
              <a:effectLst/>
            </c:spPr>
            <c:extLst>
              <c:ext xmlns:c16="http://schemas.microsoft.com/office/drawing/2014/chart" uri="{C3380CC4-5D6E-409C-BE32-E72D297353CC}">
                <c16:uniqueId val="{00000005-F969-4874-95A5-F417DDAEBBDF}"/>
              </c:ext>
            </c:extLst>
          </c:dPt>
          <c:dPt>
            <c:idx val="3"/>
            <c:bubble3D val="0"/>
            <c:spPr>
              <a:prstGeom prst="rect">
                <a:avLst/>
              </a:prstGeom>
              <a:solidFill>
                <a:schemeClr val="bg1">
                  <a:lumMod val="85000"/>
                </a:schemeClr>
              </a:solidFill>
              <a:ln w="19050">
                <a:solidFill>
                  <a:schemeClr val="lt1"/>
                </a:solidFill>
              </a:ln>
              <a:effectLst/>
            </c:spPr>
            <c:extLst>
              <c:ext xmlns:c16="http://schemas.microsoft.com/office/drawing/2014/chart" uri="{C3380CC4-5D6E-409C-BE32-E72D297353CC}">
                <c16:uniqueId val="{00000007-F969-4874-95A5-F417DDAEBBDF}"/>
              </c:ext>
            </c:extLst>
          </c:dPt>
          <c:dPt>
            <c:idx val="4"/>
            <c:bubble3D val="0"/>
            <c:spPr>
              <a:prstGeom prst="rect">
                <a:avLst/>
              </a:prstGeom>
              <a:solidFill>
                <a:srgbClr val="FFAFAF"/>
              </a:solidFill>
              <a:ln w="19050">
                <a:solidFill>
                  <a:schemeClr val="lt1"/>
                </a:solidFill>
              </a:ln>
              <a:effectLst/>
            </c:spPr>
            <c:extLst>
              <c:ext xmlns:c16="http://schemas.microsoft.com/office/drawing/2014/chart" uri="{C3380CC4-5D6E-409C-BE32-E72D297353CC}">
                <c16:uniqueId val="{00000009-F969-4874-95A5-F417DDAEBBDF}"/>
              </c:ext>
            </c:extLst>
          </c:dPt>
          <c:dPt>
            <c:idx val="5"/>
            <c:bubble3D val="0"/>
            <c:spPr>
              <a:prstGeom prst="rect">
                <a:avLst/>
              </a:prstGeom>
              <a:solidFill>
                <a:srgbClr val="FF6161"/>
              </a:solidFill>
              <a:ln w="19050">
                <a:solidFill>
                  <a:schemeClr val="lt1"/>
                </a:solidFill>
              </a:ln>
              <a:effectLst/>
            </c:spPr>
            <c:extLst>
              <c:ext xmlns:c16="http://schemas.microsoft.com/office/drawing/2014/chart" uri="{C3380CC4-5D6E-409C-BE32-E72D297353CC}">
                <c16:uniqueId val="{0000000B-F969-4874-95A5-F417DDAEBBDF}"/>
              </c:ext>
            </c:extLst>
          </c:dPt>
          <c:dPt>
            <c:idx val="6"/>
            <c:bubble3D val="0"/>
            <c:spPr>
              <a:prstGeom prst="rect">
                <a:avLst/>
              </a:prstGeom>
              <a:solidFill>
                <a:srgbClr val="C00000"/>
              </a:solidFill>
              <a:ln w="19050">
                <a:solidFill>
                  <a:schemeClr val="lt1"/>
                </a:solidFill>
                <a:round/>
              </a:ln>
              <a:effectLst/>
            </c:spPr>
            <c:extLst>
              <c:ext xmlns:c16="http://schemas.microsoft.com/office/drawing/2014/chart" uri="{C3380CC4-5D6E-409C-BE32-E72D297353CC}">
                <c16:uniqueId val="{0000000D-F969-4874-95A5-F417DDAEBBDF}"/>
              </c:ext>
            </c:extLst>
          </c:dPt>
          <c:dPt>
            <c:idx val="7"/>
            <c:bubble3D val="0"/>
            <c:spPr>
              <a:prstGeom prst="rect">
                <a:avLst/>
              </a:prstGeom>
              <a:solidFill>
                <a:srgbClr val="6C0000"/>
              </a:solidFill>
              <a:ln w="19050">
                <a:solidFill>
                  <a:schemeClr val="lt1"/>
                </a:solidFill>
              </a:ln>
              <a:effectLst/>
            </c:spPr>
            <c:extLst>
              <c:ext xmlns:c16="http://schemas.microsoft.com/office/drawing/2014/chart" uri="{C3380CC4-5D6E-409C-BE32-E72D297353CC}">
                <c16:uniqueId val="{0000000F-F969-4874-95A5-F417DDAEBBD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1"/>
            <c:showBubbleSize val="0"/>
            <c:showLeaderLines val="1"/>
            <c:leaderLines>
              <c:spPr>
                <a:prstGeom prst="rect">
                  <a:avLst/>
                </a:prstGeom>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15:layout/>
              </c:ext>
            </c:extLst>
          </c:dLbls>
          <c:cat>
            <c:strRef>
              <c:f>Tabelle1!$A$2:$A$9</c:f>
              <c:strCache>
                <c:ptCount val="8"/>
                <c:pt idx="0">
                  <c:v>Türkei</c:v>
                </c:pt>
                <c:pt idx="1">
                  <c:v>asiatische Staaten</c:v>
                </c:pt>
                <c:pt idx="2">
                  <c:v>Deutschland</c:v>
                </c:pt>
                <c:pt idx="3">
                  <c:v>arabische Staaten</c:v>
                </c:pt>
                <c:pt idx="4">
                  <c:v>Polen</c:v>
                </c:pt>
                <c:pt idx="5">
                  <c:v>Kosovo</c:v>
                </c:pt>
                <c:pt idx="6">
                  <c:v>Russland</c:v>
                </c:pt>
                <c:pt idx="7">
                  <c:v>Frankreich</c:v>
                </c:pt>
              </c:strCache>
            </c:strRef>
          </c:cat>
          <c:val>
            <c:numRef>
              <c:f>Tabelle1!$B$2:$B$9</c:f>
              <c:numCache>
                <c:formatCode>General</c:formatCode>
                <c:ptCount val="8"/>
                <c:pt idx="0">
                  <c:v>12</c:v>
                </c:pt>
                <c:pt idx="1">
                  <c:v>6</c:v>
                </c:pt>
                <c:pt idx="2">
                  <c:v>4</c:v>
                </c:pt>
                <c:pt idx="3">
                  <c:v>2</c:v>
                </c:pt>
                <c:pt idx="4">
                  <c:v>2</c:v>
                </c:pt>
                <c:pt idx="5">
                  <c:v>2</c:v>
                </c:pt>
                <c:pt idx="6">
                  <c:v>1</c:v>
                </c:pt>
                <c:pt idx="7">
                  <c:v>1</c:v>
                </c:pt>
              </c:numCache>
            </c:numRef>
          </c:val>
          <c:extLst>
            <c:ext xmlns:c16="http://schemas.microsoft.com/office/drawing/2014/chart" uri="{C3380CC4-5D6E-409C-BE32-E72D297353CC}">
              <c16:uniqueId val="{00000010-F969-4874-95A5-F417DDAEBBDF}"/>
            </c:ext>
          </c:extLst>
        </c:ser>
        <c:dLbls>
          <c:showLegendKey val="0"/>
          <c:showVal val="0"/>
          <c:showCatName val="0"/>
          <c:showSerName val="0"/>
          <c:showPercent val="0"/>
          <c:showBubbleSize val="0"/>
          <c:showLeaderLines val="1"/>
        </c:dLbls>
        <c:firstSliceAng val="0"/>
      </c:pieChart>
      <c:spPr>
        <a:prstGeom prst="rect">
          <a:avLst/>
        </a:prstGeom>
        <a:noFill/>
        <a:ln>
          <a:noFill/>
        </a:ln>
        <a:effectLst/>
      </c:spPr>
    </c:plotArea>
    <c:legend>
      <c:legendPos val="r"/>
      <c:layout/>
      <c:overlay val="0"/>
      <c:spPr>
        <a:prstGeom prst="rect">
          <a:avLst/>
        </a:prstGeom>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de-DE"/>
        </a:p>
      </c:txPr>
    </c:legend>
    <c:plotVisOnly val="1"/>
    <c:dispBlanksAs val="gap"/>
    <c:showDLblsOverMax val="0"/>
  </c:chart>
  <c:spPr>
    <a:xfrm>
      <a:off x="365919" y="1278442"/>
      <a:ext cx="8412162" cy="4284662"/>
    </a:xfrm>
    <a:prstGeom prst="rect">
      <a:avLst/>
    </a:prstGeom>
    <a:noFill/>
    <a:ln w="9525" cap="flat" cmpd="sng" algn="ctr">
      <a:noFill/>
      <a:round/>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prstGeom prst="rect">
          <a:avLst/>
        </a:prstGeom>
        <a:noFill/>
        <a:ln>
          <a:noFill/>
        </a:ln>
        <a:effectLst/>
      </c:spPr>
      <c:txPr>
        <a:bodyPr rot="0" spcFirstLastPara="1" vertOverflow="ellipsis" vert="horz" wrap="square" anchor="ctr" anchorCtr="1"/>
        <a:lstStyle/>
        <a:p>
          <a:pPr>
            <a:defRPr sz="1850" b="0" i="0" u="none" strike="noStrike"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Personen mit Migrationshintergrund erscheinen als</c:v>
                </c:pt>
              </c:strCache>
            </c:strRef>
          </c:tx>
          <c:dPt>
            <c:idx val="0"/>
            <c:bubble3D val="0"/>
            <c:spPr>
              <a:prstGeom prst="rect">
                <a:avLst/>
              </a:prstGeom>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1-45E5-46EB-9003-708CEF5AC2B6}"/>
              </c:ext>
            </c:extLst>
          </c:dPt>
          <c:dPt>
            <c:idx val="1"/>
            <c:bubble3D val="0"/>
            <c:spPr>
              <a:prstGeom prst="rect">
                <a:avLst/>
              </a:prstGeom>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45E5-46EB-9003-708CEF5AC2B6}"/>
              </c:ext>
            </c:extLst>
          </c:dPt>
          <c:dPt>
            <c:idx val="2"/>
            <c:bubble3D val="0"/>
            <c:spPr>
              <a:prstGeom prst="rect">
                <a:avLst/>
              </a:prstGeom>
              <a:solidFill>
                <a:schemeClr val="bg1">
                  <a:lumMod val="65000"/>
                </a:schemeClr>
              </a:solidFill>
              <a:ln w="19050">
                <a:solidFill>
                  <a:schemeClr val="lt1"/>
                </a:solidFill>
              </a:ln>
              <a:effectLst/>
            </c:spPr>
            <c:extLst>
              <c:ext xmlns:c16="http://schemas.microsoft.com/office/drawing/2014/chart" uri="{C3380CC4-5D6E-409C-BE32-E72D297353CC}">
                <c16:uniqueId val="{00000005-45E5-46EB-9003-708CEF5AC2B6}"/>
              </c:ext>
            </c:extLst>
          </c:dPt>
          <c:dPt>
            <c:idx val="3"/>
            <c:bubble3D val="0"/>
            <c:spPr>
              <a:prstGeom prst="rect">
                <a:avLst/>
              </a:prstGeom>
              <a:solidFill>
                <a:schemeClr val="bg1">
                  <a:lumMod val="85000"/>
                </a:schemeClr>
              </a:solidFill>
              <a:ln w="19050">
                <a:solidFill>
                  <a:schemeClr val="lt1"/>
                </a:solidFill>
              </a:ln>
              <a:effectLst/>
            </c:spPr>
            <c:extLst>
              <c:ext xmlns:c16="http://schemas.microsoft.com/office/drawing/2014/chart" uri="{C3380CC4-5D6E-409C-BE32-E72D297353CC}">
                <c16:uniqueId val="{00000007-45E5-46EB-9003-708CEF5AC2B6}"/>
              </c:ext>
            </c:extLst>
          </c:dPt>
          <c:dPt>
            <c:idx val="4"/>
            <c:bubble3D val="0"/>
            <c:spPr>
              <a:prstGeom prst="rect">
                <a:avLst/>
              </a:prstGeom>
              <a:solidFill>
                <a:srgbClr val="FFFFFF"/>
              </a:solidFill>
              <a:ln w="19050">
                <a:solidFill>
                  <a:schemeClr val="lt1"/>
                </a:solidFill>
              </a:ln>
              <a:effectLst/>
            </c:spPr>
            <c:extLst>
              <c:ext xmlns:c16="http://schemas.microsoft.com/office/drawing/2014/chart" uri="{C3380CC4-5D6E-409C-BE32-E72D297353CC}">
                <c16:uniqueId val="{00000009-45E5-46EB-9003-708CEF5AC2B6}"/>
              </c:ext>
            </c:extLst>
          </c:dPt>
          <c:dPt>
            <c:idx val="5"/>
            <c:bubble3D val="0"/>
            <c:spPr>
              <a:prstGeom prst="rect">
                <a:avLst/>
              </a:prstGeom>
              <a:solidFill>
                <a:srgbClr val="FFD5D5"/>
              </a:solidFill>
              <a:ln w="19050">
                <a:solidFill>
                  <a:schemeClr val="lt1"/>
                </a:solidFill>
              </a:ln>
              <a:effectLst/>
            </c:spPr>
            <c:extLst>
              <c:ext xmlns:c16="http://schemas.microsoft.com/office/drawing/2014/chart" uri="{C3380CC4-5D6E-409C-BE32-E72D297353CC}">
                <c16:uniqueId val="{0000000B-45E5-46EB-9003-708CEF5AC2B6}"/>
              </c:ext>
            </c:extLst>
          </c:dPt>
          <c:dPt>
            <c:idx val="6"/>
            <c:bubble3D val="0"/>
            <c:spPr>
              <a:prstGeom prst="rect">
                <a:avLst/>
              </a:prstGeom>
              <a:solidFill>
                <a:srgbClr val="FF8989"/>
              </a:solidFill>
              <a:ln w="19050">
                <a:solidFill>
                  <a:schemeClr val="lt1"/>
                </a:solidFill>
              </a:ln>
              <a:effectLst/>
            </c:spPr>
            <c:extLst>
              <c:ext xmlns:c16="http://schemas.microsoft.com/office/drawing/2014/chart" uri="{C3380CC4-5D6E-409C-BE32-E72D297353CC}">
                <c16:uniqueId val="{0000000D-45E5-46EB-9003-708CEF5AC2B6}"/>
              </c:ext>
            </c:extLst>
          </c:dPt>
          <c:dPt>
            <c:idx val="7"/>
            <c:bubble3D val="0"/>
            <c:spPr>
              <a:prstGeom prst="rect">
                <a:avLst/>
              </a:prstGeom>
              <a:solidFill>
                <a:srgbClr val="FF3333"/>
              </a:solidFill>
              <a:ln w="19050">
                <a:solidFill>
                  <a:schemeClr val="lt1"/>
                </a:solidFill>
              </a:ln>
              <a:effectLst/>
            </c:spPr>
            <c:extLst>
              <c:ext xmlns:c16="http://schemas.microsoft.com/office/drawing/2014/chart" uri="{C3380CC4-5D6E-409C-BE32-E72D297353CC}">
                <c16:uniqueId val="{0000000F-45E5-46EB-9003-708CEF5AC2B6}"/>
              </c:ext>
            </c:extLst>
          </c:dPt>
          <c:dPt>
            <c:idx val="8"/>
            <c:bubble3D val="0"/>
            <c:spPr>
              <a:prstGeom prst="rect">
                <a:avLst/>
              </a:prstGeom>
              <a:solidFill>
                <a:srgbClr val="DE0000"/>
              </a:solidFill>
              <a:ln w="19050">
                <a:solidFill>
                  <a:schemeClr val="lt1"/>
                </a:solidFill>
              </a:ln>
              <a:effectLst/>
            </c:spPr>
            <c:extLst>
              <c:ext xmlns:c16="http://schemas.microsoft.com/office/drawing/2014/chart" uri="{C3380CC4-5D6E-409C-BE32-E72D297353CC}">
                <c16:uniqueId val="{00000011-45E5-46EB-9003-708CEF5AC2B6}"/>
              </c:ext>
            </c:extLst>
          </c:dPt>
          <c:dPt>
            <c:idx val="9"/>
            <c:bubble3D val="0"/>
            <c:spPr>
              <a:prstGeom prst="rect">
                <a:avLst/>
              </a:prstGeom>
              <a:solidFill>
                <a:srgbClr val="9A0000"/>
              </a:solidFill>
              <a:ln w="19050">
                <a:solidFill>
                  <a:schemeClr val="lt1"/>
                </a:solidFill>
              </a:ln>
              <a:effectLst/>
            </c:spPr>
            <c:extLst>
              <c:ext xmlns:c16="http://schemas.microsoft.com/office/drawing/2014/chart" uri="{C3380CC4-5D6E-409C-BE32-E72D297353CC}">
                <c16:uniqueId val="{00000013-45E5-46EB-9003-708CEF5AC2B6}"/>
              </c:ext>
            </c:extLst>
          </c:dPt>
          <c:dPt>
            <c:idx val="10"/>
            <c:bubble3D val="0"/>
            <c:spPr>
              <a:prstGeom prst="rect">
                <a:avLst/>
              </a:prstGeom>
              <a:solidFill>
                <a:srgbClr val="540000"/>
              </a:solidFill>
              <a:ln w="19050">
                <a:solidFill>
                  <a:schemeClr val="lt1"/>
                </a:solidFill>
              </a:ln>
              <a:effectLst/>
            </c:spPr>
            <c:extLst>
              <c:ext xmlns:c16="http://schemas.microsoft.com/office/drawing/2014/chart" uri="{C3380CC4-5D6E-409C-BE32-E72D297353CC}">
                <c16:uniqueId val="{00000015-45E5-46EB-9003-708CEF5AC2B6}"/>
              </c:ext>
            </c:extLst>
          </c:dPt>
          <c:dPt>
            <c:idx val="11"/>
            <c:bubble3D val="0"/>
            <c:spPr>
              <a:prstGeom prst="rect">
                <a:avLst/>
              </a:prstGeom>
              <a:solidFill>
                <a:schemeClr val="tx1"/>
              </a:solidFill>
              <a:ln w="19050">
                <a:solidFill>
                  <a:schemeClr val="lt1"/>
                </a:solidFill>
              </a:ln>
              <a:effectLst/>
            </c:spPr>
            <c:extLst>
              <c:ext xmlns:c16="http://schemas.microsoft.com/office/drawing/2014/chart" uri="{C3380CC4-5D6E-409C-BE32-E72D297353CC}">
                <c16:uniqueId val="{00000017-45E5-46EB-9003-708CEF5AC2B6}"/>
              </c:ext>
            </c:extLst>
          </c:dPt>
          <c:dLbls>
            <c:dLbl>
              <c:idx val="0"/>
              <c:layout>
                <c:manualLayout>
                  <c:x val="1.5614772991770724E-2"/>
                  <c:y val="4.7065961669877428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5E5-46EB-9003-708CEF5AC2B6}"/>
                </c:ext>
              </c:extLst>
            </c:dLbl>
            <c:dLbl>
              <c:idx val="1"/>
              <c:layout>
                <c:manualLayout>
                  <c:x val="-2.451325830387005E-2"/>
                  <c:y val="-8.56242294999777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45E5-46EB-9003-708CEF5AC2B6}"/>
                </c:ext>
              </c:extLst>
            </c:dLbl>
            <c:dLbl>
              <c:idx val="2"/>
              <c:layout>
                <c:manualLayout>
                  <c:x val="1.6645719920008781E-2"/>
                  <c:y val="-4.4782451219619338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45E5-46EB-9003-708CEF5AC2B6}"/>
                </c:ext>
              </c:extLst>
            </c:dLbl>
            <c:dLbl>
              <c:idx val="3"/>
              <c:layout>
                <c:manualLayout>
                  <c:x val="0.10328065400140726"/>
                  <c:y val="-7.9582611136803233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45E5-46EB-9003-708CEF5AC2B6}"/>
                </c:ext>
              </c:extLst>
            </c:dLbl>
            <c:dLbl>
              <c:idx val="4"/>
              <c:layout>
                <c:manualLayout>
                  <c:x val="0.11114228048735326"/>
                  <c:y val="1.0255295167936019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45E5-46EB-9003-708CEF5AC2B6}"/>
                </c:ext>
              </c:extLst>
            </c:dLbl>
            <c:dLbl>
              <c:idx val="5"/>
              <c:layout>
                <c:manualLayout>
                  <c:x val="5.8830298322832932E-3"/>
                  <c:y val="2.2594966810550583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45E5-46EB-9003-708CEF5AC2B6}"/>
                </c:ext>
              </c:extLst>
            </c:dLbl>
            <c:dLbl>
              <c:idx val="11"/>
              <c:layout>
                <c:manualLayout>
                  <c:x val="0"/>
                  <c:y val="-1.693960786869410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7-45E5-46EB-9003-708CEF5AC2B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showLeaderLines val="1"/>
            <c:leaderLines>
              <c:spPr>
                <a:prstGeom prst="rect">
                  <a:avLst/>
                </a:prstGeom>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15:layout/>
              </c:ext>
            </c:extLst>
          </c:dLbls>
          <c:cat>
            <c:strRef>
              <c:f>Tabelle1!$A$2:$A$13</c:f>
              <c:strCache>
                <c:ptCount val="12"/>
                <c:pt idx="0">
                  <c:v>statistisch zu unterscheidende Gruppe</c:v>
                </c:pt>
                <c:pt idx="1">
                  <c:v>förderbedürftig</c:v>
                </c:pt>
                <c:pt idx="2">
                  <c:v>besser zu integrieren</c:v>
                </c:pt>
                <c:pt idx="3">
                  <c:v>benachteiligt</c:v>
                </c:pt>
                <c:pt idx="4">
                  <c:v>sozial schlechter gestellt</c:v>
                </c:pt>
                <c:pt idx="5">
                  <c:v>minderbemittelt</c:v>
                </c:pt>
                <c:pt idx="6">
                  <c:v>kriminell</c:v>
                </c:pt>
                <c:pt idx="7">
                  <c:v>bereichernd</c:v>
                </c:pt>
                <c:pt idx="8">
                  <c:v>Klientel</c:v>
                </c:pt>
                <c:pt idx="9">
                  <c:v>Sprachreflexion, Ironie</c:v>
                </c:pt>
                <c:pt idx="10">
                  <c:v>ethnisch basiertes Vorurteil</c:v>
                </c:pt>
                <c:pt idx="11">
                  <c:v>fremd, anders, nichtdeutsch</c:v>
                </c:pt>
              </c:strCache>
            </c:strRef>
          </c:cat>
          <c:val>
            <c:numRef>
              <c:f>Tabelle1!$B$2:$B$13</c:f>
              <c:numCache>
                <c:formatCode>General</c:formatCode>
                <c:ptCount val="12"/>
                <c:pt idx="0">
                  <c:v>10</c:v>
                </c:pt>
                <c:pt idx="1">
                  <c:v>20</c:v>
                </c:pt>
                <c:pt idx="2">
                  <c:v>14</c:v>
                </c:pt>
                <c:pt idx="3">
                  <c:v>9</c:v>
                </c:pt>
                <c:pt idx="4">
                  <c:v>4</c:v>
                </c:pt>
                <c:pt idx="5">
                  <c:v>2</c:v>
                </c:pt>
                <c:pt idx="6">
                  <c:v>3</c:v>
                </c:pt>
                <c:pt idx="7">
                  <c:v>2</c:v>
                </c:pt>
                <c:pt idx="8">
                  <c:v>1</c:v>
                </c:pt>
                <c:pt idx="9">
                  <c:v>4</c:v>
                </c:pt>
                <c:pt idx="10">
                  <c:v>3</c:v>
                </c:pt>
                <c:pt idx="11">
                  <c:v>27</c:v>
                </c:pt>
              </c:numCache>
            </c:numRef>
          </c:val>
          <c:extLst>
            <c:ext xmlns:c16="http://schemas.microsoft.com/office/drawing/2014/chart" uri="{C3380CC4-5D6E-409C-BE32-E72D297353CC}">
              <c16:uniqueId val="{00000018-45E5-46EB-9003-708CEF5AC2B6}"/>
            </c:ext>
          </c:extLst>
        </c:ser>
        <c:dLbls>
          <c:showLegendKey val="0"/>
          <c:showVal val="0"/>
          <c:showCatName val="0"/>
          <c:showSerName val="0"/>
          <c:showPercent val="0"/>
          <c:showBubbleSize val="0"/>
          <c:showLeaderLines val="1"/>
        </c:dLbls>
        <c:firstSliceAng val="0"/>
      </c:pieChart>
      <c:spPr>
        <a:prstGeom prst="rect">
          <a:avLst/>
        </a:prstGeom>
        <a:noFill/>
        <a:ln>
          <a:noFill/>
        </a:ln>
        <a:effectLst/>
      </c:spPr>
    </c:plotArea>
    <c:plotVisOnly val="1"/>
    <c:dispBlanksAs val="zero"/>
    <c:showDLblsOverMax val="0"/>
  </c:chart>
  <c:spPr>
    <a:xfrm>
      <a:off x="444201" y="378941"/>
      <a:ext cx="8222670" cy="5371489"/>
    </a:xfrm>
    <a:prstGeom prst="rect">
      <a:avLst/>
    </a:prstGeom>
    <a:noFill/>
    <a:ln w="9525" cap="flat" cmpd="sng" algn="ctr">
      <a:noFill/>
      <a:round/>
    </a:ln>
    <a:effectLst/>
  </c:spPr>
  <c:txPr>
    <a:bodyPr/>
    <a:lstStyle/>
    <a:p>
      <a:pPr>
        <a:defRPr/>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1" y="0"/>
            <a:ext cx="2985557" cy="502835"/>
          </a:xfrm>
          <a:prstGeom prst="rect">
            <a:avLst/>
          </a:prstGeom>
        </p:spPr>
        <p:txBody>
          <a:bodyPr vert="horz" lIns="92464" tIns="46232" rIns="92464" bIns="46232" rtlCol="0"/>
          <a:lstStyle>
            <a:lvl1pPr algn="l">
              <a:defRPr sz="1200"/>
            </a:lvl1pPr>
          </a:lstStyle>
          <a:p>
            <a:pPr>
              <a:defRPr/>
            </a:pPr>
            <a:endParaRPr lang="de-DE"/>
          </a:p>
        </p:txBody>
      </p:sp>
      <p:sp>
        <p:nvSpPr>
          <p:cNvPr id="3" name="Datumsplatzhalter 2"/>
          <p:cNvSpPr>
            <a:spLocks noGrp="1"/>
          </p:cNvSpPr>
          <p:nvPr>
            <p:ph type="dt" idx="1"/>
          </p:nvPr>
        </p:nvSpPr>
        <p:spPr bwMode="auto">
          <a:xfrm>
            <a:off x="3902598" y="0"/>
            <a:ext cx="2985557" cy="502835"/>
          </a:xfrm>
          <a:prstGeom prst="rect">
            <a:avLst/>
          </a:prstGeom>
        </p:spPr>
        <p:txBody>
          <a:bodyPr vert="horz" lIns="92464" tIns="46232" rIns="92464" bIns="46232" rtlCol="0"/>
          <a:lstStyle>
            <a:lvl1pPr algn="r">
              <a:defRPr sz="1200"/>
            </a:lvl1pPr>
          </a:lstStyle>
          <a:p>
            <a:pPr>
              <a:defRPr/>
            </a:pPr>
            <a:fld id="{6325FE08-938C-40A5-B2DC-F0F241D8ED35}" type="datetimeFigureOut">
              <a:rPr lang="de-DE"/>
              <a:t>29.03.2022</a:t>
            </a:fld>
            <a:endParaRPr lang="de-DE"/>
          </a:p>
        </p:txBody>
      </p:sp>
      <p:sp>
        <p:nvSpPr>
          <p:cNvPr id="4" name="Folienbildplatzhalter 3"/>
          <p:cNvSpPr>
            <a:spLocks noGrp="1" noRot="1" noChangeAspect="1"/>
          </p:cNvSpPr>
          <p:nvPr>
            <p:ph type="sldImg" idx="2"/>
          </p:nvPr>
        </p:nvSpPr>
        <p:spPr bwMode="auto">
          <a:xfrm>
            <a:off x="1190625" y="1254125"/>
            <a:ext cx="4508500" cy="3381375"/>
          </a:xfrm>
          <a:prstGeom prst="rect">
            <a:avLst/>
          </a:prstGeom>
          <a:noFill/>
          <a:ln w="12700">
            <a:solidFill>
              <a:prstClr val="black"/>
            </a:solidFill>
          </a:ln>
        </p:spPr>
        <p:txBody>
          <a:bodyPr vert="horz" lIns="92464" tIns="46232" rIns="92464" bIns="46232" rtlCol="0" anchor="ctr"/>
          <a:lstStyle/>
          <a:p>
            <a:pPr>
              <a:defRPr/>
            </a:pPr>
            <a:endParaRPr lang="de-DE"/>
          </a:p>
        </p:txBody>
      </p:sp>
      <p:sp>
        <p:nvSpPr>
          <p:cNvPr id="5" name="Notizenplatzhalter 4"/>
          <p:cNvSpPr>
            <a:spLocks noGrp="1"/>
          </p:cNvSpPr>
          <p:nvPr>
            <p:ph type="body" sz="quarter" idx="3"/>
          </p:nvPr>
        </p:nvSpPr>
        <p:spPr bwMode="auto">
          <a:xfrm>
            <a:off x="688976" y="4823033"/>
            <a:ext cx="5511800" cy="3946119"/>
          </a:xfrm>
          <a:prstGeom prst="rect">
            <a:avLst/>
          </a:prstGeom>
        </p:spPr>
        <p:txBody>
          <a:bodyPr vert="horz" lIns="92464" tIns="46232" rIns="92464" bIns="46232" rtlCol="0"/>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6" name="Fußzeilenplatzhalter 5"/>
          <p:cNvSpPr>
            <a:spLocks noGrp="1"/>
          </p:cNvSpPr>
          <p:nvPr>
            <p:ph type="ftr" sz="quarter" idx="4"/>
          </p:nvPr>
        </p:nvSpPr>
        <p:spPr bwMode="auto">
          <a:xfrm>
            <a:off x="1" y="9519055"/>
            <a:ext cx="2985557" cy="502834"/>
          </a:xfrm>
          <a:prstGeom prst="rect">
            <a:avLst/>
          </a:prstGeom>
        </p:spPr>
        <p:txBody>
          <a:bodyPr vert="horz" lIns="92464" tIns="46232" rIns="92464" bIns="46232"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902598" y="9519055"/>
            <a:ext cx="2985557" cy="502834"/>
          </a:xfrm>
          <a:prstGeom prst="rect">
            <a:avLst/>
          </a:prstGeom>
        </p:spPr>
        <p:txBody>
          <a:bodyPr vert="horz" lIns="92464" tIns="46232" rIns="92464" bIns="46232" rtlCol="0" anchor="b"/>
          <a:lstStyle>
            <a:lvl1pPr algn="r">
              <a:defRPr sz="1200"/>
            </a:lvl1pPr>
          </a:lstStyle>
          <a:p>
            <a:pPr>
              <a:defRPr/>
            </a:pPr>
            <a:fld id="{D07836B0-4074-4F3D-AE4D-FFF6179DF9BD}"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218" name="Folienbildplatzhalter 1"/>
          <p:cNvSpPr>
            <a:spLocks noGrp="1" noRot="1" noChangeAspect="1" noTextEdit="1"/>
          </p:cNvSpPr>
          <p:nvPr>
            <p:ph type="sldImg"/>
          </p:nvPr>
        </p:nvSpPr>
        <p:spPr bwMode="auto">
          <a:ln/>
        </p:spPr>
      </p:sp>
      <p:sp>
        <p:nvSpPr>
          <p:cNvPr id="9219" name="Notizenplatzhalter 2"/>
          <p:cNvSpPr>
            <a:spLocks noGrp="1"/>
          </p:cNvSpPr>
          <p:nvPr>
            <p:ph type="body" idx="1"/>
          </p:nvPr>
        </p:nvSpPr>
        <p:spPr bwMode="auto"/>
        <p:txBody>
          <a:bodyPr/>
          <a:lstStyle/>
          <a:p>
            <a:pPr marL="173370" indent="-173370">
              <a:buFont typeface="Wingdings"/>
              <a:buChar char="§"/>
              <a:defRPr/>
            </a:pPr>
            <a:r>
              <a:rPr lang="de-DE">
                <a:latin typeface="Calibri"/>
              </a:rPr>
              <a:t>Begrüßung und Vorstellung der Ziele, die mit dieser Einheit verfolgt werden</a:t>
            </a:r>
            <a:endParaRPr/>
          </a:p>
          <a:p>
            <a:pPr marL="173370" indent="-173370" defTabSz="924641">
              <a:buFont typeface="Wingdings"/>
              <a:buChar char="§"/>
              <a:defRPr/>
            </a:pPr>
            <a:r>
              <a:rPr lang="de-DE">
                <a:latin typeface="Calibri"/>
              </a:rPr>
              <a:t>Abbildung: </a:t>
            </a:r>
            <a:r>
              <a:rPr lang="en-GB"/>
              <a:t>© My Hanh Vo Thi</a:t>
            </a:r>
            <a:endParaRPr lang="de-DE">
              <a:latin typeface="Calibri"/>
            </a:endParaRPr>
          </a:p>
        </p:txBody>
      </p:sp>
      <p:sp>
        <p:nvSpPr>
          <p:cNvPr id="9220"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7E43BDC1-9EF1-43BE-9197-694672AB2997}" type="slidenum">
              <a:rPr lang="de-DE" sz="1200"/>
              <a:t>2</a:t>
            </a:fld>
            <a:endParaRPr lang="de-DE"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2770" name="Folienbildplatzhalter 1"/>
          <p:cNvSpPr>
            <a:spLocks noGrp="1" noRot="1" noChangeAspect="1" noTextEdit="1"/>
          </p:cNvSpPr>
          <p:nvPr>
            <p:ph type="sldImg"/>
          </p:nvPr>
        </p:nvSpPr>
        <p:spPr bwMode="auto">
          <a:ln/>
        </p:spPr>
      </p:sp>
      <p:sp>
        <p:nvSpPr>
          <p:cNvPr id="23555" name="Notizenplatzhalter 2"/>
          <p:cNvSpPr>
            <a:spLocks noGrp="1"/>
          </p:cNvSpPr>
          <p:nvPr>
            <p:ph type="body" idx="1"/>
          </p:nvPr>
        </p:nvSpPr>
        <p:spPr bwMode="auto"/>
        <p:txBody>
          <a:bodyPr/>
          <a:lstStyle/>
          <a:p>
            <a:pPr marL="173370" indent="-173370">
              <a:buFont typeface="Wingdings"/>
              <a:buChar char="§"/>
              <a:defRPr/>
            </a:pPr>
            <a:r>
              <a:rPr lang="de-DE"/>
              <a:t>Der Begriff </a:t>
            </a:r>
            <a:r>
              <a:rPr lang="de-DE" i="1"/>
              <a:t>Migrationshintergrund </a:t>
            </a:r>
            <a:r>
              <a:rPr lang="de-DE"/>
              <a:t>wird nicht nur im Kontext von statistischen Erhebungen als statistische Kategorie, sondern auch im allgemeinen Sprachgebrauch zur Charakterisierung von Personengruppen verwendet.</a:t>
            </a:r>
            <a:endParaRPr/>
          </a:p>
          <a:p>
            <a:pPr marL="173370" indent="-173370">
              <a:buFont typeface="Wingdings"/>
              <a:buChar char="§"/>
              <a:defRPr/>
            </a:pPr>
            <a:r>
              <a:rPr lang="de-DE"/>
              <a:t>Nach Scarvaglieri/Zech (2013: 207) füllt der Begriff bei seiner Einführung eine Lücke im Sprachsystem, was die schnelle Etablierung und häufige Verwendung erklären kann. Abseits der Definition des Statistischen Bundesamtes stellt sich die Frage, wie der Begriff </a:t>
            </a:r>
            <a:r>
              <a:rPr lang="de-DE" i="1"/>
              <a:t>Migrationshintergrund </a:t>
            </a:r>
            <a:r>
              <a:rPr lang="de-DE"/>
              <a:t>im allgemeinen Sprachgebrauch überhaupt</a:t>
            </a:r>
            <a:r>
              <a:rPr lang="de-DE" i="1"/>
              <a:t> </a:t>
            </a:r>
            <a:r>
              <a:rPr lang="de-DE"/>
              <a:t>verwendet wird und welche Konnotationen er erhalten hat. </a:t>
            </a:r>
            <a:endParaRPr lang="de-DE" i="1"/>
          </a:p>
          <a:p>
            <a:pPr marL="173370" indent="-173370">
              <a:buFont typeface="Wingdings"/>
              <a:buChar char="§"/>
              <a:defRPr/>
            </a:pPr>
            <a:endParaRPr lang="de-DE"/>
          </a:p>
          <a:p>
            <a:pPr>
              <a:defRPr/>
            </a:pPr>
            <a:r>
              <a:rPr lang="de-DE"/>
              <a:t>Quelle der Abbildung (denkendes Männchen): https://pixabay.com/de/rede-sprechblase-sprechen-blase-1027854/</a:t>
            </a:r>
            <a:endParaRPr/>
          </a:p>
        </p:txBody>
      </p:sp>
      <p:sp>
        <p:nvSpPr>
          <p:cNvPr id="32772"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291558D4-F11F-44BB-AFB9-8C0F2225B8E0}" type="slidenum">
              <a:rPr lang="de-DE" sz="1200"/>
              <a:t>17</a:t>
            </a:fld>
            <a:endParaRPr lang="de-D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5842" name="Folienbildplatzhalter 1"/>
          <p:cNvSpPr>
            <a:spLocks noGrp="1" noRot="1" noChangeAspect="1" noTextEdit="1"/>
          </p:cNvSpPr>
          <p:nvPr>
            <p:ph type="sldImg"/>
          </p:nvPr>
        </p:nvSpPr>
        <p:spPr bwMode="auto">
          <a:ln/>
        </p:spPr>
      </p:sp>
      <p:sp>
        <p:nvSpPr>
          <p:cNvPr id="3" name="Notizenplatzhalter 2"/>
          <p:cNvSpPr>
            <a:spLocks noGrp="1"/>
          </p:cNvSpPr>
          <p:nvPr>
            <p:ph type="body" idx="1"/>
          </p:nvPr>
        </p:nvSpPr>
        <p:spPr bwMode="auto"/>
        <p:txBody>
          <a:bodyPr/>
          <a:lstStyle/>
          <a:p>
            <a:pPr marL="173370" indent="-173370">
              <a:buFont typeface="Wingdings"/>
              <a:buChar char="§"/>
              <a:defRPr/>
            </a:pPr>
            <a:r>
              <a:rPr lang="de-DE"/>
              <a:t>Die Beispiele aus Zeitungstexten deuten an, dass der Begriff </a:t>
            </a:r>
            <a:r>
              <a:rPr lang="de-DE" i="1"/>
              <a:t>Migrationshintergrund </a:t>
            </a:r>
            <a:r>
              <a:rPr lang="de-DE"/>
              <a:t>häufig in spezifischen Kontexten verwendet wird, in denen Menschen mit Migrationshintergrund bestimmte Eigenschaften zugeschrieben werden. Die Beispiele aus Zeitungstexten stammen aus </a:t>
            </a:r>
            <a:r>
              <a:rPr lang="de-DE">
                <a:latin typeface="Calibri"/>
              </a:rPr>
              <a:t>Scarvaglieri/Zech (2013: 202, 211, 212).</a:t>
            </a:r>
            <a:endParaRPr lang="de-DE"/>
          </a:p>
          <a:p>
            <a:pPr marL="173370" indent="-173370">
              <a:buFont typeface="Wingdings"/>
              <a:buChar char="§"/>
              <a:defRPr/>
            </a:pPr>
            <a:r>
              <a:rPr lang="de-DE" b="1"/>
              <a:t>Frage an die Studierenden: </a:t>
            </a:r>
            <a:r>
              <a:rPr lang="de-DE"/>
              <a:t>Auf welche Art und Weise wird </a:t>
            </a:r>
            <a:r>
              <a:rPr lang="de-DE" i="1"/>
              <a:t>Migrationshintergrund</a:t>
            </a:r>
            <a:r>
              <a:rPr lang="de-DE"/>
              <a:t> in den Zeitungstexten verwendet und was impliziert der Begriff (welche Bedeutungsaspekte ‚schwingen mit‘)?</a:t>
            </a:r>
            <a:endParaRPr/>
          </a:p>
          <a:p>
            <a:pPr>
              <a:buFont typeface="Wingdings"/>
              <a:buNone/>
              <a:defRPr/>
            </a:pPr>
            <a:endParaRPr lang="de-DE"/>
          </a:p>
          <a:p>
            <a:pPr>
              <a:buFont typeface="Wingdings"/>
              <a:buNone/>
              <a:defRPr/>
            </a:pPr>
            <a:r>
              <a:rPr lang="de-DE" b="1"/>
              <a:t>Antwortmöglichkeiten</a:t>
            </a:r>
            <a:r>
              <a:rPr lang="de-DE"/>
              <a:t> sind:</a:t>
            </a:r>
            <a:endParaRPr/>
          </a:p>
          <a:p>
            <a:pPr marL="173370" indent="-173370">
              <a:buFont typeface="Wingdings"/>
              <a:buChar char="§"/>
              <a:defRPr/>
            </a:pPr>
            <a:r>
              <a:rPr lang="de-DE"/>
              <a:t>Im ersten Beispiel werden Jugendliche mit Migrationshintergrund ‚normalen‘ Jugendlichen gegenübergestellt, wodurch impliziert wird, dass einen Migrationshintergrund zu haben, nicht der Normalfall ist. </a:t>
            </a:r>
            <a:endParaRPr/>
          </a:p>
          <a:p>
            <a:pPr marL="173370" indent="-173370">
              <a:buFont typeface="Wingdings"/>
              <a:buChar char="§"/>
              <a:defRPr/>
            </a:pPr>
            <a:r>
              <a:rPr lang="de-DE"/>
              <a:t>Im zweiten Beispiel wird impliziert, dass Jugendgewalt häufig auf einen Migrationshintergrund zurückzuführen sei, auch wenn darauf hingewiesen wird, dass der Migrationshintergrund nicht alleine ursächlich für Jugendgewalt sei.</a:t>
            </a:r>
            <a:endParaRPr/>
          </a:p>
          <a:p>
            <a:pPr marL="173370" indent="-173370">
              <a:buFont typeface="Wingdings"/>
              <a:buChar char="§"/>
              <a:defRPr/>
            </a:pPr>
            <a:r>
              <a:rPr lang="de-DE"/>
              <a:t>Im dritten Beispiel wird der Begriff </a:t>
            </a:r>
            <a:r>
              <a:rPr lang="de-DE" i="1"/>
              <a:t>Migrationshintergrund </a:t>
            </a:r>
            <a:r>
              <a:rPr lang="de-DE"/>
              <a:t>verwendet, um diejenigen Schüler/innen näher zu bestimmen, die so problematisch sind, dass Lehrer/innen nicht mit ihnen zurechtkommen. </a:t>
            </a:r>
            <a:endParaRPr/>
          </a:p>
          <a:p>
            <a:pPr marL="173370" indent="-173370">
              <a:buFont typeface="Wingdings"/>
              <a:buChar char="§"/>
              <a:defRPr/>
            </a:pPr>
            <a:endParaRPr lang="de-DE"/>
          </a:p>
        </p:txBody>
      </p:sp>
      <p:sp>
        <p:nvSpPr>
          <p:cNvPr id="35844"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168C19FC-AC59-49F5-9806-9024FD0F83CE}" type="slidenum">
              <a:rPr lang="de-DE" sz="1200"/>
              <a:t>19</a:t>
            </a:fld>
            <a:endParaRPr lang="de-DE"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8914" name="Folienbildplatzhalter 1"/>
          <p:cNvSpPr>
            <a:spLocks noGrp="1" noRot="1" noChangeAspect="1" noTextEdit="1"/>
          </p:cNvSpPr>
          <p:nvPr>
            <p:ph type="sldImg"/>
          </p:nvPr>
        </p:nvSpPr>
        <p:spPr bwMode="auto">
          <a:ln/>
        </p:spPr>
      </p:sp>
      <p:sp>
        <p:nvSpPr>
          <p:cNvPr id="27651" name="Notizenplatzhalter 2"/>
          <p:cNvSpPr>
            <a:spLocks noGrp="1"/>
          </p:cNvSpPr>
          <p:nvPr>
            <p:ph type="body" idx="1"/>
          </p:nvPr>
        </p:nvSpPr>
        <p:spPr bwMode="auto"/>
        <p:txBody>
          <a:bodyPr/>
          <a:lstStyle/>
          <a:p>
            <a:pPr>
              <a:buFont typeface="Wingdings"/>
              <a:buNone/>
              <a:defRPr/>
            </a:pPr>
            <a:r>
              <a:rPr lang="de-DE" b="1" dirty="0"/>
              <a:t>Optionale Reflexionsaufgabe</a:t>
            </a:r>
            <a:endParaRPr dirty="0"/>
          </a:p>
          <a:p>
            <a:pPr>
              <a:buFont typeface="Wingdings"/>
              <a:buNone/>
              <a:defRPr/>
            </a:pPr>
            <a:endParaRPr lang="de-DE" dirty="0"/>
          </a:p>
          <a:p>
            <a:pPr marL="173370" indent="-173370">
              <a:buFont typeface="Wingdings"/>
              <a:buChar char="§"/>
              <a:defRPr/>
            </a:pPr>
            <a:r>
              <a:rPr lang="de-DE" dirty="0"/>
              <a:t>An dieser Stelle kann mit den Studierenden eine Reflexionsaufgabe durchgeführt werden, indem sie gebeten werden, Assoziationen zum Begriff </a:t>
            </a:r>
            <a:r>
              <a:rPr lang="de-DE" i="1" dirty="0"/>
              <a:t>Migrationshintergrund </a:t>
            </a:r>
            <a:r>
              <a:rPr lang="de-DE" dirty="0"/>
              <a:t>zu sammeln. Dies kann sowohl in Einzelarbeit als auch in Partnerarbeit oder gemeinsam im Plenum umgesetzt werden.</a:t>
            </a:r>
            <a:endParaRPr dirty="0"/>
          </a:p>
          <a:p>
            <a:pPr marL="173370" indent="-173370">
              <a:buFont typeface="Wingdings"/>
              <a:buChar char="§"/>
              <a:defRPr/>
            </a:pPr>
            <a:r>
              <a:rPr lang="de-DE" dirty="0"/>
              <a:t>Das Ziel der Reflexionsaufgabe ist es, dass die Studierenden sich eigene Konzepte und Vorannahmen bewusst machen und diese reflektieren können. </a:t>
            </a:r>
            <a:endParaRPr dirty="0"/>
          </a:p>
          <a:p>
            <a:pPr>
              <a:defRPr/>
            </a:pPr>
            <a:endParaRPr lang="de-DE" dirty="0"/>
          </a:p>
          <a:p>
            <a:pPr>
              <a:defRPr/>
            </a:pPr>
            <a:endParaRPr lang="de-DE" dirty="0"/>
          </a:p>
          <a:p>
            <a:pPr>
              <a:defRPr/>
            </a:pPr>
            <a:r>
              <a:rPr lang="de-DE" dirty="0"/>
              <a:t>Quelle der Abbildung (Tafel): https://pixabay.com/de/schwarz-tafel-kreidespuren-schule-1072366/</a:t>
            </a:r>
            <a:endParaRPr dirty="0"/>
          </a:p>
          <a:p>
            <a:pPr>
              <a:defRPr/>
            </a:pPr>
            <a:endParaRPr lang="de-DE" dirty="0"/>
          </a:p>
        </p:txBody>
      </p:sp>
      <p:sp>
        <p:nvSpPr>
          <p:cNvPr id="38916"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C736F0B7-FBC5-4834-A9C8-2A4E10EED9E5}" type="slidenum">
              <a:rPr lang="de-DE" sz="1200"/>
              <a:t>21</a:t>
            </a:fld>
            <a:endParaRPr lang="de-D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1986" name="Folienbildplatzhalter 1"/>
          <p:cNvSpPr>
            <a:spLocks noGrp="1" noRot="1" noChangeAspect="1" noTextEdit="1"/>
          </p:cNvSpPr>
          <p:nvPr>
            <p:ph type="sldImg"/>
          </p:nvPr>
        </p:nvSpPr>
        <p:spPr bwMode="auto">
          <a:ln/>
        </p:spPr>
      </p:sp>
      <p:sp>
        <p:nvSpPr>
          <p:cNvPr id="41987" name="Notizenplatzhalter 2"/>
          <p:cNvSpPr>
            <a:spLocks noGrp="1"/>
          </p:cNvSpPr>
          <p:nvPr>
            <p:ph type="body" idx="1"/>
          </p:nvPr>
        </p:nvSpPr>
        <p:spPr bwMode="auto">
          <a:prstGeom prst="rect">
            <a:avLst/>
          </a:prstGeom>
          <a:noFill/>
        </p:spPr>
        <p:txBody>
          <a:bodyPr/>
          <a:lstStyle/>
          <a:p>
            <a:pPr marL="173370" lvl="1" indent="-173370">
              <a:buFont typeface="Wingdings"/>
              <a:buChar char="§"/>
              <a:defRPr/>
            </a:pPr>
            <a:r>
              <a:rPr lang="de-DE">
                <a:latin typeface="Calibri"/>
              </a:rPr>
              <a:t>Scarvaglieri/Zech (2013) zeigen in ihrer Analyse von 636 Zeitungstexten, dass der Begriff </a:t>
            </a:r>
            <a:r>
              <a:rPr lang="de-DE" i="1">
                <a:latin typeface="Calibri"/>
              </a:rPr>
              <a:t>Migrationshintergrund </a:t>
            </a:r>
            <a:r>
              <a:rPr lang="de-DE">
                <a:latin typeface="Calibri"/>
              </a:rPr>
              <a:t>in spezifischen Kontexten verwendet wird, in denen den beschriebenen Personen(-gruppen) bestimmte immer wiederkehrende Merkmale zugesprochen werden (vgl. Scarvaglieri/Zech 2013: 215ff.).</a:t>
            </a:r>
            <a:endParaRPr/>
          </a:p>
          <a:p>
            <a:pPr>
              <a:defRPr/>
            </a:pPr>
            <a:endParaRPr lang="de-DE"/>
          </a:p>
        </p:txBody>
      </p:sp>
      <p:sp>
        <p:nvSpPr>
          <p:cNvPr id="41988"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9950DBAE-CEAA-4F6F-96D3-CDEFE418C9A4}" type="slidenum">
              <a:rPr lang="de-DE" sz="1200"/>
              <a:t>23</a:t>
            </a:fld>
            <a:endParaRPr lang="de-D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5058" name="Folienbildplatzhalter 1"/>
          <p:cNvSpPr>
            <a:spLocks noGrp="1" noRot="1" noChangeAspect="1" noTextEdit="1"/>
          </p:cNvSpPr>
          <p:nvPr>
            <p:ph type="sldImg"/>
          </p:nvPr>
        </p:nvSpPr>
        <p:spPr bwMode="auto">
          <a:ln/>
        </p:spPr>
      </p:sp>
      <p:sp>
        <p:nvSpPr>
          <p:cNvPr id="33795" name="Notizenplatzhalter 2"/>
          <p:cNvSpPr>
            <a:spLocks noGrp="1"/>
          </p:cNvSpPr>
          <p:nvPr>
            <p:ph type="body" idx="1"/>
          </p:nvPr>
        </p:nvSpPr>
        <p:spPr bwMode="auto"/>
        <p:txBody>
          <a:bodyPr/>
          <a:lstStyle/>
          <a:p>
            <a:pPr marL="173370" indent="-173370">
              <a:buFont typeface="Wingdings"/>
              <a:buChar char="§"/>
              <a:defRPr/>
            </a:pPr>
            <a:r>
              <a:rPr lang="de-DE"/>
              <a:t>Die Grafik zeigt die analysierten Merkmale in ihrer Auftretenshäufigkeit. Zu beachten ist, dass Zeitungsbelege mehreren Kategorien zugeordnet werden konnten. </a:t>
            </a:r>
            <a:endParaRPr/>
          </a:p>
          <a:p>
            <a:pPr>
              <a:buFont typeface="Wingdings"/>
              <a:buNone/>
              <a:defRPr/>
            </a:pPr>
            <a:endParaRPr lang="de-DE"/>
          </a:p>
          <a:p>
            <a:pPr>
              <a:buFont typeface="Wingdings"/>
              <a:buNone/>
              <a:defRPr/>
            </a:pPr>
            <a:r>
              <a:rPr lang="de-DE" b="1"/>
              <a:t>Problematisierung</a:t>
            </a:r>
            <a:r>
              <a:rPr lang="de-DE"/>
              <a:t>: </a:t>
            </a:r>
            <a:endParaRPr/>
          </a:p>
          <a:p>
            <a:pPr marL="173370" indent="-173370">
              <a:buFont typeface="Wingdings"/>
              <a:buChar char="§"/>
              <a:defRPr/>
            </a:pPr>
            <a:r>
              <a:rPr lang="de-DE"/>
              <a:t>Zusammenfassend ruft der Ausdruck </a:t>
            </a:r>
            <a:r>
              <a:rPr lang="de-DE" i="1"/>
              <a:t>Migrationshintergrund</a:t>
            </a:r>
            <a:r>
              <a:rPr lang="de-DE"/>
              <a:t> nach Scarvaglieri/Zech (2013: 218) folgendes Wissen auf: „Sie sind anders bzw. fremd, sie müssen gefördert und integriert werden und sie stellen damit insgesamt ein Problem für die Mehrheitsgesellschaft dar.“ </a:t>
            </a:r>
            <a:endParaRPr/>
          </a:p>
          <a:p>
            <a:pPr marL="173370" indent="-173370">
              <a:buFont typeface="Wingdings"/>
              <a:buChar char="§"/>
              <a:defRPr/>
            </a:pPr>
            <a:r>
              <a:rPr lang="de-DE"/>
              <a:t>Zudem ist problematisch, dass der Begriff </a:t>
            </a:r>
            <a:r>
              <a:rPr lang="de-DE" i="1"/>
              <a:t>Migrationshintergrund </a:t>
            </a:r>
            <a:r>
              <a:rPr lang="de-DE"/>
              <a:t>Personengruppen homogenisiert, die sehr heterogen sind (in Bezug auf Aufenthaltsstatus, Herkunftsländer, Generationen, Migrationsgründe etc., vgl. Scarvaglieri/Zech 2013: 218f.).</a:t>
            </a:r>
            <a:endParaRPr/>
          </a:p>
          <a:p>
            <a:pPr marL="173370" indent="-173370">
              <a:buFont typeface="Wingdings"/>
              <a:buChar char="§"/>
              <a:defRPr/>
            </a:pPr>
            <a:r>
              <a:rPr lang="de-DE"/>
              <a:t>Für alle weiteren Inhalte dieser Einheit zum Thema </a:t>
            </a:r>
            <a:r>
              <a:rPr lang="de-DE" i="1"/>
              <a:t>Herkunft, Sprache und Bildungschancen </a:t>
            </a:r>
            <a:r>
              <a:rPr lang="de-DE"/>
              <a:t>sollte daher immer im Hinterkopf behalten werden, dass der Ausdruck </a:t>
            </a:r>
            <a:r>
              <a:rPr lang="de-DE" i="1"/>
              <a:t>Schüler/innen mit Migrationshintergrund</a:t>
            </a:r>
            <a:r>
              <a:rPr lang="de-DE"/>
              <a:t> eine homogene Gruppe vortäuscht, die es so nicht gibt. Dies ist wichtig zu berücksichtigen, um zu vermeiden, dass Klischees und Stereotypen bedient und damit reproduziert werden. </a:t>
            </a:r>
            <a:endParaRPr/>
          </a:p>
          <a:p>
            <a:pPr marL="173370" indent="-173370">
              <a:buFont typeface="Wingdings"/>
              <a:buChar char="§"/>
              <a:defRPr/>
            </a:pPr>
            <a:endParaRPr lang="de-DE"/>
          </a:p>
          <a:p>
            <a:pPr>
              <a:defRPr/>
            </a:pPr>
            <a:endParaRPr lang="de-DE"/>
          </a:p>
          <a:p>
            <a:pPr>
              <a:defRPr/>
            </a:pPr>
            <a:r>
              <a:rPr lang="de-DE">
                <a:latin typeface="Calibri"/>
                <a:cs typeface="Calibri"/>
              </a:rPr>
              <a:t>Abbildung 5: Auswertung von 636 Zeitungsbelegen (Zeitraum 2001-2009) in Hinblick auf die Verwendung des Begriffs </a:t>
            </a:r>
            <a:r>
              <a:rPr lang="de-DE" i="1">
                <a:latin typeface="Calibri"/>
                <a:cs typeface="Calibri"/>
              </a:rPr>
              <a:t>Migrationshintergrund</a:t>
            </a:r>
            <a:r>
              <a:rPr lang="de-DE">
                <a:latin typeface="Calibri"/>
                <a:cs typeface="Calibri"/>
              </a:rPr>
              <a:t>. Quelle: Scarvaglieri/Zech (2013: 216). </a:t>
            </a:r>
            <a:endParaRPr lang="de-DE"/>
          </a:p>
        </p:txBody>
      </p:sp>
      <p:sp>
        <p:nvSpPr>
          <p:cNvPr id="45060"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D78EE10D-F11F-4E46-ADEF-7A2844128694}" type="slidenum">
              <a:rPr lang="de-DE" sz="1200"/>
              <a:t>25</a:t>
            </a:fld>
            <a:endParaRPr lang="de-DE"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8130" name="Folienbildplatzhalter 1"/>
          <p:cNvSpPr>
            <a:spLocks noGrp="1" noRot="1" noChangeAspect="1" noTextEdit="1"/>
          </p:cNvSpPr>
          <p:nvPr>
            <p:ph type="sldImg"/>
          </p:nvPr>
        </p:nvSpPr>
        <p:spPr bwMode="auto">
          <a:ln/>
        </p:spPr>
      </p:sp>
      <p:sp>
        <p:nvSpPr>
          <p:cNvPr id="37891" name="Notizenplatzhalter 2"/>
          <p:cNvSpPr>
            <a:spLocks noGrp="1"/>
          </p:cNvSpPr>
          <p:nvPr>
            <p:ph type="body" idx="1"/>
          </p:nvPr>
        </p:nvSpPr>
        <p:spPr bwMode="auto"/>
        <p:txBody>
          <a:bodyPr/>
          <a:lstStyle/>
          <a:p>
            <a:pPr marL="173370" indent="-173370">
              <a:buFont typeface="Wingdings"/>
              <a:buChar char="§"/>
              <a:defRPr/>
            </a:pPr>
            <a:r>
              <a:rPr lang="de-DE" dirty="0"/>
              <a:t>Die Beschreibung der schulischen Situation von Schüler/innen wird üblicherweise anhand von Bildungsbeteiligung, Schulleistung und Bildungserfolg vorgenommen. Zu berücksichtigen ist, dass diese Maße kein umfassendes Bild der schulischen Situation von Kindern und Jugendlichen liefern können. Dafür müssten weitaus mehr Faktoren berücksichtigt werden wie die individuelle Zufriedenheit mit dem Schulalltag oder die Ausgaben für Bildung (vgl. Diefenbach 2010: 15). </a:t>
            </a:r>
            <a:endParaRPr dirty="0"/>
          </a:p>
          <a:p>
            <a:pPr>
              <a:buFont typeface="Wingdings"/>
              <a:buNone/>
              <a:defRPr/>
            </a:pPr>
            <a:endParaRPr lang="de-DE" dirty="0"/>
          </a:p>
          <a:p>
            <a:pPr>
              <a:buFont typeface="Wingdings"/>
              <a:buNone/>
              <a:defRPr/>
            </a:pPr>
            <a:r>
              <a:rPr lang="de-DE" dirty="0"/>
              <a:t>Erläuterungen zur Bildungsbeteiligung (vgl. Diefenbach 2010: 16-17):</a:t>
            </a:r>
            <a:endParaRPr dirty="0"/>
          </a:p>
          <a:p>
            <a:pPr marL="173370" indent="-173370">
              <a:buFont typeface="Wingdings"/>
              <a:buChar char="§"/>
              <a:defRPr/>
            </a:pPr>
            <a:r>
              <a:rPr lang="de-DE" dirty="0"/>
              <a:t>Der schulformbezogene Anteilswert drückt aus, wie groß der Anteil von Schüler/innen mit verschiedenen Eigenschaften (sozioökonomischer Status, Herkunft etc.) im Verhältnis zueinander ist, die zu einem bestimmten Zeitpunkt eine bestimmte Schulform besuchen. </a:t>
            </a:r>
            <a:endParaRPr dirty="0"/>
          </a:p>
          <a:p>
            <a:pPr marL="173370" indent="-173370">
              <a:buFont typeface="Wingdings"/>
              <a:buChar char="§"/>
              <a:defRPr/>
            </a:pPr>
            <a:r>
              <a:rPr lang="de-DE" dirty="0"/>
              <a:t>Bei der Bildungsbeteiligungsquote wird errechnet, wie groß der Anteil aus einer bestimmten Personengruppe (z. B. Gruppe der ausländischen Schüler/innen) ist, der eine bestimmte Schulform besucht. </a:t>
            </a:r>
            <a:endParaRPr dirty="0"/>
          </a:p>
          <a:p>
            <a:pPr marL="173370" indent="-173370">
              <a:buFont typeface="Wingdings"/>
              <a:buChar char="§"/>
              <a:defRPr/>
            </a:pPr>
            <a:r>
              <a:rPr lang="de-DE" dirty="0"/>
              <a:t>Über-/Unterrepräsentationsmaße von Schüler/innen mit bestimmten Eigenschaften an bestimmten Schulformen werden ebenfalls als Indikatoren für die Bildungsbeteiligung genutzt. </a:t>
            </a:r>
          </a:p>
          <a:p>
            <a:pPr>
              <a:defRPr/>
            </a:pPr>
            <a:endParaRPr lang="de-DE" dirty="0"/>
          </a:p>
          <a:p>
            <a:pPr marL="173370" indent="-173370">
              <a:buFont typeface="Wingdings"/>
              <a:buChar char="§"/>
              <a:defRPr/>
            </a:pPr>
            <a:endParaRPr lang="de-DE" dirty="0"/>
          </a:p>
        </p:txBody>
      </p:sp>
      <p:sp>
        <p:nvSpPr>
          <p:cNvPr id="48132"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6B1BFF38-C189-4D40-BB80-48A808DDEA9F}" type="slidenum">
              <a:rPr lang="de-DE" sz="1200"/>
              <a:t>27</a:t>
            </a:fld>
            <a:endParaRPr lang="de-DE"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1202" name="Folienbildplatzhalter 1"/>
          <p:cNvSpPr>
            <a:spLocks noGrp="1" noRot="1" noChangeAspect="1" noTextEdit="1"/>
          </p:cNvSpPr>
          <p:nvPr>
            <p:ph type="sldImg"/>
          </p:nvPr>
        </p:nvSpPr>
        <p:spPr bwMode="auto">
          <a:ln/>
        </p:spPr>
      </p:sp>
      <p:sp>
        <p:nvSpPr>
          <p:cNvPr id="51203" name="Notizenplatzhalter 2"/>
          <p:cNvSpPr>
            <a:spLocks noGrp="1"/>
          </p:cNvSpPr>
          <p:nvPr>
            <p:ph type="body" idx="1"/>
          </p:nvPr>
        </p:nvSpPr>
        <p:spPr bwMode="auto">
          <a:prstGeom prst="rect">
            <a:avLst/>
          </a:prstGeom>
          <a:noFill/>
        </p:spPr>
        <p:txBody>
          <a:bodyPr/>
          <a:lstStyle/>
          <a:p>
            <a:pPr marL="173370" indent="-173370">
              <a:buFont typeface="Wingdings"/>
              <a:buChar char="§"/>
              <a:defRPr/>
            </a:pPr>
            <a:r>
              <a:rPr lang="de-DE" dirty="0"/>
              <a:t>Möchte man die schulische Situation von Kindern und Jugendlichen mit Migrationshintergrund beschreiben, stößt man auf einige Schwierigkeiten. So gibt es beispielsweise keine amtlichen Statistiken über Bildungsabschlüsse von Schüler/innen mit Migrationshintergrund, sondern lediglich Angaben über ausländische Schüler/innen (vgl. Diefenbach 2010: 78). </a:t>
            </a:r>
            <a:endParaRPr dirty="0"/>
          </a:p>
          <a:p>
            <a:pPr marL="173370" indent="-173370">
              <a:buFont typeface="Wingdings"/>
              <a:buChar char="§"/>
              <a:defRPr/>
            </a:pPr>
            <a:r>
              <a:rPr lang="de-DE" dirty="0"/>
              <a:t>Um Zusammenhänge zwischen Migrationshintergründen und Bildungschancen zu beschreiben, kann nur auf Schulleistungsstudien zurückgegriffen werden.</a:t>
            </a:r>
            <a:endParaRPr dirty="0"/>
          </a:p>
          <a:p>
            <a:pPr marL="173370" indent="-173370">
              <a:buFont typeface="Wingdings"/>
              <a:buChar char="§"/>
              <a:defRPr/>
            </a:pPr>
            <a:r>
              <a:rPr lang="de-DE" dirty="0"/>
              <a:t>Eine weitere Schwierigkeit besteht darin, dass die Gruppe </a:t>
            </a:r>
            <a:r>
              <a:rPr lang="de-DE" i="1" dirty="0"/>
              <a:t>Schüler/innen mit Migrationshintergrund </a:t>
            </a:r>
            <a:r>
              <a:rPr lang="de-DE" dirty="0"/>
              <a:t>eine sehr heterogene Gruppe darstellt, die in statistischen Erhebungen unterschiedlich operationalisiert wird. Für die Auswertung der Zusammenhänge zwischen Herkunft und Bildungschancen ist zum Beispiel relevant, ob der Generationenstatus in der jeweiligen Erhebung mitberücksichtigt wird. Studien zeigen, dass sich Bildungsmuster in der Generationenfolge stark verändern (vgl. </a:t>
            </a:r>
            <a:r>
              <a:rPr lang="de-DE" dirty="0" err="1"/>
              <a:t>Gresch</a:t>
            </a:r>
            <a:r>
              <a:rPr lang="de-DE" dirty="0"/>
              <a:t>/Kristen 2011: 213). </a:t>
            </a:r>
            <a:endParaRPr dirty="0"/>
          </a:p>
        </p:txBody>
      </p:sp>
      <p:sp>
        <p:nvSpPr>
          <p:cNvPr id="51204"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BCF6D2FF-5053-4918-AE6D-AEE669503E4C}" type="slidenum">
              <a:rPr lang="de-DE" sz="1200"/>
              <a:t>29</a:t>
            </a:fld>
            <a:endParaRPr lang="de-DE"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4274" name="Folienbildplatzhalter 1"/>
          <p:cNvSpPr>
            <a:spLocks noGrp="1" noRot="1" noChangeAspect="1" noTextEdit="1"/>
          </p:cNvSpPr>
          <p:nvPr>
            <p:ph type="sldImg"/>
          </p:nvPr>
        </p:nvSpPr>
        <p:spPr bwMode="auto">
          <a:ln/>
        </p:spPr>
      </p:sp>
      <p:sp>
        <p:nvSpPr>
          <p:cNvPr id="54275" name="Notizenplatzhalter 2"/>
          <p:cNvSpPr>
            <a:spLocks noGrp="1"/>
          </p:cNvSpPr>
          <p:nvPr>
            <p:ph type="body" idx="1"/>
          </p:nvPr>
        </p:nvSpPr>
        <p:spPr bwMode="auto">
          <a:prstGeom prst="rect">
            <a:avLst/>
          </a:prstGeom>
          <a:noFill/>
        </p:spPr>
        <p:txBody>
          <a:bodyPr/>
          <a:lstStyle/>
          <a:p>
            <a:pPr marL="173370" indent="-173370">
              <a:buFont typeface="Wingdings"/>
              <a:buChar char="§"/>
              <a:defRPr/>
            </a:pPr>
            <a:r>
              <a:rPr lang="de-DE" dirty="0"/>
              <a:t>Um die schulische Situation von Kindern und Jugendlichen mit Migrationshintergrund zu beschreiben, wird meist auf Schulleistungsstudien zurückgegriffen. Diese erfassen mithilfe speziell für diesen Zweck entworfener Testinstrumente den Leistungsstand einer Klassen- oder Altersstufe. Schulleistungsstudien, die in Deutschland durchgeführt wurden, sind z.B. </a:t>
            </a:r>
            <a:endParaRPr dirty="0"/>
          </a:p>
          <a:p>
            <a:pPr marL="635691" lvl="1" indent="-173370">
              <a:buFont typeface="Wingdings"/>
              <a:buChar char="§"/>
              <a:defRPr/>
            </a:pPr>
            <a:r>
              <a:rPr lang="de-DE" dirty="0"/>
              <a:t>TIMSS (</a:t>
            </a:r>
            <a:r>
              <a:rPr lang="de-DE" i="1" dirty="0"/>
              <a:t>Third International </a:t>
            </a:r>
            <a:r>
              <a:rPr lang="de-DE" i="1" dirty="0" err="1"/>
              <a:t>Mathemathics</a:t>
            </a:r>
            <a:r>
              <a:rPr lang="de-DE" i="1" dirty="0"/>
              <a:t> </a:t>
            </a:r>
            <a:r>
              <a:rPr lang="de-DE" i="1" dirty="0" err="1"/>
              <a:t>and</a:t>
            </a:r>
            <a:r>
              <a:rPr lang="de-DE" i="1" dirty="0"/>
              <a:t> Science Study</a:t>
            </a:r>
            <a:r>
              <a:rPr lang="de-DE" dirty="0"/>
              <a:t>): Diese Studie (getragen von der </a:t>
            </a:r>
            <a:r>
              <a:rPr lang="de-DE" i="1" dirty="0"/>
              <a:t>International </a:t>
            </a:r>
            <a:r>
              <a:rPr lang="de-DE" i="1" dirty="0" err="1"/>
              <a:t>Association</a:t>
            </a:r>
            <a:r>
              <a:rPr lang="de-DE" i="1" dirty="0"/>
              <a:t> </a:t>
            </a:r>
            <a:r>
              <a:rPr lang="de-DE" i="1" dirty="0" err="1"/>
              <a:t>for</a:t>
            </a:r>
            <a:r>
              <a:rPr lang="de-DE" i="1" dirty="0"/>
              <a:t> </a:t>
            </a:r>
            <a:r>
              <a:rPr lang="de-DE" i="1" dirty="0" err="1"/>
              <a:t>the</a:t>
            </a:r>
            <a:r>
              <a:rPr lang="de-DE" i="1" dirty="0"/>
              <a:t> Evaluation </a:t>
            </a:r>
            <a:r>
              <a:rPr lang="de-DE" i="1" dirty="0" err="1"/>
              <a:t>of</a:t>
            </a:r>
            <a:r>
              <a:rPr lang="de-DE" i="1" dirty="0"/>
              <a:t> Educational </a:t>
            </a:r>
            <a:r>
              <a:rPr lang="de-DE" i="1" dirty="0" err="1"/>
              <a:t>Achievement</a:t>
            </a:r>
            <a:r>
              <a:rPr lang="de-DE" i="1" dirty="0"/>
              <a:t> (IEA)</a:t>
            </a:r>
            <a:r>
              <a:rPr lang="de-DE" dirty="0"/>
              <a:t>) erhebt mathematische und naturwissenschaftliche Kompetenzen von Grundschüler/innen (TIMSS/I), von Schüler/innen der sog. Mittelstufe (TIMSS/II) und Schüler/innen der Oberstufe (TIMSS/III) (vgl. Diefenbach 2010: 30).</a:t>
            </a:r>
            <a:endParaRPr dirty="0"/>
          </a:p>
          <a:p>
            <a:pPr marL="635691" lvl="1" indent="-173370">
              <a:buFont typeface="Wingdings"/>
              <a:buChar char="§"/>
              <a:defRPr/>
            </a:pPr>
            <a:r>
              <a:rPr lang="de-DE" dirty="0"/>
              <a:t>IGLU (</a:t>
            </a:r>
            <a:r>
              <a:rPr lang="de-DE" i="1" dirty="0"/>
              <a:t>Internationale Grundschul-Lese-Untersuchung</a:t>
            </a:r>
            <a:r>
              <a:rPr lang="de-DE" dirty="0"/>
              <a:t>): Ebenfalls getragen von der </a:t>
            </a:r>
            <a:r>
              <a:rPr lang="de-DE" i="1" dirty="0"/>
              <a:t>International </a:t>
            </a:r>
            <a:r>
              <a:rPr lang="de-DE" i="1" dirty="0" err="1"/>
              <a:t>Association</a:t>
            </a:r>
            <a:r>
              <a:rPr lang="de-DE" i="1" dirty="0"/>
              <a:t> </a:t>
            </a:r>
            <a:r>
              <a:rPr lang="de-DE" i="1" dirty="0" err="1"/>
              <a:t>for</a:t>
            </a:r>
            <a:r>
              <a:rPr lang="de-DE" i="1" dirty="0"/>
              <a:t> </a:t>
            </a:r>
            <a:r>
              <a:rPr lang="de-DE" i="1" dirty="0" err="1"/>
              <a:t>the</a:t>
            </a:r>
            <a:r>
              <a:rPr lang="de-DE" i="1" dirty="0"/>
              <a:t> Evaluation </a:t>
            </a:r>
            <a:r>
              <a:rPr lang="de-DE" i="1" dirty="0" err="1"/>
              <a:t>of</a:t>
            </a:r>
            <a:r>
              <a:rPr lang="de-DE" i="1" dirty="0"/>
              <a:t> Educational </a:t>
            </a:r>
            <a:r>
              <a:rPr lang="de-DE" i="1" dirty="0" err="1"/>
              <a:t>Achievement</a:t>
            </a:r>
            <a:r>
              <a:rPr lang="de-DE" i="1" dirty="0"/>
              <a:t> (IEA) </a:t>
            </a:r>
            <a:r>
              <a:rPr lang="de-DE" dirty="0"/>
              <a:t>handelt es sich hierbei um den deutschen Teil der </a:t>
            </a:r>
            <a:r>
              <a:rPr lang="de-DE" i="1" dirty="0" err="1"/>
              <a:t>Progess</a:t>
            </a:r>
            <a:r>
              <a:rPr lang="de-DE" i="1" dirty="0"/>
              <a:t> in International Reading </a:t>
            </a:r>
            <a:r>
              <a:rPr lang="de-DE" i="1" dirty="0" err="1"/>
              <a:t>Literacy</a:t>
            </a:r>
            <a:r>
              <a:rPr lang="de-DE" i="1" dirty="0"/>
              <a:t> Study (PIRLS) </a:t>
            </a:r>
            <a:r>
              <a:rPr lang="de-DE" dirty="0"/>
              <a:t>(vgl. Diefenbach 2010: 35).  </a:t>
            </a:r>
            <a:endParaRPr lang="de-DE" i="1" dirty="0"/>
          </a:p>
          <a:p>
            <a:pPr marL="635691" lvl="1" indent="-173370">
              <a:buFont typeface="Wingdings"/>
              <a:buChar char="§"/>
              <a:defRPr/>
            </a:pPr>
            <a:r>
              <a:rPr lang="de-DE" i="1" dirty="0"/>
              <a:t>PISA </a:t>
            </a:r>
            <a:r>
              <a:rPr lang="de-DE" dirty="0"/>
              <a:t>(</a:t>
            </a:r>
            <a:r>
              <a:rPr lang="de-DE" i="1" dirty="0"/>
              <a:t>Programme </a:t>
            </a:r>
            <a:r>
              <a:rPr lang="de-DE" i="1" dirty="0" err="1"/>
              <a:t>for</a:t>
            </a:r>
            <a:r>
              <a:rPr lang="de-DE" i="1" dirty="0"/>
              <a:t> International Student Assessment</a:t>
            </a:r>
            <a:r>
              <a:rPr lang="de-DE" dirty="0"/>
              <a:t>): PISA wurde im Jahr 2000 zum ersten Mal in 32 Ländern durchgeführt (darunter die damaligen 28 OECD-Länder sowie Brasilien, Lettland, Liechtenstein und Russland). Koordiniert wird die Studie von einem internationalen Konsortium (vgl. Diefenbach 2010: 32)</a:t>
            </a:r>
            <a:r>
              <a:rPr lang="de-DE" i="1" dirty="0"/>
              <a:t>. </a:t>
            </a:r>
            <a:endParaRPr lang="de-DE" dirty="0"/>
          </a:p>
          <a:p>
            <a:pPr marL="635691" lvl="1" indent="-173370">
              <a:buFont typeface="Wingdings"/>
              <a:buChar char="§"/>
              <a:defRPr/>
            </a:pPr>
            <a:endParaRPr lang="de-DE" dirty="0"/>
          </a:p>
        </p:txBody>
      </p:sp>
      <p:sp>
        <p:nvSpPr>
          <p:cNvPr id="54276"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8BBD99CB-3805-4CF6-8421-AD07A82EA724}" type="slidenum">
              <a:rPr lang="de-DE" sz="1200"/>
              <a:t>31</a:t>
            </a:fld>
            <a:endParaRPr lang="de-DE"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7346" name="Folienbildplatzhalter 1"/>
          <p:cNvSpPr>
            <a:spLocks noGrp="1" noRot="1" noChangeAspect="1" noTextEdit="1"/>
          </p:cNvSpPr>
          <p:nvPr>
            <p:ph type="sldImg"/>
          </p:nvPr>
        </p:nvSpPr>
        <p:spPr bwMode="auto">
          <a:ln/>
        </p:spPr>
      </p:sp>
      <p:sp>
        <p:nvSpPr>
          <p:cNvPr id="57347" name="Notizenplatzhalter 2"/>
          <p:cNvSpPr>
            <a:spLocks noGrp="1"/>
          </p:cNvSpPr>
          <p:nvPr>
            <p:ph type="body" idx="1"/>
          </p:nvPr>
        </p:nvSpPr>
        <p:spPr bwMode="auto">
          <a:prstGeom prst="rect">
            <a:avLst/>
          </a:prstGeom>
          <a:noFill/>
        </p:spPr>
        <p:txBody>
          <a:bodyPr/>
          <a:lstStyle/>
          <a:p>
            <a:pPr marL="173370" indent="-173370">
              <a:buFont typeface="Wingdings"/>
              <a:buChar char="§"/>
              <a:defRPr/>
            </a:pPr>
            <a:r>
              <a:rPr lang="de-DE"/>
              <a:t>Sowohl die erste </a:t>
            </a:r>
            <a:r>
              <a:rPr lang="de-DE" i="1"/>
              <a:t>PISA</a:t>
            </a:r>
            <a:r>
              <a:rPr lang="de-DE"/>
              <a:t>-Studie im Jahr 2000 mit dem Fokus auf Lesekompetenzen als auch </a:t>
            </a:r>
            <a:r>
              <a:rPr lang="de-DE" i="1"/>
              <a:t>PISA</a:t>
            </a:r>
            <a:r>
              <a:rPr lang="de-DE"/>
              <a:t> 2012 mit Fokus auf mathematischen Kompetenzen zeigen, dass Schüler/innen mit Migrationshintergrund auf den unteren Kompetenzstufen überrepräsentiert sind und damit im deutschen Schulsystem benachteiligt sind (vgl. Baumert/Schümer 2001, Prenzel et al. 2013). </a:t>
            </a:r>
            <a:endParaRPr/>
          </a:p>
        </p:txBody>
      </p:sp>
      <p:sp>
        <p:nvSpPr>
          <p:cNvPr id="57348"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5E006289-6A7A-444A-8FA6-ED912BD4631D}" type="slidenum">
              <a:rPr lang="de-DE" sz="1200"/>
              <a:t>33</a:t>
            </a:fld>
            <a:endParaRPr lang="de-DE"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0418" name="Folienbildplatzhalter 1"/>
          <p:cNvSpPr>
            <a:spLocks noGrp="1" noRot="1" noChangeAspect="1" noTextEdit="1"/>
          </p:cNvSpPr>
          <p:nvPr>
            <p:ph type="sldImg"/>
          </p:nvPr>
        </p:nvSpPr>
        <p:spPr bwMode="auto">
          <a:ln/>
        </p:spPr>
      </p:sp>
      <p:sp>
        <p:nvSpPr>
          <p:cNvPr id="44035" name="Notizenplatzhalter 2"/>
          <p:cNvSpPr>
            <a:spLocks noGrp="1"/>
          </p:cNvSpPr>
          <p:nvPr>
            <p:ph type="body" idx="1"/>
          </p:nvPr>
        </p:nvSpPr>
        <p:spPr bwMode="auto"/>
        <p:txBody>
          <a:bodyPr/>
          <a:lstStyle/>
          <a:p>
            <a:pPr marL="173370" indent="-173370">
              <a:buFont typeface="Wingdings"/>
              <a:buChar char="§"/>
              <a:defRPr/>
            </a:pPr>
            <a:r>
              <a:rPr lang="de-DE"/>
              <a:t>Da Schulleistungsstudien wie </a:t>
            </a:r>
            <a:r>
              <a:rPr lang="de-DE" i="1"/>
              <a:t>PISA </a:t>
            </a:r>
            <a:r>
              <a:rPr lang="de-DE"/>
              <a:t>zeigen, dass Schüler/innen mit Migrationshintergrund im deutschen Bildungssystem nach wie vor benachteiligt sind, stellt sich die Frage, weshalb dies so ist. Welche möglichen Ursachen für die existierenden Nachteile gibt es?</a:t>
            </a:r>
            <a:endParaRPr/>
          </a:p>
          <a:p>
            <a:pPr marL="173370" indent="-173370">
              <a:buFont typeface="Wingdings"/>
              <a:buChar char="§"/>
              <a:defRPr/>
            </a:pPr>
            <a:r>
              <a:rPr lang="de-DE"/>
              <a:t>Dies kann als </a:t>
            </a:r>
            <a:r>
              <a:rPr lang="de-DE" b="1"/>
              <a:t>Frage an die Studierenden </a:t>
            </a:r>
            <a:r>
              <a:rPr lang="de-DE"/>
              <a:t>formuliert werden und mögliche Ursachen können mündlich im Plenum zusammengetragen werden. Alternativ kann auch die </a:t>
            </a:r>
            <a:r>
              <a:rPr lang="de-DE" b="1"/>
              <a:t>Gruppenarbeit</a:t>
            </a:r>
            <a:r>
              <a:rPr lang="de-DE"/>
              <a:t> auf der nächsten Folie durchgeführt werden.  </a:t>
            </a:r>
          </a:p>
          <a:p>
            <a:pPr>
              <a:buFont typeface="Wingdings"/>
              <a:buNone/>
              <a:defRPr/>
            </a:pPr>
            <a:endParaRPr lang="de-DE"/>
          </a:p>
          <a:p>
            <a:pPr defTabSz="924641">
              <a:defRPr/>
            </a:pPr>
            <a:r>
              <a:rPr lang="de-DE"/>
              <a:t>Quelle der Abbildung (denkendes Männchen): https://pixabay.com/de/rede-sprechblase-sprechen-blase-1027854/</a:t>
            </a:r>
            <a:endParaRPr/>
          </a:p>
          <a:p>
            <a:pPr>
              <a:buFont typeface="Wingdings"/>
              <a:buNone/>
              <a:defRPr/>
            </a:pPr>
            <a:endParaRPr lang="de-DE"/>
          </a:p>
        </p:txBody>
      </p:sp>
      <p:sp>
        <p:nvSpPr>
          <p:cNvPr id="60420"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87880218-75B3-423A-8049-924DB471C73F}" type="slidenum">
              <a:rPr lang="de-DE" sz="1200"/>
              <a:t>35</a:t>
            </a:fld>
            <a:endParaRPr lang="de-D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266" name="Folienbildplatzhalter 1"/>
          <p:cNvSpPr>
            <a:spLocks noGrp="1" noRot="1" noChangeAspect="1" noTextEdit="1"/>
          </p:cNvSpPr>
          <p:nvPr>
            <p:ph type="sldImg"/>
          </p:nvPr>
        </p:nvSpPr>
        <p:spPr bwMode="auto">
          <a:ln/>
        </p:spPr>
      </p:sp>
      <p:sp>
        <p:nvSpPr>
          <p:cNvPr id="11267" name="Notizenplatzhalter 2"/>
          <p:cNvSpPr>
            <a:spLocks noGrp="1"/>
          </p:cNvSpPr>
          <p:nvPr>
            <p:ph type="body" idx="1"/>
          </p:nvPr>
        </p:nvSpPr>
        <p:spPr bwMode="auto"/>
        <p:txBody>
          <a:bodyPr/>
          <a:lstStyle/>
          <a:p>
            <a:pPr marL="173370" indent="-173370">
              <a:buFont typeface="Wingdings"/>
              <a:buChar char="§"/>
              <a:defRPr/>
            </a:pPr>
            <a:r>
              <a:rPr lang="de-DE" dirty="0"/>
              <a:t>Zum Einstieg in das Thema werden aktuelle Zahlen aus </a:t>
            </a:r>
            <a:r>
              <a:rPr lang="de-DE" dirty="0" smtClean="0"/>
              <a:t>den Migrationsberichten </a:t>
            </a:r>
            <a:r>
              <a:rPr lang="de-DE" dirty="0"/>
              <a:t>2015 </a:t>
            </a:r>
            <a:r>
              <a:rPr lang="de-DE" dirty="0" smtClean="0"/>
              <a:t>und 2020 des </a:t>
            </a:r>
            <a:r>
              <a:rPr lang="de-DE" dirty="0"/>
              <a:t>Bundesamtes für Migration und Flüchtlinge dargestellt, die verdeutlichen, dass Deutschland als ein Einwanderungsland anzusehen ist. </a:t>
            </a:r>
            <a:endParaRPr dirty="0"/>
          </a:p>
          <a:p>
            <a:pPr>
              <a:defRPr/>
            </a:pPr>
            <a:endParaRPr lang="de-DE" dirty="0"/>
          </a:p>
          <a:p>
            <a:pPr>
              <a:defRPr/>
            </a:pPr>
            <a:r>
              <a:rPr lang="de-DE" dirty="0"/>
              <a:t>Quellen: OECD (2017), BAMF (2016</a:t>
            </a:r>
            <a:r>
              <a:rPr lang="de-DE" dirty="0" smtClean="0"/>
              <a:t>),</a:t>
            </a:r>
            <a:r>
              <a:rPr lang="de-DE" baseline="0" dirty="0" smtClean="0"/>
              <a:t> BAMF (2020).</a:t>
            </a:r>
            <a:endParaRPr lang="de-DE" dirty="0">
              <a:latin typeface="Calibri"/>
            </a:endParaRPr>
          </a:p>
          <a:p>
            <a:pPr>
              <a:defRPr/>
            </a:pPr>
            <a:endParaRPr lang="de-DE" dirty="0"/>
          </a:p>
          <a:p>
            <a:pPr>
              <a:defRPr/>
            </a:pPr>
            <a:r>
              <a:rPr lang="de-DE" dirty="0"/>
              <a:t>Grafik erstellt mit http://www.wortwolken.com/  </a:t>
            </a:r>
            <a:endParaRPr dirty="0"/>
          </a:p>
        </p:txBody>
      </p:sp>
      <p:sp>
        <p:nvSpPr>
          <p:cNvPr id="11268"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D2FA1583-14F1-4CB7-B31D-82941894C93D}" type="slidenum">
              <a:rPr lang="de-DE" sz="1200"/>
              <a:t>3</a:t>
            </a:fld>
            <a:endParaRPr lang="de-DE"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3490" name="Folienbildplatzhalter 1"/>
          <p:cNvSpPr>
            <a:spLocks noGrp="1" noRot="1" noChangeAspect="1" noTextEdit="1"/>
          </p:cNvSpPr>
          <p:nvPr>
            <p:ph type="sldImg"/>
          </p:nvPr>
        </p:nvSpPr>
        <p:spPr bwMode="auto">
          <a:ln/>
        </p:spPr>
      </p:sp>
      <p:sp>
        <p:nvSpPr>
          <p:cNvPr id="47107" name="Notizenplatzhalter 2"/>
          <p:cNvSpPr>
            <a:spLocks noGrp="1"/>
          </p:cNvSpPr>
          <p:nvPr>
            <p:ph type="body" idx="1"/>
          </p:nvPr>
        </p:nvSpPr>
        <p:spPr bwMode="auto"/>
        <p:txBody>
          <a:bodyPr/>
          <a:lstStyle/>
          <a:p>
            <a:pPr marL="173370" indent="-173370">
              <a:buFont typeface="Wingdings"/>
              <a:buChar char="§"/>
              <a:defRPr/>
            </a:pPr>
            <a:r>
              <a:rPr lang="de-DE"/>
              <a:t>An dieser Stelle kann eine </a:t>
            </a:r>
            <a:r>
              <a:rPr lang="de-DE" b="1"/>
              <a:t>optionale Gruppenarbeit </a:t>
            </a:r>
            <a:r>
              <a:rPr lang="de-DE"/>
              <a:t>durchgeführt werden, in der die Studierenden auf Basis von kurzen Textausschnitten mögliche Erklärungen für die Benachteiligung von Kindern und Jugendlichen mit Migrationshintergrund erarbeiten. Diese werden anschließend im Plenum zusammengetragen. </a:t>
            </a:r>
            <a:endParaRPr/>
          </a:p>
          <a:p>
            <a:pPr marL="173370" indent="-173370">
              <a:buFont typeface="Wingdings"/>
              <a:buChar char="§"/>
              <a:defRPr/>
            </a:pPr>
            <a:r>
              <a:rPr lang="de-DE"/>
              <a:t>Die Textgrundlage für die Gruppenarbeit steht zum Download bereit. </a:t>
            </a:r>
            <a:endParaRPr/>
          </a:p>
          <a:p>
            <a:pPr>
              <a:buFont typeface="Wingdings"/>
              <a:buNone/>
              <a:defRPr/>
            </a:pPr>
            <a:endParaRPr lang="de-DE"/>
          </a:p>
          <a:p>
            <a:pPr>
              <a:defRPr/>
            </a:pPr>
            <a:endParaRPr lang="de-DE"/>
          </a:p>
          <a:p>
            <a:pPr>
              <a:defRPr/>
            </a:pPr>
            <a:r>
              <a:rPr lang="de-DE"/>
              <a:t>Quelle der Abbildung (Puzzle): https://pixabay.com/de/puzzel-zusammenarbeit-partnerschaft-1019750/</a:t>
            </a:r>
            <a:endParaRPr/>
          </a:p>
        </p:txBody>
      </p:sp>
      <p:sp>
        <p:nvSpPr>
          <p:cNvPr id="63492"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8EEDB132-24AA-427B-84C0-7BA870C6E34A}" type="slidenum">
              <a:rPr lang="de-DE" sz="1200"/>
              <a:t>37</a:t>
            </a:fld>
            <a:endParaRPr lang="de-DE"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6562" name="Folienbildplatzhalter 1"/>
          <p:cNvSpPr>
            <a:spLocks noGrp="1" noRot="1" noChangeAspect="1" noTextEdit="1"/>
          </p:cNvSpPr>
          <p:nvPr>
            <p:ph type="sldImg"/>
          </p:nvPr>
        </p:nvSpPr>
        <p:spPr bwMode="auto">
          <a:ln/>
        </p:spPr>
      </p:sp>
      <p:sp>
        <p:nvSpPr>
          <p:cNvPr id="66563" name="Notizenplatzhalter 2"/>
          <p:cNvSpPr>
            <a:spLocks noGrp="1"/>
          </p:cNvSpPr>
          <p:nvPr>
            <p:ph type="body" idx="1"/>
          </p:nvPr>
        </p:nvSpPr>
        <p:spPr bwMode="auto"/>
        <p:txBody>
          <a:bodyPr/>
          <a:lstStyle/>
          <a:p>
            <a:pPr marL="173370" indent="-173370">
              <a:buFont typeface="Wingdings"/>
              <a:buChar char="§"/>
              <a:defRPr/>
            </a:pPr>
            <a:r>
              <a:rPr lang="de-DE">
                <a:latin typeface="Arial"/>
              </a:rPr>
              <a:t>In empirischen Studien hat sich gezeigt, dass sich durch die Anwendung einer Ressourcenperspektive, die die Ausstattung von Familien mit bestimmten Ressourcen mit dem Bildungserfolg von Kindern und Jugendlichen in Verbindung bringt, Bildungsungleichheiten erklären lassen. </a:t>
            </a:r>
            <a:endParaRPr/>
          </a:p>
          <a:p>
            <a:pPr marL="173370" indent="-173370">
              <a:buFont typeface="Wingdings"/>
              <a:buChar char="§"/>
              <a:defRPr/>
            </a:pPr>
            <a:r>
              <a:rPr lang="de-DE">
                <a:latin typeface="Arial"/>
              </a:rPr>
              <a:t>Dabei werden auf Bourdieus (1983) Unterteilung aufbauend die Einflüsse des ökonomischen, des kulturellen und des sozialen Kapitals untersucht. </a:t>
            </a:r>
            <a:endParaRPr/>
          </a:p>
          <a:p>
            <a:pPr marL="635691" lvl="1" indent="-173370">
              <a:buFont typeface="Wingdings"/>
              <a:buChar char="§"/>
              <a:defRPr/>
            </a:pPr>
            <a:r>
              <a:rPr lang="de-DE">
                <a:latin typeface="Arial"/>
              </a:rPr>
              <a:t>Ökonomisches Kapital: Je nach Ausstattung der Familien mit finanziellen Ressourcen bieten sich unterschiedliche Möglichkeiten der Förderung der Kinder (bspw. Nachhilfeunterricht, Bestreiten von Kosten für längere Ausbildungswege etc.). </a:t>
            </a:r>
            <a:endParaRPr/>
          </a:p>
          <a:p>
            <a:pPr marL="635691" lvl="1" indent="-173370">
              <a:buFont typeface="Wingdings"/>
              <a:buChar char="§"/>
              <a:defRPr/>
            </a:pPr>
            <a:r>
              <a:rPr lang="de-DE">
                <a:latin typeface="Arial"/>
              </a:rPr>
              <a:t>Kulturelles Kapital: Zum kulturellen Kapital zählen sowohl Kenntnisse des Bildungssystems oder von Sprachen als auch formale Titel/Bildungsabschlüsse und Kulturgüter wie Bücher. Je nach der Ausstattung einer Familie mit kulturellem Kapital entwickeln Kinder Wahrnehmungs-, Denk- und Handlungsschemata (auch Habitus), die sich direkt auf den Bildungserfolg auswirken können (vgl. auch Baumert/Maaz 2006: 21f.).</a:t>
            </a:r>
            <a:endParaRPr/>
          </a:p>
          <a:p>
            <a:pPr marL="635691" lvl="1" indent="-173370">
              <a:buFont typeface="Wingdings"/>
              <a:buChar char="§"/>
              <a:defRPr/>
            </a:pPr>
            <a:r>
              <a:rPr lang="de-DE">
                <a:latin typeface="Arial"/>
              </a:rPr>
              <a:t>Soziales Kapital: Für den Bildungserfolg förderlich ist ein Netzwerk an sozialen Beziehungen (innerhalb der Familie/Verwandtschaft, der Schule etc.), in dem Informationen ausgetauscht werden, Zusammenarbeit ermöglicht wird und anerkannte Wertvorstellungen und Einstellungen übernommen werden (vgl. Baumert/Maaz 2006: 23-24). </a:t>
            </a:r>
            <a:endParaRPr/>
          </a:p>
          <a:p>
            <a:pPr>
              <a:defRPr/>
            </a:pPr>
            <a:endParaRPr lang="de-DE">
              <a:latin typeface="Arial"/>
            </a:endParaRPr>
          </a:p>
        </p:txBody>
      </p:sp>
      <p:sp>
        <p:nvSpPr>
          <p:cNvPr id="66564"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17F8DADF-6904-4AA0-B100-0A12B00F8207}" type="slidenum">
              <a:rPr lang="de-DE" sz="1200"/>
              <a:t>39</a:t>
            </a:fld>
            <a:endParaRPr lang="de-DE"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0658" name="Folienbildplatzhalter 1"/>
          <p:cNvSpPr>
            <a:spLocks noGrp="1" noRot="1" noChangeAspect="1" noTextEdit="1"/>
          </p:cNvSpPr>
          <p:nvPr>
            <p:ph type="sldImg"/>
          </p:nvPr>
        </p:nvSpPr>
        <p:spPr bwMode="auto">
          <a:ln/>
        </p:spPr>
      </p:sp>
      <p:sp>
        <p:nvSpPr>
          <p:cNvPr id="86019" name="Notizenplatzhalter 2"/>
          <p:cNvSpPr>
            <a:spLocks noGrp="1"/>
          </p:cNvSpPr>
          <p:nvPr>
            <p:ph type="body" idx="1"/>
          </p:nvPr>
        </p:nvSpPr>
        <p:spPr bwMode="auto"/>
        <p:txBody>
          <a:bodyPr/>
          <a:lstStyle/>
          <a:p>
            <a:pPr marL="173370" indent="-173370">
              <a:buFont typeface="Wingdings"/>
              <a:buChar char="§"/>
              <a:defRPr/>
            </a:pPr>
            <a:r>
              <a:rPr lang="de-DE"/>
              <a:t>Kulturalistische Argumente: Sog. kulturbedingte ‚Defizite‘ wie ein autoritärer Erziehungsstil, eine mangelnde Anerkennung von Lernen und Leistung als Werte etc. werden in dieser Argumentationslinie dafür verantwortlich gemacht, dass Bildungsungleichheiten entstehen. In mehreren Studien konnten allerdings zentrale Thesen der kulturalistischen Argumentation widerlegt werden. Besonders problematisch ist hierbei, dass eine homogene ‚Nationalkultur‘ angenommen wird (vgl. Diefenbach 2010: 92f.). </a:t>
            </a:r>
            <a:endParaRPr/>
          </a:p>
          <a:p>
            <a:pPr marL="173370" indent="-173370">
              <a:buFont typeface="Wingdings"/>
              <a:buChar char="§"/>
              <a:defRPr/>
            </a:pPr>
            <a:r>
              <a:rPr lang="de-DE"/>
              <a:t>Spezifisches Investitionsverhalten in Bildung: Die Aufenthaltsperspektive der Zuwanderer kann einen Einfluss auf das Investitionsverhalten in Bildung haben. Ist eine schnelle Rückkehr in das Heimatland geplant, ist ggf. kein großes Interesse an deutschen Bildungsabschlüssen vorhanden, da sie evtl. im Heimatland formal wertlos sind. Stattdessen kann es Migrantenfamilien als sinnvoll erscheinen, dass die Kinder zum Familieneinkommen beitragen (vgl. Diefenbach 2010: 114). </a:t>
            </a:r>
            <a:endParaRPr/>
          </a:p>
          <a:p>
            <a:pPr marL="173370" indent="-173370">
              <a:buFont typeface="Wingdings"/>
              <a:buChar char="§"/>
              <a:defRPr/>
            </a:pPr>
            <a:r>
              <a:rPr lang="de-DE"/>
              <a:t>Institutionelle Regelungen: In der Forschung wird diskutiert, ob die ethnische Zusammensetzung der Schülerschaft in Schulklassen einen Einfluss auf den Bildungserfolg hat. Im Rahmen von </a:t>
            </a:r>
            <a:r>
              <a:rPr lang="de-DE" i="1"/>
              <a:t>PISA 2000 </a:t>
            </a:r>
            <a:r>
              <a:rPr lang="de-DE"/>
              <a:t>wurde zwar ein solcher Zusammenhang festgestellt, aber im Bundesländervergleich nicht in konsistenter Weise (vgl. Diefenbach 2010: 135). Zudem können Effekte des selektiven Schulsystems zu Bildungsungleichheit führen, da mit dem Besuch eines Schultyps verschiedene Kontextbedingungen verbunden sind, die zu ungleichen Privilegierungen führen. </a:t>
            </a:r>
            <a:endParaRPr/>
          </a:p>
          <a:p>
            <a:pPr marL="173370" indent="-173370">
              <a:buFont typeface="Wingdings"/>
              <a:buChar char="§"/>
              <a:defRPr/>
            </a:pPr>
            <a:r>
              <a:rPr lang="de-DE"/>
              <a:t>Einflüsse von Diskriminierungen: Sowohl individuelle Diskriminierung (an die Person des Diskriminierenden gebunden) als auch institutionelle Diskriminierung (in Organisationsstrukturen; z.B. bestimmte Verfahrensvorschriften) können Bildungsungleichheiten unterstützen (vgl. Diefenbach 2010: 140f.). </a:t>
            </a:r>
            <a:endParaRPr/>
          </a:p>
          <a:p>
            <a:pPr>
              <a:defRPr/>
            </a:pPr>
            <a:endParaRPr lang="de-DE"/>
          </a:p>
        </p:txBody>
      </p:sp>
      <p:sp>
        <p:nvSpPr>
          <p:cNvPr id="70660"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EBC9A379-9F89-46EA-8E71-1B0D938E2026}" type="slidenum">
              <a:rPr lang="de-DE" sz="1200"/>
              <a:t>41</a:t>
            </a:fld>
            <a:endParaRPr lang="de-DE"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3730" name="Folienbildplatzhalter 1"/>
          <p:cNvSpPr>
            <a:spLocks noGrp="1" noRot="1" noChangeAspect="1" noTextEdit="1"/>
          </p:cNvSpPr>
          <p:nvPr>
            <p:ph type="sldImg"/>
          </p:nvPr>
        </p:nvSpPr>
        <p:spPr bwMode="auto">
          <a:ln/>
        </p:spPr>
      </p:sp>
      <p:sp>
        <p:nvSpPr>
          <p:cNvPr id="87043" name="Notizenplatzhalter 2"/>
          <p:cNvSpPr>
            <a:spLocks noGrp="1"/>
          </p:cNvSpPr>
          <p:nvPr>
            <p:ph type="body" idx="1"/>
          </p:nvPr>
        </p:nvSpPr>
        <p:spPr bwMode="auto"/>
        <p:txBody>
          <a:bodyPr/>
          <a:lstStyle/>
          <a:p>
            <a:pPr marL="173370" indent="-173370">
              <a:buFont typeface="Wingdings"/>
              <a:buChar char="§"/>
              <a:defRPr/>
            </a:pPr>
            <a:r>
              <a:rPr lang="de-DE"/>
              <a:t>In der Forschungsliteratur werden nach Boudon (1974) primäre von sekundären Herkunftseffekten unterschieden. Die auf den vorangegangenen Folien erläuterten möglichen Ursachen von Bildungsungleichheit können sich auf den Kompetenzerwerb von Schüler/innen auswirken (primäre Herkunftseffekte) sowie auf die Bildungsentscheidungen, die eine Familie trifft (sekundäre Herkunftseffekte). </a:t>
            </a:r>
            <a:endParaRPr/>
          </a:p>
          <a:p>
            <a:pPr>
              <a:buFont typeface="Wingdings"/>
              <a:buNone/>
              <a:defRPr/>
            </a:pPr>
            <a:endParaRPr lang="de-DE"/>
          </a:p>
        </p:txBody>
      </p:sp>
      <p:sp>
        <p:nvSpPr>
          <p:cNvPr id="73732"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FE298DEA-64F4-4C6D-9FEA-48ED9DF98CB4}" type="slidenum">
              <a:rPr lang="de-DE" sz="1200"/>
              <a:t>43</a:t>
            </a:fld>
            <a:endParaRPr lang="de-DE"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6802" name="Folienbildplatzhalter 1"/>
          <p:cNvSpPr>
            <a:spLocks noGrp="1" noRot="1" noChangeAspect="1" noTextEdit="1"/>
          </p:cNvSpPr>
          <p:nvPr>
            <p:ph type="sldImg"/>
          </p:nvPr>
        </p:nvSpPr>
        <p:spPr bwMode="auto">
          <a:ln/>
        </p:spPr>
      </p:sp>
      <p:sp>
        <p:nvSpPr>
          <p:cNvPr id="88067" name="Notizenplatzhalter 2"/>
          <p:cNvSpPr>
            <a:spLocks noGrp="1"/>
          </p:cNvSpPr>
          <p:nvPr>
            <p:ph type="body" idx="1"/>
          </p:nvPr>
        </p:nvSpPr>
        <p:spPr bwMode="auto"/>
        <p:txBody>
          <a:bodyPr/>
          <a:lstStyle/>
          <a:p>
            <a:pPr marL="173370" indent="-173370">
              <a:buFont typeface="Wingdings"/>
              <a:buChar char="§"/>
              <a:defRPr/>
            </a:pPr>
            <a:r>
              <a:rPr lang="de-DE"/>
              <a:t>An dieser Stelle kann zunächst die Frage an die Studierenden gestellt werden, welche der genannten oder in der Gruppenarbeit erarbeiteten Aspekte einen Einfluss auf die Bildungssituation von Kindern und Jugendlichen mit Migrationshintergrund haben könnten. Die Studierenden können sich dafür in Murmelgruppen austauschen, bevor im Plenum die Ideen zusammengetragen werden. Anschließend können die auf der Folie zusammengetragenen Aspekte vorgestellt werden. </a:t>
            </a:r>
            <a:endParaRPr/>
          </a:p>
          <a:p>
            <a:pPr marL="173370" indent="-173370">
              <a:buFont typeface="Wingdings"/>
              <a:buChar char="§"/>
              <a:defRPr/>
            </a:pPr>
            <a:endParaRPr lang="de-DE"/>
          </a:p>
          <a:p>
            <a:pPr marL="173370" indent="-173370">
              <a:buFont typeface="Wingdings"/>
              <a:buChar char="§"/>
              <a:defRPr/>
            </a:pPr>
            <a:endParaRPr lang="de-DE"/>
          </a:p>
          <a:p>
            <a:pPr>
              <a:defRPr/>
            </a:pPr>
            <a:endParaRPr lang="de-DE"/>
          </a:p>
        </p:txBody>
      </p:sp>
      <p:sp>
        <p:nvSpPr>
          <p:cNvPr id="76804"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17811CB2-2BE9-4982-AB81-33443FD608E8}" type="slidenum">
              <a:rPr lang="de-DE" sz="1200"/>
              <a:t>45</a:t>
            </a:fld>
            <a:endParaRPr lang="de-DE"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9874" name="Folienbildplatzhalter 1"/>
          <p:cNvSpPr>
            <a:spLocks noGrp="1" noRot="1" noChangeAspect="1" noTextEdit="1"/>
          </p:cNvSpPr>
          <p:nvPr>
            <p:ph type="sldImg"/>
          </p:nvPr>
        </p:nvSpPr>
        <p:spPr bwMode="auto">
          <a:ln/>
        </p:spPr>
      </p:sp>
      <p:sp>
        <p:nvSpPr>
          <p:cNvPr id="79875" name="Notizenplatzhalter 2"/>
          <p:cNvSpPr>
            <a:spLocks noGrp="1"/>
          </p:cNvSpPr>
          <p:nvPr>
            <p:ph type="body" idx="1"/>
          </p:nvPr>
        </p:nvSpPr>
        <p:spPr bwMode="auto">
          <a:prstGeom prst="rect">
            <a:avLst/>
          </a:prstGeom>
          <a:noFill/>
        </p:spPr>
        <p:txBody>
          <a:bodyPr/>
          <a:lstStyle/>
          <a:p>
            <a:pPr marL="173370" indent="-173370">
              <a:buFont typeface="Wingdings"/>
              <a:buChar char="§"/>
              <a:defRPr/>
            </a:pPr>
            <a:r>
              <a:rPr lang="de-DE"/>
              <a:t>Die möglichen Erklärungen für Bildungsungleichheiten zeigen, dass Selektionseffekte außerhalb des Unterrichts liegen (wie die Ausstattung der Familien mit bestimmten Ressourcen), aber auch innerhalb des Unterrichts, da vor allem der Ressource </a:t>
            </a:r>
            <a:r>
              <a:rPr lang="de-DE" i="1"/>
              <a:t>Sprache </a:t>
            </a:r>
            <a:r>
              <a:rPr lang="de-DE"/>
              <a:t>eine Schlüsselrolle zugesprochen wird. </a:t>
            </a:r>
            <a:endParaRPr/>
          </a:p>
          <a:p>
            <a:pPr marL="173370" indent="-173370">
              <a:buFont typeface="Wingdings"/>
              <a:buChar char="§"/>
              <a:defRPr/>
            </a:pPr>
            <a:r>
              <a:rPr lang="de-DE"/>
              <a:t>Durch die Gestaltung des Unterrichts können damit Herkunftseffekte beeinflusst werden – die Schule muss es schaffen, das Deutsche als Bildungssprache im Unterricht zu vermitteln, um Bildungsbenachteiligungen abzubauen. </a:t>
            </a:r>
            <a:endParaRPr lang="de-DE" i="1"/>
          </a:p>
        </p:txBody>
      </p:sp>
      <p:sp>
        <p:nvSpPr>
          <p:cNvPr id="79876"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5CB34952-91D2-4DE6-AF43-1C7F9827A8FD}" type="slidenum">
              <a:rPr lang="de-DE" sz="1200"/>
              <a:t>47</a:t>
            </a:fld>
            <a:endParaRPr lang="de-DE"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3970" name="Folienbildplatzhalter 1"/>
          <p:cNvSpPr>
            <a:spLocks noGrp="1" noRot="1" noChangeAspect="1" noTextEdit="1"/>
          </p:cNvSpPr>
          <p:nvPr>
            <p:ph type="sldImg"/>
          </p:nvPr>
        </p:nvSpPr>
        <p:spPr bwMode="auto">
          <a:ln/>
        </p:spPr>
      </p:sp>
      <p:sp>
        <p:nvSpPr>
          <p:cNvPr id="83971" name="Notizenplatzhalter 2"/>
          <p:cNvSpPr>
            <a:spLocks noGrp="1"/>
          </p:cNvSpPr>
          <p:nvPr>
            <p:ph type="body" idx="1"/>
          </p:nvPr>
        </p:nvSpPr>
        <p:spPr bwMode="auto">
          <a:prstGeom prst="rect">
            <a:avLst/>
          </a:prstGeom>
          <a:noFill/>
        </p:spPr>
        <p:txBody>
          <a:bodyPr/>
          <a:lstStyle/>
          <a:p>
            <a:pPr marL="173370" indent="-173370">
              <a:buFont typeface="Wingdings"/>
              <a:buChar char="§"/>
              <a:defRPr/>
            </a:pPr>
            <a:r>
              <a:rPr lang="de-DE"/>
              <a:t>Im niedersächsischen Erlass „Förderung von Bildungserfolg und Teilhabe von Schülerinnen und Schülern nicht-deutscher Herkunftssprache“ (SVBI 7/2014) wird basierend auf der Erkenntnis, dass die Gestaltung des Unterrichts einen Einfluss auf Herkunftseffekte haben kann, gefordert, Sprachbildung stärker an niedersächsischen Schulen zu verankern. </a:t>
            </a:r>
            <a:endParaRPr/>
          </a:p>
          <a:p>
            <a:pPr marL="173370" indent="-173370">
              <a:buFont typeface="Wingdings"/>
              <a:buChar char="§"/>
              <a:defRPr/>
            </a:pPr>
            <a:endParaRPr lang="de-DE"/>
          </a:p>
          <a:p>
            <a:pPr marL="173370" indent="-173370">
              <a:buFont typeface="Wingdings"/>
              <a:buChar char="§"/>
              <a:defRPr/>
            </a:pPr>
            <a:endParaRPr lang="de-DE"/>
          </a:p>
        </p:txBody>
      </p:sp>
      <p:sp>
        <p:nvSpPr>
          <p:cNvPr id="83972"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4C39AEC8-A8D9-49A0-84B8-1ECE5B241120}" type="slidenum">
              <a:rPr lang="de-DE" sz="1200"/>
              <a:t>49</a:t>
            </a:fld>
            <a:endParaRPr lang="de-DE"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8066" name="Folienbildplatzhalter 1"/>
          <p:cNvSpPr>
            <a:spLocks noGrp="1" noRot="1" noChangeAspect="1" noTextEdit="1"/>
          </p:cNvSpPr>
          <p:nvPr>
            <p:ph type="sldImg"/>
          </p:nvPr>
        </p:nvSpPr>
        <p:spPr bwMode="auto">
          <a:ln/>
        </p:spPr>
      </p:sp>
      <p:sp>
        <p:nvSpPr>
          <p:cNvPr id="88067" name="Notizenplatzhalter 2"/>
          <p:cNvSpPr>
            <a:spLocks noGrp="1"/>
          </p:cNvSpPr>
          <p:nvPr>
            <p:ph type="body" idx="1"/>
          </p:nvPr>
        </p:nvSpPr>
        <p:spPr bwMode="auto">
          <a:prstGeom prst="rect">
            <a:avLst/>
          </a:prstGeom>
          <a:noFill/>
        </p:spPr>
        <p:txBody>
          <a:bodyPr/>
          <a:lstStyle/>
          <a:p>
            <a:pPr marL="173370" indent="-173370">
              <a:buFont typeface="Wingdings"/>
              <a:buChar char="§"/>
              <a:defRPr/>
            </a:pPr>
            <a:r>
              <a:rPr lang="de-DE"/>
              <a:t>Im o. g. Erlass wird gefordert, dass das Konzept der </a:t>
            </a:r>
            <a:r>
              <a:rPr lang="de-DE" i="1"/>
              <a:t>Durchgängigen Sprachbildung </a:t>
            </a:r>
            <a:r>
              <a:rPr lang="de-DE"/>
              <a:t>an niedersächsischen Schulen etabliert wird. Das heißt, dass Sprachförderung nicht nur additiv als Förderunterricht oder im Deutschunterricht, sondern integriert und als Teil jeden (Fach-)Unterrichts erfolgen soll. </a:t>
            </a:r>
            <a:endParaRPr lang="de-DE" i="1"/>
          </a:p>
          <a:p>
            <a:pPr marL="173370" indent="-173370">
              <a:buFont typeface="Wingdings"/>
              <a:buChar char="§"/>
              <a:defRPr/>
            </a:pPr>
            <a:endParaRPr lang="de-DE"/>
          </a:p>
        </p:txBody>
      </p:sp>
      <p:sp>
        <p:nvSpPr>
          <p:cNvPr id="88068"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AB23D3E6-B6C4-488D-85C0-2B36364CDBDF}" type="slidenum">
              <a:rPr lang="de-DE" sz="1200"/>
              <a:t>51</a:t>
            </a:fld>
            <a:endParaRPr lang="de-DE"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1138" name="Folienbildplatzhalter 1"/>
          <p:cNvSpPr>
            <a:spLocks noGrp="1" noRot="1" noChangeAspect="1" noTextEdit="1"/>
          </p:cNvSpPr>
          <p:nvPr>
            <p:ph type="sldImg"/>
          </p:nvPr>
        </p:nvSpPr>
        <p:spPr bwMode="auto">
          <a:ln/>
        </p:spPr>
      </p:sp>
      <p:sp>
        <p:nvSpPr>
          <p:cNvPr id="91139" name="Notizenplatzhalter 2"/>
          <p:cNvSpPr>
            <a:spLocks noGrp="1"/>
          </p:cNvSpPr>
          <p:nvPr>
            <p:ph type="body" idx="1"/>
          </p:nvPr>
        </p:nvSpPr>
        <p:spPr bwMode="auto">
          <a:prstGeom prst="rect">
            <a:avLst/>
          </a:prstGeom>
          <a:noFill/>
        </p:spPr>
        <p:txBody>
          <a:bodyPr/>
          <a:lstStyle/>
          <a:p>
            <a:pPr marL="173370" indent="-173370">
              <a:buFont typeface="Wingdings"/>
              <a:buChar char="§"/>
              <a:defRPr/>
            </a:pPr>
            <a:r>
              <a:rPr lang="de-DE"/>
              <a:t>Bei der Umsetzung dieser Politik spielen sowohl die Schulen eine wichtige Rolle, da sie die Strukturen für </a:t>
            </a:r>
            <a:r>
              <a:rPr lang="de-DE" i="1"/>
              <a:t>Durchgängige Sprachbildung </a:t>
            </a:r>
            <a:r>
              <a:rPr lang="de-DE"/>
              <a:t>zur Verfügung stellen müssen, als auch die Lehrkräfte, da sie nicht mehr „nur“ Vermittler eines Faches sind, sondern über die Fachinhalte hinaus auch sprachbildenden Unterricht durchführen sollen. </a:t>
            </a:r>
            <a:endParaRPr/>
          </a:p>
        </p:txBody>
      </p:sp>
      <p:sp>
        <p:nvSpPr>
          <p:cNvPr id="91140"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CD775796-1A5D-4E38-A78F-B7C02C54B5E7}" type="slidenum">
              <a:rPr lang="de-DE" sz="1200"/>
              <a:t>53</a:t>
            </a:fld>
            <a:endParaRPr lang="de-DE"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4210" name="Folienbildplatzhalter 1"/>
          <p:cNvSpPr>
            <a:spLocks noGrp="1" noRot="1" noChangeAspect="1" noTextEdit="1"/>
          </p:cNvSpPr>
          <p:nvPr>
            <p:ph type="sldImg"/>
          </p:nvPr>
        </p:nvSpPr>
        <p:spPr bwMode="auto">
          <a:ln/>
        </p:spPr>
      </p:sp>
      <p:sp>
        <p:nvSpPr>
          <p:cNvPr id="93187" name="Notizenplatzhalter 2"/>
          <p:cNvSpPr>
            <a:spLocks noGrp="1"/>
          </p:cNvSpPr>
          <p:nvPr>
            <p:ph type="body" idx="1"/>
          </p:nvPr>
        </p:nvSpPr>
        <p:spPr bwMode="auto"/>
        <p:txBody>
          <a:bodyPr/>
          <a:lstStyle/>
          <a:p>
            <a:pPr marL="173370" indent="-173370">
              <a:buFont typeface="Wingdings"/>
              <a:buChar char="§"/>
              <a:defRPr/>
            </a:pPr>
            <a:r>
              <a:rPr lang="de-DE"/>
              <a:t>An dieser Stelle kann eine Diskussionsaufgabe eingebaut werden. Die Studierenden sollen in Kleingruppen diskutieren, welchen Gehalt die Information „Schüler/innen mit Migrationshintergrund“ für die Gestaltung ihres Unterrichtes haben könnte. Als Denkimpulse kann die Dozentin/der Dozent die folgenden Aspekte der Unterrichtseinheit wieder in Erinnerung rufen:</a:t>
            </a:r>
            <a:endParaRPr/>
          </a:p>
          <a:p>
            <a:pPr marL="635691" lvl="1" indent="-173370">
              <a:buFont typeface="Wingdings"/>
              <a:buChar char="§"/>
              <a:defRPr/>
            </a:pPr>
            <a:r>
              <a:rPr lang="de-DE"/>
              <a:t>Bewusstmachen von eigenen Konzepten und Denkschemata (Was verbinden wir mit Menschen mit Migrationshintergrund?),</a:t>
            </a:r>
            <a:endParaRPr/>
          </a:p>
          <a:p>
            <a:pPr marL="635691" lvl="1" indent="-173370">
              <a:buFont typeface="Wingdings"/>
              <a:buChar char="§"/>
              <a:defRPr/>
            </a:pPr>
            <a:r>
              <a:rPr lang="de-DE"/>
              <a:t>Gefahr der Homogenisierung von heterogenen Personengruppen, </a:t>
            </a:r>
            <a:endParaRPr/>
          </a:p>
          <a:p>
            <a:pPr marL="635691" lvl="1" indent="-173370">
              <a:buFont typeface="Wingdings"/>
              <a:buChar char="§"/>
              <a:defRPr/>
            </a:pPr>
            <a:r>
              <a:rPr lang="de-DE"/>
              <a:t>Bildungsbenachteiligung von Kindern und Jugendlichen mit Migrationshintergrund ist Realität,</a:t>
            </a:r>
            <a:endParaRPr/>
          </a:p>
          <a:p>
            <a:pPr marL="635691" lvl="1" indent="-173370">
              <a:buFont typeface="Wingdings"/>
              <a:buChar char="§"/>
              <a:defRPr/>
            </a:pPr>
            <a:r>
              <a:rPr lang="de-DE"/>
              <a:t>Selektionseffekte liegen auch innerhalb des Unterrichts (z. B. in Bezug auf Sprachbildung). </a:t>
            </a:r>
            <a:endParaRPr/>
          </a:p>
          <a:p>
            <a:pPr>
              <a:defRPr/>
            </a:pPr>
            <a:endParaRPr lang="de-DE"/>
          </a:p>
          <a:p>
            <a:pPr>
              <a:defRPr/>
            </a:pPr>
            <a:r>
              <a:rPr lang="de-DE"/>
              <a:t>Quelle der Abbildung: https://pixabay.com/de/meeting-treffen-miteinander-1015313/</a:t>
            </a:r>
            <a:endParaRPr/>
          </a:p>
        </p:txBody>
      </p:sp>
      <p:sp>
        <p:nvSpPr>
          <p:cNvPr id="94212"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7E11C782-BE81-49E2-9D5F-C658E2036A3E}" type="slidenum">
              <a:rPr lang="de-DE" sz="1200"/>
              <a:t>55</a:t>
            </a:fld>
            <a:endParaRPr lang="de-D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338" name="Folienbildplatzhalter 1"/>
          <p:cNvSpPr>
            <a:spLocks noGrp="1" noRot="1" noChangeAspect="1" noTextEdit="1"/>
          </p:cNvSpPr>
          <p:nvPr>
            <p:ph type="sldImg"/>
          </p:nvPr>
        </p:nvSpPr>
        <p:spPr bwMode="auto">
          <a:ln/>
        </p:spPr>
      </p:sp>
      <p:sp>
        <p:nvSpPr>
          <p:cNvPr id="13315" name="Notizenplatzhalter 2"/>
          <p:cNvSpPr>
            <a:spLocks noGrp="1"/>
          </p:cNvSpPr>
          <p:nvPr>
            <p:ph type="body" idx="1"/>
          </p:nvPr>
        </p:nvSpPr>
        <p:spPr bwMode="auto"/>
        <p:txBody>
          <a:bodyPr/>
          <a:lstStyle/>
          <a:p>
            <a:pPr marL="171450" indent="-171450">
              <a:buFont typeface="Wingdings" panose="05000000000000000000" pitchFamily="2" charset="2"/>
              <a:buChar char="§"/>
              <a:defRPr/>
            </a:pPr>
            <a:r>
              <a:rPr lang="de-DE" sz="1200" dirty="0" smtClean="0"/>
              <a:t>Abbildung 2 zeigt den kontinuierlichen Anstieg der Zuwanderung nach Deutschland seit 2006. Die Zahl der zugewanderten ausländischen Staatsangehörigen ist 2015 mit 2,02 Millionen Zuzügen die bisher höchste verzeichnete Zahl in der Zuwanderungsstatistik (vgl. BAMF 2016, S. 186).</a:t>
            </a:r>
          </a:p>
          <a:p>
            <a:pPr>
              <a:buFont typeface="Wingdings"/>
              <a:buNone/>
              <a:defRPr/>
            </a:pPr>
            <a:endParaRPr lang="de-DE" dirty="0"/>
          </a:p>
          <a:p>
            <a:pPr>
              <a:buFont typeface="Wingdings"/>
              <a:buNone/>
              <a:defRPr/>
            </a:pPr>
            <a:r>
              <a:rPr lang="de-DE" dirty="0"/>
              <a:t>Abbildung </a:t>
            </a:r>
            <a:r>
              <a:rPr lang="de-DE" dirty="0" smtClean="0"/>
              <a:t>2: </a:t>
            </a:r>
            <a:r>
              <a:rPr lang="de-DE" dirty="0"/>
              <a:t>Zuzüge von Deutschen und Ausländern von 1991 bis 2015. Abbildung entnommen aus: </a:t>
            </a:r>
            <a:r>
              <a:rPr lang="de-DE" dirty="0">
                <a:latin typeface="Calibri"/>
                <a:cs typeface="Calibri"/>
              </a:rPr>
              <a:t>BAMF (2016</a:t>
            </a:r>
            <a:r>
              <a:rPr lang="de-DE" dirty="0"/>
              <a:t>: 184).</a:t>
            </a:r>
            <a:endParaRPr dirty="0"/>
          </a:p>
          <a:p>
            <a:pPr>
              <a:buFont typeface="Wingdings"/>
              <a:buNone/>
              <a:defRPr/>
            </a:pPr>
            <a:endParaRPr lang="de-DE" dirty="0"/>
          </a:p>
        </p:txBody>
      </p:sp>
      <p:sp>
        <p:nvSpPr>
          <p:cNvPr id="14340"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59EE2AD8-6E2F-434B-8E56-B1345C5852DA}" type="slidenum">
              <a:rPr lang="de-DE" sz="1200"/>
              <a:t>5</a:t>
            </a:fld>
            <a:endParaRPr lang="de-D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338" name="Folienbildplatzhalter 1"/>
          <p:cNvSpPr>
            <a:spLocks noGrp="1" noRot="1" noChangeAspect="1" noTextEdit="1"/>
          </p:cNvSpPr>
          <p:nvPr>
            <p:ph type="sldImg"/>
          </p:nvPr>
        </p:nvSpPr>
        <p:spPr bwMode="auto">
          <a:ln/>
        </p:spPr>
      </p:sp>
      <p:sp>
        <p:nvSpPr>
          <p:cNvPr id="13315" name="Notizenplatzhalter 2"/>
          <p:cNvSpPr>
            <a:spLocks noGrp="1"/>
          </p:cNvSpPr>
          <p:nvPr>
            <p:ph type="body" idx="1"/>
          </p:nvPr>
        </p:nvSpPr>
        <p:spPr bwMode="auto"/>
        <p:txBody>
          <a:bodyPr/>
          <a:lstStyle/>
          <a:p>
            <a:pPr marL="171450" indent="-171450">
              <a:buFont typeface="Wingdings" panose="05000000000000000000" pitchFamily="2" charset="2"/>
              <a:buChar char="§"/>
              <a:defRPr/>
            </a:pPr>
            <a:r>
              <a:rPr lang="de-DE" sz="1200" dirty="0" smtClean="0"/>
              <a:t>Abbildung 3 zeigt die Entwicklung der Zuwanderung nach den Höchststand in 2015. Die Zuwanderungszahlen sind seitdem kontinuierlich rückläufig, liegen aber nach wie vor über dem Niveau bis 2011. Im Jahr 2020 wanderten infolge der pandemiebedingten weltweiten Reisebeschränkungen deutlich weniger Menschen nach Deutschland ein als in den vorangegangenen Jahren (vgl. BAMF 2020, S. 11). </a:t>
            </a:r>
            <a:endParaRPr lang="de-DE" dirty="0" smtClean="0"/>
          </a:p>
          <a:p>
            <a:pPr>
              <a:buFont typeface="Wingdings"/>
              <a:buNone/>
              <a:defRPr/>
            </a:pPr>
            <a:endParaRPr lang="de-DE" dirty="0"/>
          </a:p>
          <a:p>
            <a:pPr>
              <a:spcBef>
                <a:spcPts val="0"/>
              </a:spcBef>
              <a:buClrTx/>
              <a:buFontTx/>
              <a:buNone/>
              <a:defRPr/>
            </a:pPr>
            <a:r>
              <a:rPr lang="de-DE" sz="1200" dirty="0" smtClean="0"/>
              <a:t>Abbildung 3: Zuzüge von Deutschen und ausländischen Staatsangehörigen seit 2010. Abbildung entnommen aus: BAMF (2020, S. 229).</a:t>
            </a:r>
          </a:p>
          <a:p>
            <a:pPr>
              <a:buFont typeface="Wingdings"/>
              <a:buNone/>
              <a:defRPr/>
            </a:pPr>
            <a:endParaRPr lang="de-DE" dirty="0"/>
          </a:p>
        </p:txBody>
      </p:sp>
      <p:sp>
        <p:nvSpPr>
          <p:cNvPr id="14340"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59EE2AD8-6E2F-434B-8E56-B1345C5852DA}" type="slidenum">
              <a:rPr lang="de-DE" sz="1200"/>
              <a:t>6</a:t>
            </a:fld>
            <a:endParaRPr lang="de-DE" sz="1200"/>
          </a:p>
        </p:txBody>
      </p:sp>
    </p:spTree>
    <p:extLst>
      <p:ext uri="{BB962C8B-B14F-4D97-AF65-F5344CB8AC3E}">
        <p14:creationId xmlns:p14="http://schemas.microsoft.com/office/powerpoint/2010/main" val="4104836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410" name="Folienbildplatzhalter 1"/>
          <p:cNvSpPr>
            <a:spLocks noGrp="1" noRot="1" noChangeAspect="1" noTextEdit="1"/>
          </p:cNvSpPr>
          <p:nvPr>
            <p:ph type="sldImg"/>
          </p:nvPr>
        </p:nvSpPr>
        <p:spPr bwMode="auto">
          <a:ln/>
        </p:spPr>
      </p:sp>
      <p:sp>
        <p:nvSpPr>
          <p:cNvPr id="3" name="Notizenplatzhalter 2"/>
          <p:cNvSpPr>
            <a:spLocks noGrp="1"/>
          </p:cNvSpPr>
          <p:nvPr>
            <p:ph type="body" idx="1"/>
          </p:nvPr>
        </p:nvSpPr>
        <p:spPr bwMode="auto"/>
        <p:txBody>
          <a:bodyPr/>
          <a:lstStyle/>
          <a:p>
            <a:pPr marL="173370" indent="-173370">
              <a:buFont typeface="Wingdings"/>
              <a:buChar char="§"/>
              <a:defRPr/>
            </a:pPr>
            <a:r>
              <a:rPr lang="de-DE" dirty="0"/>
              <a:t>Der hohe Anstieg der Zuwanderung nach Deutschland ist teilweise bedingt durch die starke Zunahme bei Asylanträgen. Im Vergleich zum Vorjahr wurden in 2015 155 % mehr Asylanträge gestellt. </a:t>
            </a:r>
            <a:endParaRPr dirty="0"/>
          </a:p>
          <a:p>
            <a:pPr marL="173370" indent="-173370">
              <a:buFont typeface="Wingdings"/>
              <a:buChar char="§"/>
              <a:defRPr/>
            </a:pPr>
            <a:r>
              <a:rPr lang="de-DE" dirty="0"/>
              <a:t>Die tatsächliche Zahl der Asylsuchenden lag 2015 deutlich höher, da Asylanträge in 2015 und 2016 mit einer zeitlichen Verzögerung bearbeitet wurden. </a:t>
            </a:r>
            <a:endParaRPr dirty="0"/>
          </a:p>
          <a:p>
            <a:pPr marL="173370" indent="-173370">
              <a:buFont typeface="Wingdings"/>
              <a:buChar char="§"/>
              <a:defRPr/>
            </a:pPr>
            <a:r>
              <a:rPr lang="de-DE" dirty="0"/>
              <a:t>Die Zahlen für 2017 und 2018 sind wieder mit denjenigen aus dem Jahr 2014 vergleichbar</a:t>
            </a:r>
            <a:r>
              <a:rPr lang="de-DE" dirty="0" smtClean="0"/>
              <a:t>.</a:t>
            </a:r>
          </a:p>
          <a:p>
            <a:pPr marL="173370" marR="0" lvl="0" indent="-173370" algn="l" defTabSz="914400" eaLnBrk="1" fontAlgn="auto" latinLnBrk="0" hangingPunct="1">
              <a:lnSpc>
                <a:spcPct val="100000"/>
              </a:lnSpc>
              <a:spcBef>
                <a:spcPts val="0"/>
              </a:spcBef>
              <a:spcAft>
                <a:spcPts val="0"/>
              </a:spcAft>
              <a:buClrTx/>
              <a:buSzTx/>
              <a:buFont typeface="Wingdings"/>
              <a:buChar char="§"/>
              <a:tabLst/>
              <a:defRPr/>
            </a:pPr>
            <a:r>
              <a:rPr lang="de-DE" sz="1200" dirty="0" smtClean="0"/>
              <a:t>Im Jahr 2021 wurden deutlich mehr Asylanträge gestellt als in den Jahren 2019 und 2020.</a:t>
            </a:r>
            <a:endParaRPr lang="de-DE" dirty="0"/>
          </a:p>
          <a:p>
            <a:pPr>
              <a:defRPr/>
            </a:pPr>
            <a:endParaRPr lang="de-DE" dirty="0"/>
          </a:p>
          <a:p>
            <a:pPr>
              <a:defRPr/>
            </a:pPr>
            <a:endParaRPr lang="de-DE" dirty="0"/>
          </a:p>
          <a:p>
            <a:pPr>
              <a:spcBef>
                <a:spcPts val="0"/>
              </a:spcBef>
              <a:buClrTx/>
              <a:buFontTx/>
              <a:buNone/>
              <a:defRPr/>
            </a:pPr>
            <a:r>
              <a:rPr lang="de-DE" sz="1200" dirty="0" smtClean="0"/>
              <a:t>Abbildung 4: Asylanträge seit 1990. Quelle: BAMF (2022, S. 5). </a:t>
            </a:r>
          </a:p>
          <a:p>
            <a:pPr>
              <a:defRPr/>
            </a:pPr>
            <a:endParaRPr lang="de-DE" dirty="0"/>
          </a:p>
        </p:txBody>
      </p:sp>
      <p:sp>
        <p:nvSpPr>
          <p:cNvPr id="17412"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F1E928D1-BF95-4830-BBA3-66BD6BAB32D2}" type="slidenum">
              <a:rPr lang="de-DE" sz="1200"/>
              <a:t>8</a:t>
            </a:fld>
            <a:endParaRPr lang="de-D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482" name="Folienbildplatzhalter 1"/>
          <p:cNvSpPr>
            <a:spLocks noGrp="1" noRot="1" noChangeAspect="1" noTextEdit="1"/>
          </p:cNvSpPr>
          <p:nvPr>
            <p:ph type="sldImg"/>
          </p:nvPr>
        </p:nvSpPr>
        <p:spPr bwMode="auto">
          <a:ln/>
        </p:spPr>
      </p:sp>
      <p:sp>
        <p:nvSpPr>
          <p:cNvPr id="3" name="Notizenplatzhalter 2"/>
          <p:cNvSpPr>
            <a:spLocks noGrp="1"/>
          </p:cNvSpPr>
          <p:nvPr>
            <p:ph type="body" idx="1"/>
          </p:nvPr>
        </p:nvSpPr>
        <p:spPr bwMode="auto"/>
        <p:txBody>
          <a:bodyPr/>
          <a:lstStyle/>
          <a:p>
            <a:pPr marL="171450" indent="-171450">
              <a:buFont typeface="Wingdings" panose="05000000000000000000" pitchFamily="2" charset="2"/>
              <a:buChar char="§"/>
              <a:defRPr/>
            </a:pPr>
            <a:r>
              <a:rPr lang="de-DE" sz="1200" dirty="0" smtClean="0"/>
              <a:t>Die hohe Zuwanderung prägt unsere Gesellschaft: In 2015 hatten von den 81,4 Millionen Einwohner/innen in Deutschland 17,1 Millionen Menschen einen Migrationshintergrund – das entspricht rund einem Fünftel. Im Jahr 2020 betrug die Gesamtbevölkerung in Deutschland insgesamt 81,9 Millionen Menschen. Davon hatten 21,9 Millionen Menschen einen Migrationshintergrund – dies entspricht mit 26,7% nun mehr als einem Viertel.   </a:t>
            </a:r>
            <a:endParaRPr lang="de-DE" dirty="0" smtClean="0"/>
          </a:p>
          <a:p>
            <a:pPr marL="173370" indent="-173370">
              <a:buFont typeface="Wingdings"/>
              <a:buChar char="§"/>
              <a:defRPr/>
            </a:pPr>
            <a:endParaRPr lang="de-DE" dirty="0"/>
          </a:p>
          <a:p>
            <a:pPr>
              <a:spcBef>
                <a:spcPts val="0"/>
              </a:spcBef>
              <a:buClrTx/>
              <a:buFontTx/>
              <a:buNone/>
              <a:defRPr/>
            </a:pPr>
            <a:r>
              <a:rPr lang="de-DE" sz="1200" dirty="0" smtClean="0"/>
              <a:t>Abbildung 4: Personen mit Migrationshintergrund in Deutschland im Jahr 2020. Abbildung entnommen aus: BAMF (2020, S. 196).</a:t>
            </a:r>
          </a:p>
          <a:p>
            <a:pPr>
              <a:buFont typeface="Wingdings"/>
              <a:buNone/>
              <a:defRPr/>
            </a:pPr>
            <a:endParaRPr lang="de-DE" dirty="0"/>
          </a:p>
          <a:p>
            <a:pPr>
              <a:buFont typeface="Wingdings"/>
              <a:buNone/>
              <a:defRPr/>
            </a:pPr>
            <a:endParaRPr lang="de-DE" dirty="0"/>
          </a:p>
        </p:txBody>
      </p:sp>
      <p:sp>
        <p:nvSpPr>
          <p:cNvPr id="20484"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E27F0735-ADC7-4F24-8640-1A996ACAA3B3}" type="slidenum">
              <a:rPr lang="de-DE" sz="1200"/>
              <a:t>10</a:t>
            </a:fld>
            <a:endParaRPr lang="de-D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3554" name="Folienbildplatzhalter 1"/>
          <p:cNvSpPr>
            <a:spLocks noGrp="1" noRot="1" noChangeAspect="1" noTextEdit="1"/>
          </p:cNvSpPr>
          <p:nvPr>
            <p:ph type="sldImg"/>
          </p:nvPr>
        </p:nvSpPr>
        <p:spPr bwMode="auto">
          <a:ln/>
        </p:spPr>
      </p:sp>
      <p:sp>
        <p:nvSpPr>
          <p:cNvPr id="18435" name="Notizenplatzhalter 2"/>
          <p:cNvSpPr>
            <a:spLocks noGrp="1"/>
          </p:cNvSpPr>
          <p:nvPr>
            <p:ph type="body" idx="1"/>
          </p:nvPr>
        </p:nvSpPr>
        <p:spPr bwMode="auto"/>
        <p:txBody>
          <a:bodyPr/>
          <a:lstStyle/>
          <a:p>
            <a:pPr marL="0" indent="0">
              <a:buFont typeface="Wingdings"/>
              <a:buNone/>
              <a:defRPr/>
            </a:pPr>
            <a:r>
              <a:rPr lang="de-DE" dirty="0">
                <a:cs typeface="Arial"/>
              </a:rPr>
              <a:t>Quelle: Statistisches Bundesamt </a:t>
            </a:r>
            <a:r>
              <a:rPr lang="de-DE" dirty="0" smtClean="0">
                <a:cs typeface="Arial"/>
              </a:rPr>
              <a:t>(2020: 56)</a:t>
            </a:r>
            <a:endParaRPr lang="de-DE" dirty="0">
              <a:cs typeface="Times New Roman"/>
            </a:endParaRPr>
          </a:p>
          <a:p>
            <a:pPr marL="173370" indent="-173370">
              <a:defRPr/>
            </a:pPr>
            <a:r>
              <a:rPr lang="de-DE" dirty="0">
                <a:cs typeface="Times New Roman"/>
              </a:rPr>
              <a:t> </a:t>
            </a:r>
          </a:p>
          <a:p>
            <a:pPr>
              <a:defRPr/>
            </a:pPr>
            <a:r>
              <a:rPr lang="de-DE" dirty="0" smtClean="0">
                <a:latin typeface="Calibri"/>
                <a:cs typeface="Times New Roman"/>
              </a:rPr>
              <a:t>Quelle </a:t>
            </a:r>
            <a:r>
              <a:rPr lang="de-DE" dirty="0">
                <a:latin typeface="Calibri"/>
                <a:cs typeface="Times New Roman"/>
              </a:rPr>
              <a:t>der Abbildung: https://pixabay.com/de/klassenzimmer-st%C3%BChle-tabellen-824120/ </a:t>
            </a:r>
            <a:endParaRPr dirty="0"/>
          </a:p>
        </p:txBody>
      </p:sp>
      <p:sp>
        <p:nvSpPr>
          <p:cNvPr id="23556"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2AC3A7D2-5D7E-4A7F-99E2-2ADD7665C2EF}" type="slidenum">
              <a:rPr lang="de-DE" sz="1200"/>
              <a:t>12</a:t>
            </a:fld>
            <a:endParaRPr lang="de-D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6626" name="Folienbildplatzhalter 1"/>
          <p:cNvSpPr>
            <a:spLocks noGrp="1" noRot="1" noChangeAspect="1" noTextEdit="1"/>
          </p:cNvSpPr>
          <p:nvPr>
            <p:ph type="sldImg"/>
          </p:nvPr>
        </p:nvSpPr>
        <p:spPr bwMode="auto">
          <a:ln/>
        </p:spPr>
      </p:sp>
      <p:sp>
        <p:nvSpPr>
          <p:cNvPr id="21507" name="Notizenplatzhalter 2"/>
          <p:cNvSpPr>
            <a:spLocks noGrp="1"/>
          </p:cNvSpPr>
          <p:nvPr>
            <p:ph type="body" idx="1"/>
          </p:nvPr>
        </p:nvSpPr>
        <p:spPr bwMode="auto"/>
        <p:txBody>
          <a:bodyPr/>
          <a:lstStyle/>
          <a:p>
            <a:pPr marL="173370" indent="-173370">
              <a:buFont typeface="Wingdings"/>
              <a:buChar char="§"/>
              <a:defRPr/>
            </a:pPr>
            <a:r>
              <a:rPr lang="de-DE"/>
              <a:t>Diese gesellschaftliche Vielfalt spiegelt sich auch in den Klassenzimmern wider. Die abgebildete Grafik zeigt die Zusammensetzung einer Klasse der Jahrgangsstufe 5 am Ganztagsgymnasium Herschelschule in Hannover nach den Herkunftsländern der Schüler/innen. In dieser Klasse stammen lediglich 13 % der Schüler/innen aus Deutschland, während 87 % aus einem anderen Herkunftsland stammen. Nicht berücksichtigt sind mögliche Migrationshintergründe der Schüler/innen, sondern nur das Land, in dem sie geboren wurden. </a:t>
            </a:r>
            <a:endParaRPr/>
          </a:p>
          <a:p>
            <a:pPr>
              <a:buFont typeface="Wingdings"/>
              <a:buNone/>
              <a:defRPr/>
            </a:pPr>
            <a:endParaRPr lang="de-DE"/>
          </a:p>
          <a:p>
            <a:pPr>
              <a:defRPr/>
            </a:pPr>
            <a:r>
              <a:rPr lang="de-DE">
                <a:latin typeface="Calibri"/>
                <a:cs typeface="Calibri"/>
              </a:rPr>
              <a:t>Abbildung 4: Herkunftsländer der Schüler/innen einer Klasse (Jahrgangsstufe 5) am Ganztagsgymnasium Herschelschule, Hannover. Quelle: Erhebung durch Ina Muñoz, Herschelschule Hannover, April 2016. </a:t>
            </a:r>
          </a:p>
        </p:txBody>
      </p:sp>
      <p:sp>
        <p:nvSpPr>
          <p:cNvPr id="26628"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88E0EACA-9A2A-4A9B-B0BF-93D06FB329A4}" type="slidenum">
              <a:rPr lang="de-DE" sz="1200"/>
              <a:t>13</a:t>
            </a:fld>
            <a:endParaRPr lang="de-D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9698" name="Folienbildplatzhalter 1"/>
          <p:cNvSpPr>
            <a:spLocks noGrp="1" noRot="1" noChangeAspect="1" noTextEdit="1"/>
          </p:cNvSpPr>
          <p:nvPr>
            <p:ph type="sldImg"/>
          </p:nvPr>
        </p:nvSpPr>
        <p:spPr bwMode="auto">
          <a:ln/>
        </p:spPr>
      </p:sp>
      <p:sp>
        <p:nvSpPr>
          <p:cNvPr id="21507" name="Notizenplatzhalter 2"/>
          <p:cNvSpPr>
            <a:spLocks noGrp="1"/>
          </p:cNvSpPr>
          <p:nvPr>
            <p:ph type="body" idx="1"/>
          </p:nvPr>
        </p:nvSpPr>
        <p:spPr bwMode="auto"/>
        <p:txBody>
          <a:bodyPr/>
          <a:lstStyle/>
          <a:p>
            <a:pPr marL="173370" indent="-173370">
              <a:buFont typeface="Wingdings"/>
              <a:buChar char="§"/>
              <a:defRPr/>
            </a:pPr>
            <a:r>
              <a:rPr lang="de-DE" dirty="0"/>
              <a:t>Wenn von Zuwanderung und gesellschaftlicher Vielfalt gesprochen wird, ist der Begriff </a:t>
            </a:r>
            <a:r>
              <a:rPr lang="de-DE" i="1" dirty="0"/>
              <a:t>Migrationshintergrund </a:t>
            </a:r>
            <a:r>
              <a:rPr lang="de-DE" dirty="0"/>
              <a:t>in aller Munde. Seit seiner ersten Verwendung im Jahr 1998 im Kinder- und Jugendbericht der Bundesregierung verbreitete er sich im Sprachgebrauch zunehmend (vgl. </a:t>
            </a:r>
            <a:r>
              <a:rPr lang="de-DE" dirty="0" err="1"/>
              <a:t>Scarvaglieri</a:t>
            </a:r>
            <a:r>
              <a:rPr lang="de-DE" dirty="0"/>
              <a:t>/Zech 2013: 205f.).</a:t>
            </a:r>
            <a:endParaRPr dirty="0"/>
          </a:p>
          <a:p>
            <a:pPr marL="173370" indent="-173370">
              <a:buFont typeface="Wingdings"/>
              <a:buChar char="§"/>
              <a:defRPr/>
            </a:pPr>
            <a:r>
              <a:rPr lang="de-DE" dirty="0"/>
              <a:t>Die abgebildete Definition des Statistischen Bundesamtes verdeutlicht, welchen Personen üblicherweise ein Migrationshintergrund zugeschrieben wird (vgl. Statistisches Bundesamt </a:t>
            </a:r>
            <a:r>
              <a:rPr lang="de-DE" dirty="0" smtClean="0"/>
              <a:t>2020: 5).</a:t>
            </a:r>
            <a:endParaRPr dirty="0"/>
          </a:p>
          <a:p>
            <a:pPr>
              <a:buFont typeface="Wingdings"/>
              <a:buNone/>
              <a:defRPr/>
            </a:pPr>
            <a:endParaRPr lang="de-DE" dirty="0"/>
          </a:p>
        </p:txBody>
      </p:sp>
      <p:sp>
        <p:nvSpPr>
          <p:cNvPr id="29700"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51271" indent="-288950">
              <a:defRPr sz="2400">
                <a:solidFill>
                  <a:schemeClr val="tx1"/>
                </a:solidFill>
                <a:latin typeface="Arial"/>
                <a:ea typeface="ＭＳ Ｐゴシック"/>
              </a:defRPr>
            </a:lvl2pPr>
            <a:lvl3pPr marL="1155802" indent="-231160">
              <a:defRPr sz="2400">
                <a:solidFill>
                  <a:schemeClr val="tx1"/>
                </a:solidFill>
                <a:latin typeface="Arial"/>
                <a:ea typeface="ＭＳ Ｐゴシック"/>
              </a:defRPr>
            </a:lvl3pPr>
            <a:lvl4pPr marL="1618122" indent="-231160">
              <a:defRPr sz="2400">
                <a:solidFill>
                  <a:schemeClr val="tx1"/>
                </a:solidFill>
                <a:latin typeface="Arial"/>
                <a:ea typeface="ＭＳ Ｐゴシック"/>
              </a:defRPr>
            </a:lvl4pPr>
            <a:lvl5pPr marL="2080443" indent="-231160">
              <a:defRPr sz="2400">
                <a:solidFill>
                  <a:schemeClr val="tx1"/>
                </a:solidFill>
                <a:latin typeface="Arial"/>
                <a:ea typeface="ＭＳ Ｐゴシック"/>
              </a:defRPr>
            </a:lvl5pPr>
            <a:lvl6pPr marL="2542764" indent="-231160">
              <a:spcBef>
                <a:spcPts val="0"/>
              </a:spcBef>
              <a:spcAft>
                <a:spcPts val="0"/>
              </a:spcAft>
              <a:defRPr sz="2400">
                <a:solidFill>
                  <a:schemeClr val="tx1"/>
                </a:solidFill>
                <a:latin typeface="Arial"/>
                <a:ea typeface="ＭＳ Ｐゴシック"/>
              </a:defRPr>
            </a:lvl6pPr>
            <a:lvl7pPr marL="3005084" indent="-231160">
              <a:spcBef>
                <a:spcPts val="0"/>
              </a:spcBef>
              <a:spcAft>
                <a:spcPts val="0"/>
              </a:spcAft>
              <a:defRPr sz="2400">
                <a:solidFill>
                  <a:schemeClr val="tx1"/>
                </a:solidFill>
                <a:latin typeface="Arial"/>
                <a:ea typeface="ＭＳ Ｐゴシック"/>
              </a:defRPr>
            </a:lvl7pPr>
            <a:lvl8pPr marL="3467405" indent="-231160">
              <a:spcBef>
                <a:spcPts val="0"/>
              </a:spcBef>
              <a:spcAft>
                <a:spcPts val="0"/>
              </a:spcAft>
              <a:defRPr sz="2400">
                <a:solidFill>
                  <a:schemeClr val="tx1"/>
                </a:solidFill>
                <a:latin typeface="Arial"/>
                <a:ea typeface="ＭＳ Ｐゴシック"/>
              </a:defRPr>
            </a:lvl8pPr>
            <a:lvl9pPr marL="3929725" indent="-231160">
              <a:spcBef>
                <a:spcPts val="0"/>
              </a:spcBef>
              <a:spcAft>
                <a:spcPts val="0"/>
              </a:spcAft>
              <a:defRPr sz="2400">
                <a:solidFill>
                  <a:schemeClr val="tx1"/>
                </a:solidFill>
                <a:latin typeface="Arial"/>
                <a:ea typeface="ＭＳ Ｐゴシック"/>
              </a:defRPr>
            </a:lvl9pPr>
          </a:lstStyle>
          <a:p>
            <a:pPr>
              <a:defRPr/>
            </a:pPr>
            <a:fld id="{89585FE5-6469-4AD0-AAC1-0EA37F1A4CB0}" type="slidenum">
              <a:rPr lang="de-DE" sz="1200"/>
              <a:t>15</a:t>
            </a:fld>
            <a:endParaRPr lang="de-D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85800" y="1122363"/>
            <a:ext cx="7772400" cy="2387600"/>
          </a:xfrm>
        </p:spPr>
        <p:txBody>
          <a:bodyPr anchor="b"/>
          <a:lstStyle>
            <a:lvl1pPr algn="ctr">
              <a:defRPr sz="6000"/>
            </a:lvl1pPr>
          </a:lstStyle>
          <a:p>
            <a:pPr>
              <a:defRPr/>
            </a:pPr>
            <a:r>
              <a:rPr lang="de-DE"/>
              <a:t>Titelmasterformat durch Klicken bearbeiten</a:t>
            </a:r>
            <a:endParaRPr lang="en-US"/>
          </a:p>
        </p:txBody>
      </p:sp>
      <p:sp>
        <p:nvSpPr>
          <p:cNvPr id="3" name="Subtitle 2"/>
          <p:cNvSpPr>
            <a:spLocks noGrp="1"/>
          </p:cNvSpPr>
          <p:nvPr>
            <p:ph type="subTitle" idx="1"/>
          </p:nvPr>
        </p:nvSpPr>
        <p:spPr bwMode="auto">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sp>
        <p:nvSpPr>
          <p:cNvPr id="4" name="Date Placeholder 3"/>
          <p:cNvSpPr>
            <a:spLocks noGrp="1"/>
          </p:cNvSpPr>
          <p:nvPr>
            <p:ph type="dt" sz="half" idx="10"/>
          </p:nvPr>
        </p:nvSpPr>
        <p:spPr bwMode="auto"/>
        <p:txBody>
          <a:bodyPr/>
          <a:lstStyle/>
          <a:p>
            <a:pPr>
              <a:defRPr/>
            </a:pPr>
            <a:endParaRPr lang="de-DE"/>
          </a:p>
        </p:txBody>
      </p:sp>
      <p:sp>
        <p:nvSpPr>
          <p:cNvPr id="5" name="Footer Placeholder 4"/>
          <p:cNvSpPr>
            <a:spLocks noGrp="1"/>
          </p:cNvSpPr>
          <p:nvPr>
            <p:ph type="ftr" sz="quarter" idx="11"/>
          </p:nvPr>
        </p:nvSpPr>
        <p:spPr bwMode="auto"/>
        <p:txBody>
          <a:bodyPr/>
          <a:lstStyle/>
          <a:p>
            <a:pPr>
              <a:defRPr/>
            </a:pPr>
            <a:r>
              <a:rPr lang="de-DE"/>
              <a:t>Herkunft, Sprache und Bildungschancen</a:t>
            </a:r>
          </a:p>
        </p:txBody>
      </p:sp>
      <p:sp>
        <p:nvSpPr>
          <p:cNvPr id="6" name="Slide Number Placeholder 5"/>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Vertical Text Placeholder 2"/>
          <p:cNvSpPr>
            <a:spLocks noGrp="1"/>
          </p:cNvSpPr>
          <p:nvPr>
            <p:ph type="body" orient="vert" idx="1"/>
          </p:nvPr>
        </p:nvSpPr>
        <p:spPr bwMode="auto"/>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endParaRPr lang="de-DE"/>
          </a:p>
        </p:txBody>
      </p:sp>
      <p:sp>
        <p:nvSpPr>
          <p:cNvPr id="5" name="Footer Placeholder 4"/>
          <p:cNvSpPr>
            <a:spLocks noGrp="1"/>
          </p:cNvSpPr>
          <p:nvPr>
            <p:ph type="ftr" sz="quarter" idx="11"/>
          </p:nvPr>
        </p:nvSpPr>
        <p:spPr bwMode="auto"/>
        <p:txBody>
          <a:bodyPr/>
          <a:lstStyle/>
          <a:p>
            <a:pPr>
              <a:defRPr/>
            </a:pPr>
            <a:r>
              <a:rPr lang="de-DE"/>
              <a:t>Herkunft, Sprache und Bildungschancen</a:t>
            </a:r>
          </a:p>
        </p:txBody>
      </p:sp>
      <p:sp>
        <p:nvSpPr>
          <p:cNvPr id="6" name="Slide Number Placeholder 5"/>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543675" y="365125"/>
            <a:ext cx="1971675" cy="5811838"/>
          </a:xfrm>
        </p:spPr>
        <p:txBody>
          <a:bodyPr vert="eaVert"/>
          <a:lstStyle/>
          <a:p>
            <a:pPr>
              <a:defRPr/>
            </a:pPr>
            <a:r>
              <a:rPr lang="de-DE"/>
              <a:t>Titelmasterformat durch Klicken bearbeiten</a:t>
            </a:r>
            <a:endParaRPr lang="en-US"/>
          </a:p>
        </p:txBody>
      </p:sp>
      <p:sp>
        <p:nvSpPr>
          <p:cNvPr id="3" name="Vertical Text Placeholder 2"/>
          <p:cNvSpPr>
            <a:spLocks noGrp="1"/>
          </p:cNvSpPr>
          <p:nvPr>
            <p:ph type="body" orient="vert" idx="1"/>
          </p:nvPr>
        </p:nvSpPr>
        <p:spPr bwMode="auto">
          <a:xfrm>
            <a:off x="628650" y="365125"/>
            <a:ext cx="5800725" cy="5811838"/>
          </a:xfrm>
        </p:spPr>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endParaRPr lang="de-DE"/>
          </a:p>
        </p:txBody>
      </p:sp>
      <p:sp>
        <p:nvSpPr>
          <p:cNvPr id="5" name="Footer Placeholder 4"/>
          <p:cNvSpPr>
            <a:spLocks noGrp="1"/>
          </p:cNvSpPr>
          <p:nvPr>
            <p:ph type="ftr" sz="quarter" idx="11"/>
          </p:nvPr>
        </p:nvSpPr>
        <p:spPr bwMode="auto"/>
        <p:txBody>
          <a:bodyPr/>
          <a:lstStyle/>
          <a:p>
            <a:pPr>
              <a:defRPr/>
            </a:pPr>
            <a:r>
              <a:rPr lang="de-DE"/>
              <a:t>Herkunft, Sprache und Bildungschancen</a:t>
            </a:r>
          </a:p>
        </p:txBody>
      </p:sp>
      <p:sp>
        <p:nvSpPr>
          <p:cNvPr id="6" name="Slide Number Placeholder 5"/>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11_Benutzerdefiniertes Layout_2ZeilenTitel">
    <p:spTree>
      <p:nvGrpSpPr>
        <p:cNvPr id="1" name=""/>
        <p:cNvGrpSpPr/>
        <p:nvPr/>
      </p:nvGrpSpPr>
      <p:grpSpPr bwMode="auto">
        <a:xfrm>
          <a:off x="0" y="0"/>
          <a:ext cx="0" cy="0"/>
          <a:chOff x="0" y="0"/>
          <a:chExt cx="0" cy="0"/>
        </a:xfrm>
      </p:grpSpPr>
      <p:sp>
        <p:nvSpPr>
          <p:cNvPr id="18" name="Rechteck 17"/>
          <p:cNvSpPr/>
          <p:nvPr userDrawn="1"/>
        </p:nvSpPr>
        <p:spPr bwMode="auto">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solidFill>
                <a:prstClr val="white"/>
              </a:solidFill>
            </a:endParaRPr>
          </a:p>
        </p:txBody>
      </p:sp>
      <p:sp>
        <p:nvSpPr>
          <p:cNvPr id="19" name="Rechteck 18"/>
          <p:cNvSpPr/>
          <p:nvPr userDrawn="1"/>
        </p:nvSpPr>
        <p:spPr bwMode="auto">
          <a:xfrm>
            <a:off x="7759041" y="6448302"/>
            <a:ext cx="809748"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solidFill>
                <a:prstClr val="white"/>
              </a:solidFill>
            </a:endParaRPr>
          </a:p>
        </p:txBody>
      </p:sp>
      <p:sp>
        <p:nvSpPr>
          <p:cNvPr id="22" name="Titel 1"/>
          <p:cNvSpPr>
            <a:spLocks noGrp="1"/>
          </p:cNvSpPr>
          <p:nvPr>
            <p:ph type="title"/>
          </p:nvPr>
        </p:nvSpPr>
        <p:spPr bwMode="auto">
          <a:xfrm>
            <a:off x="628650" y="528332"/>
            <a:ext cx="7886700" cy="750110"/>
          </a:xfrm>
          <a:prstGeom prst="rect">
            <a:avLst/>
          </a:prstGeom>
        </p:spPr>
        <p:txBody>
          <a:bodyPr anchor="ctr" anchorCtr="0">
            <a:normAutofit/>
          </a:bodyPr>
          <a:lstStyle>
            <a:lvl1pPr>
              <a:defRPr sz="2700" b="1" cap="none">
                <a:solidFill>
                  <a:schemeClr val="tx1">
                    <a:lumMod val="85000"/>
                    <a:lumOff val="15000"/>
                  </a:schemeClr>
                </a:solidFill>
                <a:latin typeface="+mn-lt"/>
                <a:ea typeface="Open Sans"/>
                <a:cs typeface="Open Sans"/>
              </a:defRPr>
            </a:lvl1pPr>
          </a:lstStyle>
          <a:p>
            <a:pPr>
              <a:defRPr/>
            </a:pPr>
            <a:r>
              <a:rPr lang="de-DE"/>
              <a:t>Titelmasterformat durch Klicken bearbeiten</a:t>
            </a:r>
          </a:p>
        </p:txBody>
      </p:sp>
      <p:sp>
        <p:nvSpPr>
          <p:cNvPr id="27" name="Fußzeilenplatzhalter 4"/>
          <p:cNvSpPr>
            <a:spLocks noGrp="1"/>
          </p:cNvSpPr>
          <p:nvPr>
            <p:ph type="ftr" sz="quarter" idx="3"/>
          </p:nvPr>
        </p:nvSpPr>
        <p:spPr bwMode="auto">
          <a:xfrm>
            <a:off x="622299" y="6448302"/>
            <a:ext cx="5492749" cy="149609"/>
          </a:xfrm>
          <a:prstGeom prst="rect">
            <a:avLst/>
          </a:prstGeom>
        </p:spPr>
        <p:txBody>
          <a:bodyPr vert="horz" lIns="91440" tIns="45720" rIns="91440" bIns="45720" rtlCol="0" anchor="ctr"/>
          <a:lstStyle>
            <a:lvl1pPr algn="l">
              <a:defRPr sz="1000">
                <a:solidFill>
                  <a:schemeClr val="tx1"/>
                </a:solidFill>
              </a:defRPr>
            </a:lvl1pPr>
          </a:lstStyle>
          <a:p>
            <a:pPr>
              <a:defRPr/>
            </a:pPr>
            <a:r>
              <a:rPr lang="en-US"/>
              <a:t>Herkunft, Sprache und Bildungschancen</a:t>
            </a:r>
          </a:p>
        </p:txBody>
      </p:sp>
      <p:sp>
        <p:nvSpPr>
          <p:cNvPr id="11" name="Foliennummernplatzhalter 5"/>
          <p:cNvSpPr>
            <a:spLocks noGrp="1"/>
          </p:cNvSpPr>
          <p:nvPr>
            <p:ph type="sldNum" sz="quarter" idx="4"/>
          </p:nvPr>
        </p:nvSpPr>
        <p:spPr bwMode="auto">
          <a:xfrm>
            <a:off x="7801160" y="6334801"/>
            <a:ext cx="725505" cy="365125"/>
          </a:xfrm>
          <a:prstGeom prst="rect">
            <a:avLst/>
          </a:prstGeom>
        </p:spPr>
        <p:txBody>
          <a:bodyPr vert="horz" lIns="91440" tIns="45720" rIns="91440" bIns="45720" rtlCol="0" anchor="ctr"/>
          <a:lstStyle>
            <a:lvl1pPr algn="r">
              <a:defRPr sz="1000">
                <a:solidFill>
                  <a:schemeClr val="tx1"/>
                </a:solidFill>
              </a:defRPr>
            </a:lvl1pPr>
          </a:lstStyle>
          <a:p>
            <a:pPr>
              <a:defRPr/>
            </a:pPr>
            <a:fld id="{48F63A3B-78C7-47BE-AE5E-E10140E04643}" type="slidenum">
              <a:rPr lang="en-US"/>
              <a:t>‹Nr.›</a:t>
            </a:fld>
            <a:endParaRPr lang="en-US"/>
          </a:p>
        </p:txBody>
      </p:sp>
      <p:pic>
        <p:nvPicPr>
          <p:cNvPr id="10" name="Bild 22"/>
          <p:cNvPicPr>
            <a:picLocks noChangeAspect="1"/>
          </p:cNvPicPr>
          <p:nvPr userDrawn="1"/>
        </p:nvPicPr>
        <p:blipFill>
          <a:blip r:embed="rId2"/>
          <a:stretch/>
        </p:blipFill>
        <p:spPr bwMode="auto">
          <a:xfrm>
            <a:off x="6192877" y="6040269"/>
            <a:ext cx="1488336" cy="681212"/>
          </a:xfrm>
          <a:prstGeom prst="rect">
            <a:avLst/>
          </a:prstGeom>
        </p:spPr>
      </p:pic>
      <p:sp>
        <p:nvSpPr>
          <p:cNvPr id="3" name="Textplatzhalter 2"/>
          <p:cNvSpPr>
            <a:spLocks noGrp="1"/>
          </p:cNvSpPr>
          <p:nvPr>
            <p:ph type="body" sz="quarter" idx="10"/>
          </p:nvPr>
        </p:nvSpPr>
        <p:spPr bwMode="auto">
          <a:xfrm>
            <a:off x="628650" y="1381885"/>
            <a:ext cx="7886700" cy="4544871"/>
          </a:xfrm>
        </p:spPr>
        <p:txBody>
          <a:bodyPr/>
          <a:lstStyle>
            <a:lvl1pPr marL="228600" indent="-228600">
              <a:buFont typeface="Wingdings"/>
              <a:buChar char="§"/>
              <a:defRPr sz="2400"/>
            </a:lvl1pPr>
            <a:lvl2pPr marL="685800" indent="-228600">
              <a:buFont typeface="Wingdings"/>
              <a:buChar char="§"/>
              <a:defRPr sz="2200"/>
            </a:lvl2pPr>
            <a:lvl3pPr marL="1143000" indent="-228600">
              <a:buFont typeface="Wingdings"/>
              <a:buChar char="§"/>
              <a:defRPr/>
            </a:lvl3pPr>
            <a:lvl4pPr marL="1600200" indent="-228600">
              <a:buFont typeface="Wingdings"/>
              <a:buChar char="§"/>
              <a:defRPr/>
            </a:lvl4pPr>
            <a:lvl5pPr marL="2057400" indent="-228600">
              <a:buFont typeface="Wingdings"/>
              <a:buChar char="§"/>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Bild mit Beschriftung">
    <p:spTree>
      <p:nvGrpSpPr>
        <p:cNvPr id="1" name=""/>
        <p:cNvGrpSpPr/>
        <p:nvPr/>
      </p:nvGrpSpPr>
      <p:grpSpPr bwMode="auto">
        <a:xfrm>
          <a:off x="0" y="0"/>
          <a:ext cx="0" cy="0"/>
          <a:chOff x="0" y="0"/>
          <a:chExt cx="0" cy="0"/>
        </a:xfrm>
      </p:grpSpPr>
      <p:sp>
        <p:nvSpPr>
          <p:cNvPr id="38" name="Rechteck 37"/>
          <p:cNvSpPr/>
          <p:nvPr userDrawn="1"/>
        </p:nvSpPr>
        <p:spPr bwMode="auto">
          <a:xfrm rot="10800000">
            <a:off x="0" y="5674582"/>
            <a:ext cx="9144000" cy="1183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350">
              <a:solidFill>
                <a:prstClr val="white"/>
              </a:solidFill>
            </a:endParaRPr>
          </a:p>
        </p:txBody>
      </p:sp>
      <p:sp>
        <p:nvSpPr>
          <p:cNvPr id="55" name="Titel 54"/>
          <p:cNvSpPr>
            <a:spLocks noGrp="1"/>
          </p:cNvSpPr>
          <p:nvPr>
            <p:ph type="title" hasCustomPrompt="1"/>
          </p:nvPr>
        </p:nvSpPr>
        <p:spPr bwMode="auto">
          <a:xfrm>
            <a:off x="425808" y="2444779"/>
            <a:ext cx="8394624" cy="1325563"/>
          </a:xfrm>
          <a:prstGeom prst="rect">
            <a:avLst/>
          </a:prstGeom>
        </p:spPr>
        <p:txBody>
          <a:bodyPr/>
          <a:lstStyle>
            <a:lvl1pPr algn="ctr">
              <a:defRPr cap="none">
                <a:latin typeface="+mn-lt"/>
                <a:ea typeface="Oswald Light"/>
                <a:cs typeface="Oswald Light"/>
              </a:defRPr>
            </a:lvl1pPr>
          </a:lstStyle>
          <a:p>
            <a:pPr>
              <a:defRPr/>
            </a:pPr>
            <a:r>
              <a:rPr lang="de-DE"/>
              <a:t>Titel des Fortbildungsbausteins</a:t>
            </a:r>
          </a:p>
        </p:txBody>
      </p:sp>
      <p:pic>
        <p:nvPicPr>
          <p:cNvPr id="19" name="Bild 22"/>
          <p:cNvPicPr>
            <a:picLocks noChangeAspect="1"/>
          </p:cNvPicPr>
          <p:nvPr userDrawn="1"/>
        </p:nvPicPr>
        <p:blipFill>
          <a:blip r:embed="rId2"/>
          <a:stretch/>
        </p:blipFill>
        <p:spPr bwMode="auto">
          <a:xfrm>
            <a:off x="425808" y="617061"/>
            <a:ext cx="2542648" cy="1163771"/>
          </a:xfrm>
          <a:prstGeom prst="rect">
            <a:avLst/>
          </a:prstGeom>
        </p:spPr>
      </p:pic>
      <p:sp>
        <p:nvSpPr>
          <p:cNvPr id="3" name="Textplatzhalter 2"/>
          <p:cNvSpPr>
            <a:spLocks noGrp="1"/>
          </p:cNvSpPr>
          <p:nvPr>
            <p:ph type="body" sz="quarter" idx="10" hasCustomPrompt="1"/>
          </p:nvPr>
        </p:nvSpPr>
        <p:spPr bwMode="auto">
          <a:xfrm>
            <a:off x="425808" y="3951288"/>
            <a:ext cx="8394624" cy="825500"/>
          </a:xfrm>
        </p:spPr>
        <p:txBody>
          <a:bodyPr anchor="ctr"/>
          <a:lstStyle>
            <a:lvl1pPr marL="0" indent="0" algn="ctr">
              <a:buNone/>
              <a:defRPr i="1"/>
            </a:lvl1pPr>
          </a:lstStyle>
          <a:p>
            <a:pPr lvl="0">
              <a:defRPr/>
            </a:pPr>
            <a:r>
              <a:rPr lang="de-DE"/>
              <a:t>Sprachbildung im Fach - Fortbildungsbaustein XY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Content Placeholder 2"/>
          <p:cNvSpPr>
            <a:spLocks noGrp="1"/>
          </p:cNvSpPr>
          <p:nvPr>
            <p:ph idx="1"/>
          </p:nvPr>
        </p:nvSpPr>
        <p:spPr bwMode="auto"/>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endParaRPr lang="de-DE"/>
          </a:p>
        </p:txBody>
      </p:sp>
      <p:sp>
        <p:nvSpPr>
          <p:cNvPr id="5" name="Footer Placeholder 4"/>
          <p:cNvSpPr>
            <a:spLocks noGrp="1"/>
          </p:cNvSpPr>
          <p:nvPr>
            <p:ph type="ftr" sz="quarter" idx="11"/>
          </p:nvPr>
        </p:nvSpPr>
        <p:spPr bwMode="auto"/>
        <p:txBody>
          <a:bodyPr/>
          <a:lstStyle/>
          <a:p>
            <a:pPr>
              <a:defRPr/>
            </a:pPr>
            <a:r>
              <a:rPr lang="de-DE"/>
              <a:t>Herkunft, Sprache und Bildungschancen</a:t>
            </a:r>
          </a:p>
        </p:txBody>
      </p:sp>
      <p:sp>
        <p:nvSpPr>
          <p:cNvPr id="6" name="Slide Number Placeholder 5"/>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3888" y="1709739"/>
            <a:ext cx="7886700" cy="2852737"/>
          </a:xfrm>
        </p:spPr>
        <p:txBody>
          <a:bodyPr anchor="b"/>
          <a:lstStyle>
            <a:lvl1pPr>
              <a:defRPr sz="6000"/>
            </a:lvl1pPr>
          </a:lstStyle>
          <a:p>
            <a:pPr>
              <a:defRPr/>
            </a:pPr>
            <a:r>
              <a:rPr lang="de-DE"/>
              <a:t>Titelmasterformat durch Klicken bearbeiten</a:t>
            </a:r>
            <a:endParaRPr lang="en-US"/>
          </a:p>
        </p:txBody>
      </p:sp>
      <p:sp>
        <p:nvSpPr>
          <p:cNvPr id="3" name="Text Placeholder 2"/>
          <p:cNvSpPr>
            <a:spLocks noGrp="1"/>
          </p:cNvSpPr>
          <p:nvPr>
            <p:ph type="body" idx="1"/>
          </p:nvPr>
        </p:nvSpPr>
        <p:spPr bwMode="auto">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Textmasterformat bearbeiten</a:t>
            </a:r>
            <a:endParaRPr/>
          </a:p>
        </p:txBody>
      </p:sp>
      <p:sp>
        <p:nvSpPr>
          <p:cNvPr id="4" name="Date Placeholder 3"/>
          <p:cNvSpPr>
            <a:spLocks noGrp="1"/>
          </p:cNvSpPr>
          <p:nvPr>
            <p:ph type="dt" sz="half" idx="10"/>
          </p:nvPr>
        </p:nvSpPr>
        <p:spPr bwMode="auto"/>
        <p:txBody>
          <a:bodyPr/>
          <a:lstStyle/>
          <a:p>
            <a:pPr>
              <a:defRPr/>
            </a:pPr>
            <a:endParaRPr lang="de-DE"/>
          </a:p>
        </p:txBody>
      </p:sp>
      <p:sp>
        <p:nvSpPr>
          <p:cNvPr id="5" name="Footer Placeholder 4"/>
          <p:cNvSpPr>
            <a:spLocks noGrp="1"/>
          </p:cNvSpPr>
          <p:nvPr>
            <p:ph type="ftr" sz="quarter" idx="11"/>
          </p:nvPr>
        </p:nvSpPr>
        <p:spPr bwMode="auto"/>
        <p:txBody>
          <a:bodyPr/>
          <a:lstStyle/>
          <a:p>
            <a:pPr>
              <a:defRPr/>
            </a:pPr>
            <a:r>
              <a:rPr lang="de-DE"/>
              <a:t>Herkunft, Sprache und Bildungschancen</a:t>
            </a:r>
          </a:p>
        </p:txBody>
      </p:sp>
      <p:sp>
        <p:nvSpPr>
          <p:cNvPr id="6" name="Slide Number Placeholder 5"/>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Content Placeholder 2"/>
          <p:cNvSpPr>
            <a:spLocks noGrp="1"/>
          </p:cNvSpPr>
          <p:nvPr>
            <p:ph sz="half" idx="1"/>
          </p:nvPr>
        </p:nvSpPr>
        <p:spPr bwMode="auto">
          <a:xfrm>
            <a:off x="628650" y="1825625"/>
            <a:ext cx="3886200" cy="43513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Content Placeholder 3"/>
          <p:cNvSpPr>
            <a:spLocks noGrp="1"/>
          </p:cNvSpPr>
          <p:nvPr>
            <p:ph sz="half" idx="2"/>
          </p:nvPr>
        </p:nvSpPr>
        <p:spPr bwMode="auto">
          <a:xfrm>
            <a:off x="4629150" y="1825625"/>
            <a:ext cx="3886200" cy="43513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Date Placeholder 4"/>
          <p:cNvSpPr>
            <a:spLocks noGrp="1"/>
          </p:cNvSpPr>
          <p:nvPr>
            <p:ph type="dt" sz="half" idx="10"/>
          </p:nvPr>
        </p:nvSpPr>
        <p:spPr bwMode="auto"/>
        <p:txBody>
          <a:bodyPr/>
          <a:lstStyle/>
          <a:p>
            <a:pPr>
              <a:defRPr/>
            </a:pPr>
            <a:endParaRPr lang="de-DE"/>
          </a:p>
        </p:txBody>
      </p:sp>
      <p:sp>
        <p:nvSpPr>
          <p:cNvPr id="6" name="Footer Placeholder 5"/>
          <p:cNvSpPr>
            <a:spLocks noGrp="1"/>
          </p:cNvSpPr>
          <p:nvPr>
            <p:ph type="ftr" sz="quarter" idx="11"/>
          </p:nvPr>
        </p:nvSpPr>
        <p:spPr bwMode="auto"/>
        <p:txBody>
          <a:bodyPr/>
          <a:lstStyle/>
          <a:p>
            <a:pPr>
              <a:defRPr/>
            </a:pPr>
            <a:r>
              <a:rPr lang="de-DE"/>
              <a:t>Herkunft, Sprache und Bildungschancen</a:t>
            </a:r>
          </a:p>
        </p:txBody>
      </p:sp>
      <p:sp>
        <p:nvSpPr>
          <p:cNvPr id="7" name="Slide Number Placeholder 6"/>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365126"/>
            <a:ext cx="7886700" cy="1325563"/>
          </a:xfrm>
        </p:spPr>
        <p:txBody>
          <a:bodyPr/>
          <a:lstStyle/>
          <a:p>
            <a:pPr>
              <a:defRPr/>
            </a:pPr>
            <a:r>
              <a:rPr lang="de-DE"/>
              <a:t>Titelmasterformat durch Klicken bearbeiten</a:t>
            </a:r>
            <a:endParaRPr lang="en-US"/>
          </a:p>
        </p:txBody>
      </p:sp>
      <p:sp>
        <p:nvSpPr>
          <p:cNvPr id="3" name="Text Placeholder 2"/>
          <p:cNvSpPr>
            <a:spLocks noGrp="1"/>
          </p:cNvSpPr>
          <p:nvPr>
            <p:ph type="body" idx="1"/>
          </p:nvPr>
        </p:nvSpPr>
        <p:spPr bwMode="auto">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4" name="Content Placeholder 3"/>
          <p:cNvSpPr>
            <a:spLocks noGrp="1"/>
          </p:cNvSpPr>
          <p:nvPr>
            <p:ph sz="half" idx="2"/>
          </p:nvPr>
        </p:nvSpPr>
        <p:spPr bwMode="auto">
          <a:xfrm>
            <a:off x="629842" y="2505074"/>
            <a:ext cx="3868340"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Text Placeholder 4"/>
          <p:cNvSpPr>
            <a:spLocks noGrp="1"/>
          </p:cNvSpPr>
          <p:nvPr>
            <p:ph type="body" sz="quarter" idx="3"/>
          </p:nvPr>
        </p:nvSpPr>
        <p:spPr bwMode="auto">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6" name="Content Placeholder 5"/>
          <p:cNvSpPr>
            <a:spLocks noGrp="1"/>
          </p:cNvSpPr>
          <p:nvPr>
            <p:ph sz="quarter" idx="4"/>
          </p:nvPr>
        </p:nvSpPr>
        <p:spPr bwMode="auto">
          <a:xfrm>
            <a:off x="4629150" y="2505074"/>
            <a:ext cx="3887391"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e Placeholder 6"/>
          <p:cNvSpPr>
            <a:spLocks noGrp="1"/>
          </p:cNvSpPr>
          <p:nvPr>
            <p:ph type="dt" sz="half" idx="10"/>
          </p:nvPr>
        </p:nvSpPr>
        <p:spPr bwMode="auto"/>
        <p:txBody>
          <a:bodyPr/>
          <a:lstStyle/>
          <a:p>
            <a:pPr>
              <a:defRPr/>
            </a:pPr>
            <a:endParaRPr lang="de-DE"/>
          </a:p>
        </p:txBody>
      </p:sp>
      <p:sp>
        <p:nvSpPr>
          <p:cNvPr id="8" name="Footer Placeholder 7"/>
          <p:cNvSpPr>
            <a:spLocks noGrp="1"/>
          </p:cNvSpPr>
          <p:nvPr>
            <p:ph type="ftr" sz="quarter" idx="11"/>
          </p:nvPr>
        </p:nvSpPr>
        <p:spPr bwMode="auto"/>
        <p:txBody>
          <a:bodyPr/>
          <a:lstStyle/>
          <a:p>
            <a:pPr>
              <a:defRPr/>
            </a:pPr>
            <a:r>
              <a:rPr lang="de-DE"/>
              <a:t>Herkunft, Sprache und Bildungschancen</a:t>
            </a:r>
          </a:p>
        </p:txBody>
      </p:sp>
      <p:sp>
        <p:nvSpPr>
          <p:cNvPr id="9" name="Slide Number Placeholder 8"/>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Date Placeholder 2"/>
          <p:cNvSpPr>
            <a:spLocks noGrp="1"/>
          </p:cNvSpPr>
          <p:nvPr>
            <p:ph type="dt" sz="half" idx="10"/>
          </p:nvPr>
        </p:nvSpPr>
        <p:spPr bwMode="auto"/>
        <p:txBody>
          <a:bodyPr/>
          <a:lstStyle/>
          <a:p>
            <a:pPr>
              <a:defRPr/>
            </a:pPr>
            <a:endParaRPr lang="de-DE"/>
          </a:p>
        </p:txBody>
      </p:sp>
      <p:sp>
        <p:nvSpPr>
          <p:cNvPr id="4" name="Footer Placeholder 3"/>
          <p:cNvSpPr>
            <a:spLocks noGrp="1"/>
          </p:cNvSpPr>
          <p:nvPr>
            <p:ph type="ftr" sz="quarter" idx="11"/>
          </p:nvPr>
        </p:nvSpPr>
        <p:spPr bwMode="auto"/>
        <p:txBody>
          <a:bodyPr/>
          <a:lstStyle/>
          <a:p>
            <a:pPr>
              <a:defRPr/>
            </a:pPr>
            <a:r>
              <a:rPr lang="de-DE"/>
              <a:t>Herkunft, Sprache und Bildungschancen</a:t>
            </a:r>
          </a:p>
        </p:txBody>
      </p:sp>
      <p:sp>
        <p:nvSpPr>
          <p:cNvPr id="5" name="Slide Number Placeholder 4"/>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endParaRPr lang="de-DE"/>
          </a:p>
        </p:txBody>
      </p:sp>
      <p:sp>
        <p:nvSpPr>
          <p:cNvPr id="3" name="Footer Placeholder 2"/>
          <p:cNvSpPr>
            <a:spLocks noGrp="1"/>
          </p:cNvSpPr>
          <p:nvPr>
            <p:ph type="ftr" sz="quarter" idx="11"/>
          </p:nvPr>
        </p:nvSpPr>
        <p:spPr bwMode="auto"/>
        <p:txBody>
          <a:bodyPr/>
          <a:lstStyle/>
          <a:p>
            <a:pPr>
              <a:defRPr/>
            </a:pPr>
            <a:r>
              <a:rPr lang="de-DE"/>
              <a:t>Herkunft, Sprache und Bildungschancen</a:t>
            </a:r>
          </a:p>
        </p:txBody>
      </p:sp>
      <p:sp>
        <p:nvSpPr>
          <p:cNvPr id="4" name="Slide Number Placeholder 3"/>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3200"/>
            </a:lvl1pPr>
          </a:lstStyle>
          <a:p>
            <a:pPr>
              <a:defRPr/>
            </a:pPr>
            <a:r>
              <a:rPr lang="de-DE"/>
              <a:t>Titelmasterformat durch Klicken bearbeiten</a:t>
            </a:r>
            <a:endParaRPr lang="en-US"/>
          </a:p>
        </p:txBody>
      </p:sp>
      <p:sp>
        <p:nvSpPr>
          <p:cNvPr id="3" name="Content Placeholder 2"/>
          <p:cNvSpPr>
            <a:spLocks noGrp="1"/>
          </p:cNvSpPr>
          <p:nvPr>
            <p:ph idx="1"/>
          </p:nvPr>
        </p:nvSpPr>
        <p:spPr bwMode="auto">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Textmasterformat bearbeiten</a:t>
            </a:r>
            <a:endParaRPr/>
          </a:p>
        </p:txBody>
      </p:sp>
      <p:sp>
        <p:nvSpPr>
          <p:cNvPr id="5" name="Date Placeholder 4"/>
          <p:cNvSpPr>
            <a:spLocks noGrp="1"/>
          </p:cNvSpPr>
          <p:nvPr>
            <p:ph type="dt" sz="half" idx="10"/>
          </p:nvPr>
        </p:nvSpPr>
        <p:spPr bwMode="auto"/>
        <p:txBody>
          <a:bodyPr/>
          <a:lstStyle/>
          <a:p>
            <a:pPr>
              <a:defRPr/>
            </a:pPr>
            <a:endParaRPr lang="de-DE"/>
          </a:p>
        </p:txBody>
      </p:sp>
      <p:sp>
        <p:nvSpPr>
          <p:cNvPr id="6" name="Footer Placeholder 5"/>
          <p:cNvSpPr>
            <a:spLocks noGrp="1"/>
          </p:cNvSpPr>
          <p:nvPr>
            <p:ph type="ftr" sz="quarter" idx="11"/>
          </p:nvPr>
        </p:nvSpPr>
        <p:spPr bwMode="auto"/>
        <p:txBody>
          <a:bodyPr/>
          <a:lstStyle/>
          <a:p>
            <a:pPr>
              <a:defRPr/>
            </a:pPr>
            <a:r>
              <a:rPr lang="de-DE"/>
              <a:t>Herkunft, Sprache und Bildungschancen</a:t>
            </a:r>
          </a:p>
        </p:txBody>
      </p:sp>
      <p:sp>
        <p:nvSpPr>
          <p:cNvPr id="7" name="Slide Number Placeholder 6"/>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3200"/>
            </a:lvl1pPr>
          </a:lstStyle>
          <a:p>
            <a:pPr>
              <a:defRPr/>
            </a:pPr>
            <a:r>
              <a:rPr lang="de-DE"/>
              <a:t>Titelmasterformat durch Klicken bearbeiten</a:t>
            </a:r>
            <a:endParaRPr lang="en-US"/>
          </a:p>
        </p:txBody>
      </p:sp>
      <p:sp>
        <p:nvSpPr>
          <p:cNvPr id="3" name="Picture Placeholder 2"/>
          <p:cNvSpPr>
            <a:spLocks noGrp="1" noChangeAspect="1"/>
          </p:cNvSpPr>
          <p:nvPr>
            <p:ph type="pic" idx="1"/>
          </p:nvPr>
        </p:nvSpPr>
        <p:spPr bwMode="auto">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lang="en-US"/>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Textmasterformat bearbeiten</a:t>
            </a:r>
            <a:endParaRPr/>
          </a:p>
        </p:txBody>
      </p:sp>
      <p:sp>
        <p:nvSpPr>
          <p:cNvPr id="5" name="Date Placeholder 4"/>
          <p:cNvSpPr>
            <a:spLocks noGrp="1"/>
          </p:cNvSpPr>
          <p:nvPr>
            <p:ph type="dt" sz="half" idx="10"/>
          </p:nvPr>
        </p:nvSpPr>
        <p:spPr bwMode="auto"/>
        <p:txBody>
          <a:bodyPr/>
          <a:lstStyle/>
          <a:p>
            <a:pPr>
              <a:defRPr/>
            </a:pPr>
            <a:endParaRPr lang="de-DE"/>
          </a:p>
        </p:txBody>
      </p:sp>
      <p:sp>
        <p:nvSpPr>
          <p:cNvPr id="6" name="Footer Placeholder 5"/>
          <p:cNvSpPr>
            <a:spLocks noGrp="1"/>
          </p:cNvSpPr>
          <p:nvPr>
            <p:ph type="ftr" sz="quarter" idx="11"/>
          </p:nvPr>
        </p:nvSpPr>
        <p:spPr bwMode="auto"/>
        <p:txBody>
          <a:bodyPr/>
          <a:lstStyle/>
          <a:p>
            <a:pPr>
              <a:defRPr/>
            </a:pPr>
            <a:r>
              <a:rPr lang="de-DE"/>
              <a:t>Herkunft, Sprache und Bildungschancen</a:t>
            </a:r>
          </a:p>
        </p:txBody>
      </p:sp>
      <p:sp>
        <p:nvSpPr>
          <p:cNvPr id="7" name="Slide Number Placeholder 6"/>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28650" y="365126"/>
            <a:ext cx="7886700" cy="1325563"/>
          </a:xfrm>
          <a:prstGeom prst="rect">
            <a:avLst/>
          </a:prstGeom>
        </p:spPr>
        <p:txBody>
          <a:bodyPr vert="horz" lIns="91440" tIns="45720" rIns="91440" bIns="45720" rtlCol="0" anchor="ctr">
            <a:normAutofit/>
          </a:bodyPr>
          <a:lstStyle/>
          <a:p>
            <a:pPr>
              <a:defRPr/>
            </a:pPr>
            <a:r>
              <a:rPr lang="de-DE"/>
              <a:t>Titelmasterformat durch Klicken bearbeiten</a:t>
            </a:r>
            <a:endParaRPr lang="en-US"/>
          </a:p>
        </p:txBody>
      </p:sp>
      <p:sp>
        <p:nvSpPr>
          <p:cNvPr id="3" name="Text Placeholder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2"/>
          </p:nvPr>
        </p:nvSpPr>
        <p:spPr bwMode="auto">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a:p>
        </p:txBody>
      </p:sp>
      <p:sp>
        <p:nvSpPr>
          <p:cNvPr id="5" name="Footer Placeholder 4"/>
          <p:cNvSpPr>
            <a:spLocks noGrp="1"/>
          </p:cNvSpPr>
          <p:nvPr>
            <p:ph type="ftr" sz="quarter" idx="3"/>
          </p:nvPr>
        </p:nvSpPr>
        <p:spPr bwMode="auto">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Herkunft, Sprache und Bildungschancen</a:t>
            </a:r>
          </a:p>
        </p:txBody>
      </p:sp>
      <p:sp>
        <p:nvSpPr>
          <p:cNvPr id="6" name="Slide Number Placeholder 5"/>
          <p:cNvSpPr>
            <a:spLocks noGrp="1"/>
          </p:cNvSpPr>
          <p:nvPr>
            <p:ph type="sldNum" sz="quarter" idx="4"/>
          </p:nvPr>
        </p:nvSpPr>
        <p:spPr bwMode="auto">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6971F5E-C1B6-42BC-AB91-181C8FE9A1B5}"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hyperlink" Target="http://www.bamf.de/SharedDocs/Anlagen/DE/Downloads/Infothek/Statistik/Asyl/aktuelle-zahlen-zu-asyl-juni-2018.pdf?__blob=publicationFile" TargetMode="External"/><Relationship Id="rId2" Type="http://schemas.openxmlformats.org/officeDocument/2006/relationships/hyperlink" Target="https://www.bamf.de/SharedDocs/Anlagen/DE/Forschung/Migrationsberichte/migrationsbericht-2015.pdf?__blob=publicationFile" TargetMode="External"/><Relationship Id="rId1" Type="http://schemas.openxmlformats.org/officeDocument/2006/relationships/slideLayout" Target="../slideLayouts/slideLayout12.xml"/><Relationship Id="rId5" Type="http://schemas.openxmlformats.org/officeDocument/2006/relationships/hyperlink" Target="https://www.bamf.de/SharedDocs/Anlagen/DE/Statistik/AsylinZahlen/aktuelle-zahlen-februar-2022.pdf;jsessionid=5793A5A46446883D772DA6E510ED2F50.intranet381?__blob=publicationFile&amp;v=3" TargetMode="External"/><Relationship Id="rId4" Type="http://schemas.openxmlformats.org/officeDocument/2006/relationships/hyperlink" Target="https://www.bamf.de/SharedDocs/Anlagen/DE/Forschung/Migrationsberichte/migrationsbericht-2020.pdf;jsessionid=0168DEAE989D45E5F4575007587ADDDE.intranet381?__blob=publicationFile&amp;v=14"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https://www.dji.de/fileadmin/user_upload/dasdji/news/2020/DJI_Migrationsreport_2020.pdf"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https://www.destatis.de/DE/Themen/Gesellschaft-Umwelt/Bevoelkerung/Migration-Integration/Publikationen/Downloads-Migration/migrationshintergrund-2010220207004.pdf?__blob=publicationFile" TargetMode="External"/><Relationship Id="rId2" Type="http://schemas.openxmlformats.org/officeDocument/2006/relationships/hyperlink" Target="http://dx.doi.org/10.1787/migr_outlook-2017-en"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Herkunft, Sprache und Bildungschancen</a:t>
            </a:r>
          </a:p>
        </p:txBody>
      </p:sp>
      <p:sp>
        <p:nvSpPr>
          <p:cNvPr id="3" name="Textplatzhalter 2"/>
          <p:cNvSpPr>
            <a:spLocks noGrp="1"/>
          </p:cNvSpPr>
          <p:nvPr>
            <p:ph type="body" sz="quarter" idx="10"/>
          </p:nvPr>
        </p:nvSpPr>
        <p:spPr bwMode="auto"/>
        <p:txBody>
          <a:bodyPr/>
          <a:lstStyle/>
          <a:p>
            <a:pPr>
              <a:defRPr/>
            </a:pPr>
            <a:r>
              <a:rPr lang="de-DE"/>
              <a:t>Sprachbildung im Fach – Fortbildungsbaustein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458" name="Titel 1"/>
          <p:cNvSpPr>
            <a:spLocks noGrp="1"/>
          </p:cNvSpPr>
          <p:nvPr>
            <p:ph type="title"/>
          </p:nvPr>
        </p:nvSpPr>
        <p:spPr bwMode="auto"/>
        <p:txBody>
          <a:bodyPr/>
          <a:lstStyle/>
          <a:p>
            <a:pPr>
              <a:defRPr/>
            </a:pPr>
            <a:r>
              <a:rPr lang="de-DE"/>
              <a:t>Unsere Gesellschaft ist von Vielfalt geprägt</a:t>
            </a:r>
            <a:endParaRPr/>
          </a:p>
        </p:txBody>
      </p:sp>
      <p:sp>
        <p:nvSpPr>
          <p:cNvPr id="19460"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19459" name="Inhaltsplatzhalter 2"/>
          <p:cNvSpPr>
            <a:spLocks noGrp="1"/>
          </p:cNvSpPr>
          <p:nvPr>
            <p:ph type="body" sz="quarter" idx="10"/>
          </p:nvPr>
        </p:nvSpPr>
        <p:spPr bwMode="auto">
          <a:xfrm>
            <a:off x="539552" y="1336930"/>
            <a:ext cx="6608016" cy="750971"/>
          </a:xfrm>
        </p:spPr>
        <p:txBody>
          <a:bodyPr>
            <a:noAutofit/>
          </a:bodyPr>
          <a:lstStyle/>
          <a:p>
            <a:pPr>
              <a:defRPr/>
            </a:pPr>
            <a:r>
              <a:rPr lang="de-DE" sz="2000" dirty="0"/>
              <a:t>Etwa </a:t>
            </a:r>
            <a:r>
              <a:rPr lang="de-DE" sz="2000" dirty="0" smtClean="0"/>
              <a:t>1/4 </a:t>
            </a:r>
            <a:r>
              <a:rPr lang="de-DE" sz="2000" dirty="0"/>
              <a:t>der Bevölkerung in Deutschland hat im Jahr 2020 einen Migrationshintergrund.</a:t>
            </a:r>
          </a:p>
        </p:txBody>
      </p:sp>
      <p:sp>
        <p:nvSpPr>
          <p:cNvPr id="19462" name="Textfeld 5"/>
          <p:cNvSpPr txBox="1">
            <a:spLocks noChangeArrowheads="1"/>
          </p:cNvSpPr>
          <p:nvPr/>
        </p:nvSpPr>
        <p:spPr bwMode="auto">
          <a:xfrm>
            <a:off x="622299" y="5964230"/>
            <a:ext cx="5936407" cy="457235"/>
          </a:xfrm>
          <a:prstGeom prst="rect">
            <a:avLst/>
          </a:prstGeom>
          <a:noFill/>
          <a:ln>
            <a:noFill/>
          </a:ln>
        </p:spPr>
        <p:txBody>
          <a:bodyPr wrap="square">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dirty="0"/>
              <a:t>Abbildung </a:t>
            </a:r>
            <a:r>
              <a:rPr lang="de-DE" sz="1200" dirty="0" smtClean="0"/>
              <a:t>4: </a:t>
            </a:r>
            <a:r>
              <a:rPr lang="de-DE" sz="1200" dirty="0"/>
              <a:t>Personen mit Migrationshintergrund in Deutschland im Jahr 2020. </a:t>
            </a:r>
            <a:br>
              <a:rPr lang="de-DE" sz="1200" dirty="0"/>
            </a:br>
            <a:r>
              <a:rPr lang="de-DE" sz="1200" dirty="0"/>
              <a:t>Abbildung entnommen aus: BAMF (2020, S. 196).</a:t>
            </a: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10</a:t>
            </a:fld>
            <a:endParaRPr lang="en-US"/>
          </a:p>
        </p:txBody>
      </p:sp>
      <p:pic>
        <p:nvPicPr>
          <p:cNvPr id="4" name="Grafik 3">
            <a:extLst>
              <a:ext uri="{FF2B5EF4-FFF2-40B4-BE49-F238E27FC236}">
                <a16:creationId xmlns:a16="http://schemas.microsoft.com/office/drawing/2014/main" id="{2DA18F3E-31C7-4DCA-A77D-60596BA2A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087901"/>
            <a:ext cx="6518918" cy="383019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1506" name="Titel 1"/>
          <p:cNvSpPr>
            <a:spLocks noGrp="1"/>
          </p:cNvSpPr>
          <p:nvPr>
            <p:ph type="title"/>
          </p:nvPr>
        </p:nvSpPr>
        <p:spPr bwMode="auto"/>
        <p:txBody>
          <a:bodyPr/>
          <a:lstStyle/>
          <a:p>
            <a:pPr>
              <a:defRPr/>
            </a:pPr>
            <a:r>
              <a:rPr lang="de-DE"/>
              <a:t>Kommentare</a:t>
            </a:r>
            <a:endParaRPr/>
          </a:p>
        </p:txBody>
      </p:sp>
      <p:sp>
        <p:nvSpPr>
          <p:cNvPr id="21508"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a:defRPr/>
            </a:pPr>
            <a:r>
              <a:rPr lang="de-DE" sz="2200" dirty="0"/>
              <a:t>Die hohe Zuwanderung prägt unsere Gesellschaft: In 2015 hatten von den 81,4 Millionen Einwohner/innen in Deutschland 17,1 Millionen Menschen einen Migrationshintergrund – das entspricht rund einem Fünftel. </a:t>
            </a:r>
          </a:p>
          <a:p>
            <a:pPr>
              <a:defRPr/>
            </a:pPr>
            <a:r>
              <a:rPr lang="de-DE" sz="2200" dirty="0"/>
              <a:t>Im Jahr 2020 betrug die Gesamtbevölkerung in Deutschland insgesamt 81,9 Millionen Menschen. Davon hatten 21,9 Millionen Menschen einen Migrationshintergrund – dies entspricht mit 26,7% nun mehr als einem Viertel.   </a:t>
            </a:r>
            <a:endParaRPr dirty="0"/>
          </a:p>
          <a:p>
            <a:pPr marL="0" indent="0">
              <a:buFont typeface="Wingdings"/>
              <a:buNone/>
              <a:defRPr/>
            </a:pPr>
            <a:endParaRPr lang="de-DE" dirty="0"/>
          </a:p>
          <a:p>
            <a:pPr marL="247620" indent="-247620">
              <a:buFontTx/>
              <a:buAutoNum type="arabicParenR"/>
              <a:defRPr/>
            </a:pPr>
            <a:endParaRPr lang="de-DE" dirty="0"/>
          </a:p>
          <a:p>
            <a:pPr marL="247620" indent="-247620">
              <a:buFontTx/>
              <a:buAutoNum type="arabicParenR"/>
              <a:defRPr/>
            </a:pPr>
            <a:endParaRPr lang="de-DE" dirty="0"/>
          </a:p>
          <a:p>
            <a:pPr>
              <a:defRPr/>
            </a:pPr>
            <a:endParaRPr lang="de-DE" dirty="0">
              <a:latin typeface="Arial"/>
            </a:endParaRPr>
          </a:p>
          <a:p>
            <a:pPr>
              <a:defRPr/>
            </a:pPr>
            <a:endParaRPr lang="de-DE"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11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530" name="Titel 1"/>
          <p:cNvSpPr>
            <a:spLocks noGrp="1"/>
          </p:cNvSpPr>
          <p:nvPr>
            <p:ph type="title"/>
          </p:nvPr>
        </p:nvSpPr>
        <p:spPr bwMode="auto"/>
        <p:txBody>
          <a:bodyPr/>
          <a:lstStyle/>
          <a:p>
            <a:pPr>
              <a:defRPr/>
            </a:pPr>
            <a:r>
              <a:rPr lang="de-DE"/>
              <a:t>Unsere Gesellschaft ist von Vielfalt geprägt</a:t>
            </a:r>
            <a:endParaRPr/>
          </a:p>
        </p:txBody>
      </p:sp>
      <p:sp>
        <p:nvSpPr>
          <p:cNvPr id="22532"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22531" name="Inhaltsplatzhalter 2"/>
          <p:cNvSpPr>
            <a:spLocks noGrp="1"/>
          </p:cNvSpPr>
          <p:nvPr>
            <p:ph type="body" sz="quarter" idx="10"/>
          </p:nvPr>
        </p:nvSpPr>
        <p:spPr bwMode="auto">
          <a:xfrm>
            <a:off x="628650" y="1381885"/>
            <a:ext cx="8030716" cy="2947828"/>
          </a:xfrm>
        </p:spPr>
        <p:txBody>
          <a:bodyPr>
            <a:normAutofit/>
          </a:bodyPr>
          <a:lstStyle/>
          <a:p>
            <a:pPr>
              <a:defRPr/>
            </a:pPr>
            <a:r>
              <a:rPr lang="de-DE" dirty="0"/>
              <a:t>Laut Statistischem Bundesamt hatten im Jahr </a:t>
            </a:r>
            <a:r>
              <a:rPr lang="de-DE" dirty="0" smtClean="0"/>
              <a:t>2020 </a:t>
            </a:r>
            <a:r>
              <a:rPr lang="de-DE" dirty="0"/>
              <a:t>insgesamt </a:t>
            </a:r>
            <a:r>
              <a:rPr lang="de-DE" b="1" dirty="0" smtClean="0"/>
              <a:t>39,8 </a:t>
            </a:r>
            <a:r>
              <a:rPr lang="de-DE" b="1" dirty="0"/>
              <a:t>% der 5- bis 10-Jährigen </a:t>
            </a:r>
            <a:r>
              <a:rPr lang="de-DE" dirty="0"/>
              <a:t>in Deutschland einen Migrationshintergrund – </a:t>
            </a:r>
            <a:r>
              <a:rPr lang="de-DE" b="1" dirty="0"/>
              <a:t>das heißt </a:t>
            </a:r>
            <a:r>
              <a:rPr lang="de-DE" b="1" dirty="0" smtClean="0"/>
              <a:t>mehr als jedes </a:t>
            </a:r>
            <a:r>
              <a:rPr lang="de-DE" b="1" dirty="0"/>
              <a:t>3. Kind</a:t>
            </a:r>
            <a:r>
              <a:rPr lang="de-DE" dirty="0"/>
              <a:t>. </a:t>
            </a:r>
            <a:endParaRPr dirty="0"/>
          </a:p>
          <a:p>
            <a:pPr>
              <a:defRPr/>
            </a:pPr>
            <a:r>
              <a:rPr lang="de-DE" dirty="0"/>
              <a:t>In deutschen Großstädten (Berlin, Hamburg und Bremen) stammten </a:t>
            </a:r>
            <a:r>
              <a:rPr lang="de-DE" dirty="0" smtClean="0"/>
              <a:t>2020 </a:t>
            </a:r>
            <a:r>
              <a:rPr lang="de-DE" dirty="0"/>
              <a:t>sogar </a:t>
            </a:r>
            <a:r>
              <a:rPr lang="de-DE" dirty="0" smtClean="0"/>
              <a:t>deutlich über </a:t>
            </a:r>
            <a:r>
              <a:rPr lang="de-DE" b="1" dirty="0" smtClean="0"/>
              <a:t>40 </a:t>
            </a:r>
            <a:r>
              <a:rPr lang="de-DE" b="1" dirty="0"/>
              <a:t>% der </a:t>
            </a:r>
            <a:r>
              <a:rPr lang="de-DE" b="1" dirty="0" smtClean="0"/>
              <a:t>10- </a:t>
            </a:r>
            <a:r>
              <a:rPr lang="de-DE" b="1" dirty="0"/>
              <a:t>bis 15-Jährigen </a:t>
            </a:r>
            <a:r>
              <a:rPr lang="de-DE" dirty="0"/>
              <a:t>aus Einwandererfamilien.</a:t>
            </a:r>
          </a:p>
        </p:txBody>
      </p:sp>
      <p:pic>
        <p:nvPicPr>
          <p:cNvPr id="22533" name="Grafik 1"/>
          <p:cNvPicPr>
            <a:picLocks noChangeAspect="1"/>
          </p:cNvPicPr>
          <p:nvPr/>
        </p:nvPicPr>
        <p:blipFill>
          <a:blip r:embed="rId3"/>
          <a:srcRect l="17902"/>
          <a:stretch/>
        </p:blipFill>
        <p:spPr bwMode="auto">
          <a:xfrm>
            <a:off x="5292080" y="3645024"/>
            <a:ext cx="3367286" cy="2306284"/>
          </a:xfrm>
          <a:prstGeom prst="rect">
            <a:avLst/>
          </a:prstGeom>
          <a:noFill/>
          <a:ln>
            <a:noFill/>
          </a:ln>
        </p:spPr>
      </p:pic>
      <p:sp>
        <p:nvSpPr>
          <p:cNvPr id="2" name="Foliennummernplatzhalter 1"/>
          <p:cNvSpPr>
            <a:spLocks noGrp="1"/>
          </p:cNvSpPr>
          <p:nvPr>
            <p:ph type="sldNum" sz="quarter" idx="4"/>
          </p:nvPr>
        </p:nvSpPr>
        <p:spPr bwMode="auto"/>
        <p:txBody>
          <a:bodyPr/>
          <a:lstStyle/>
          <a:p>
            <a:pPr>
              <a:defRPr/>
            </a:pPr>
            <a:fld id="{48F63A3B-78C7-47BE-AE5E-E10140E04643}" type="slidenum">
              <a:rPr lang="en-US"/>
              <a:t>12</a:t>
            </a:fld>
            <a:endParaRPr lang="en-US"/>
          </a:p>
        </p:txBody>
      </p:sp>
      <p:sp>
        <p:nvSpPr>
          <p:cNvPr id="10" name="Textfeld 9"/>
          <p:cNvSpPr txBox="1"/>
          <p:nvPr/>
        </p:nvSpPr>
        <p:spPr bwMode="auto">
          <a:xfrm>
            <a:off x="2185718" y="5674309"/>
            <a:ext cx="3106362" cy="276999"/>
          </a:xfrm>
          <a:prstGeom prst="rect">
            <a:avLst/>
          </a:prstGeom>
          <a:noFill/>
        </p:spPr>
        <p:txBody>
          <a:bodyPr wrap="square" rtlCol="0">
            <a:spAutoFit/>
          </a:bodyPr>
          <a:lstStyle/>
          <a:p>
            <a:r>
              <a:rPr lang="de-DE" sz="1200" dirty="0" smtClean="0"/>
              <a:t>Quelle: Statistisches Bundesamt (2020, S. 56)</a:t>
            </a:r>
            <a:endParaRPr lang="de-DE"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602" name="Titel 1"/>
          <p:cNvSpPr>
            <a:spLocks noGrp="1"/>
          </p:cNvSpPr>
          <p:nvPr>
            <p:ph type="title"/>
          </p:nvPr>
        </p:nvSpPr>
        <p:spPr bwMode="auto"/>
        <p:txBody>
          <a:bodyPr>
            <a:noAutofit/>
          </a:bodyPr>
          <a:lstStyle/>
          <a:p>
            <a:pPr>
              <a:defRPr/>
            </a:pPr>
            <a:r>
              <a:rPr lang="de-DE"/>
              <a:t>Beispiel für eine Klassenzusammensetzung </a:t>
            </a:r>
            <a:br>
              <a:rPr lang="de-DE"/>
            </a:br>
            <a:r>
              <a:rPr lang="de-DE"/>
              <a:t>(Herschelschule Hannover)</a:t>
            </a:r>
            <a:endParaRPr/>
          </a:p>
        </p:txBody>
      </p:sp>
      <p:sp>
        <p:nvSpPr>
          <p:cNvPr id="25603"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graphicFrame>
        <p:nvGraphicFramePr>
          <p:cNvPr id="3" name="Inhaltsplatzhalter 4"/>
          <p:cNvGraphicFramePr>
            <a:graphicFrameLocks noGrp="1"/>
          </p:cNvGraphicFramePr>
          <p:nvPr>
            <p:ph idx="4294967295"/>
            <p:extLst>
              <p:ext uri="{D42A27DB-BD31-4B8C-83A1-F6EECF244321}">
                <p14:modId xmlns:p14="http://schemas.microsoft.com/office/powerpoint/2010/main" val="2825827238"/>
              </p:ext>
            </p:extLst>
          </p:nvPr>
        </p:nvGraphicFramePr>
        <p:xfrm>
          <a:off x="365919" y="1278442"/>
          <a:ext cx="8412162" cy="4284662"/>
        </p:xfrm>
        <a:graphic>
          <a:graphicData uri="http://schemas.openxmlformats.org/drawingml/2006/chart">
            <c:chart xmlns:c="http://schemas.openxmlformats.org/drawingml/2006/chart" xmlns:r="http://schemas.openxmlformats.org/officeDocument/2006/relationships" r:id="rId3"/>
          </a:graphicData>
        </a:graphic>
      </p:graphicFrame>
      <p:sp>
        <p:nvSpPr>
          <p:cNvPr id="25605" name="Textfeld 5"/>
          <p:cNvSpPr txBox="1">
            <a:spLocks noChangeArrowheads="1"/>
          </p:cNvSpPr>
          <p:nvPr/>
        </p:nvSpPr>
        <p:spPr bwMode="auto">
          <a:xfrm>
            <a:off x="628650" y="5481827"/>
            <a:ext cx="8029575" cy="523220"/>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400" dirty="0"/>
              <a:t>Abbildung 5: Herkunftsländer der Schüler/innen einer Klasse (Jahrgangsstufe 5) am Ganztagsgymnasium </a:t>
            </a:r>
            <a:r>
              <a:rPr lang="de-DE" sz="1400" dirty="0" err="1"/>
              <a:t>Herschelschule</a:t>
            </a:r>
            <a:r>
              <a:rPr lang="de-DE" sz="1400" dirty="0"/>
              <a:t>, Hannover. Quelle: Erhebung durch Ina Muñoz, </a:t>
            </a:r>
            <a:r>
              <a:rPr lang="de-DE" sz="1400" dirty="0" err="1"/>
              <a:t>Herschelschule</a:t>
            </a:r>
            <a:r>
              <a:rPr lang="de-DE" sz="1400" dirty="0"/>
              <a:t> Hannover, April 2016. </a:t>
            </a:r>
            <a:endParaRPr dirty="0"/>
          </a:p>
        </p:txBody>
      </p:sp>
      <p:sp>
        <p:nvSpPr>
          <p:cNvPr id="4" name="Foliennummernplatzhalter 3"/>
          <p:cNvSpPr>
            <a:spLocks noGrp="1"/>
          </p:cNvSpPr>
          <p:nvPr>
            <p:ph type="sldNum" sz="quarter" idx="4"/>
          </p:nvPr>
        </p:nvSpPr>
        <p:spPr bwMode="auto"/>
        <p:txBody>
          <a:bodyPr/>
          <a:lstStyle/>
          <a:p>
            <a:pPr>
              <a:defRPr/>
            </a:pPr>
            <a:fld id="{48F63A3B-78C7-47BE-AE5E-E10140E04643}" type="slidenum">
              <a:rPr lang="en-US"/>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7650" name="Titel 1"/>
          <p:cNvSpPr>
            <a:spLocks noGrp="1"/>
          </p:cNvSpPr>
          <p:nvPr>
            <p:ph type="title"/>
          </p:nvPr>
        </p:nvSpPr>
        <p:spPr bwMode="auto"/>
        <p:txBody>
          <a:bodyPr/>
          <a:lstStyle/>
          <a:p>
            <a:pPr>
              <a:defRPr/>
            </a:pPr>
            <a:r>
              <a:rPr lang="de-DE"/>
              <a:t>Kommentare</a:t>
            </a:r>
            <a:endParaRPr/>
          </a:p>
        </p:txBody>
      </p:sp>
      <p:sp>
        <p:nvSpPr>
          <p:cNvPr id="27652"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a:defRPr/>
            </a:pPr>
            <a:r>
              <a:rPr lang="de-DE" sz="2200"/>
              <a:t>Diese gesellschaftliche Vielfalt spiegelt sich auch in den Klassenzimmern wider. Die abgebildete Grafik zeigt die Zusammensetzung einer Klasse der Jahrgangsstufe 5 am Ganztagsgymnasium Herschelschule in Hannover nach den Herkunftsländern der Schüler/innen. </a:t>
            </a:r>
            <a:endParaRPr/>
          </a:p>
          <a:p>
            <a:pPr>
              <a:defRPr/>
            </a:pPr>
            <a:r>
              <a:rPr lang="de-DE" sz="2200"/>
              <a:t>In dieser Klasse stammen nur 13 % der Schüler/innen aus Deutschland, während 87 % aus einem anderen Herkunftsland stammen. Nicht berücksichtigt sind mögliche Migrationshintergründe der Schüler/innen, sondern nur das Land, in dem sie geboren wurden. </a:t>
            </a:r>
          </a:p>
          <a:p>
            <a:pPr marL="247620" indent="-247620">
              <a:buFontTx/>
              <a:buAutoNum type="arabicParenR"/>
              <a:defRPr/>
            </a:pPr>
            <a:endParaRPr lang="de-DE"/>
          </a:p>
          <a:p>
            <a:pPr marL="247620" indent="-247620">
              <a:buFontTx/>
              <a:buAutoNum type="arabicParenR"/>
              <a:defRPr/>
            </a:pPr>
            <a:endParaRPr lang="de-DE"/>
          </a:p>
          <a:p>
            <a:pPr>
              <a:defRPr/>
            </a:pPr>
            <a:endParaRPr lang="de-DE">
              <a:latin typeface="Arial"/>
            </a:endParaRPr>
          </a:p>
          <a:p>
            <a:pPr>
              <a:defRPr/>
            </a:pP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8674" name="Titel 1"/>
          <p:cNvSpPr>
            <a:spLocks noGrp="1"/>
          </p:cNvSpPr>
          <p:nvPr>
            <p:ph type="title"/>
          </p:nvPr>
        </p:nvSpPr>
        <p:spPr bwMode="auto"/>
        <p:txBody>
          <a:bodyPr/>
          <a:lstStyle/>
          <a:p>
            <a:pPr>
              <a:defRPr/>
            </a:pPr>
            <a:r>
              <a:rPr lang="de-DE"/>
              <a:t>Migrationshintergrund</a:t>
            </a:r>
            <a:endParaRPr/>
          </a:p>
        </p:txBody>
      </p:sp>
      <p:sp>
        <p:nvSpPr>
          <p:cNvPr id="28676"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a:defRPr/>
            </a:pPr>
            <a:r>
              <a:rPr lang="de-DE" sz="2200" dirty="0"/>
              <a:t>Der Begriff </a:t>
            </a:r>
            <a:r>
              <a:rPr lang="de-DE" sz="2200" i="1" dirty="0"/>
              <a:t>Migrationshintergrund</a:t>
            </a:r>
            <a:r>
              <a:rPr lang="de-DE" sz="2200" dirty="0"/>
              <a:t> wird zum ersten Mal im Kinder- und Jugendbericht der Bundesregierung von 1998 verwendet, um alle Personen mit nicht ausschließlich deutscher Herkunft zu erfassen. </a:t>
            </a:r>
          </a:p>
          <a:p>
            <a:pPr>
              <a:defRPr/>
            </a:pPr>
            <a:r>
              <a:rPr lang="de-DE" sz="2200" dirty="0"/>
              <a:t>In der PISA-Studie 2000 wird der Begriff erstmals sozialwissenschaftlich definiert und operationalisiert.</a:t>
            </a:r>
            <a:endParaRPr dirty="0"/>
          </a:p>
          <a:p>
            <a:pPr marL="0" indent="0">
              <a:buFont typeface="Wingdings"/>
              <a:buNone/>
              <a:defRPr/>
            </a:pPr>
            <a:r>
              <a:rPr lang="de-DE" sz="2200" dirty="0"/>
              <a:t>Definition des Statistischen Bundesamtes (2020, S. 5):</a:t>
            </a:r>
            <a:endParaRPr dirty="0"/>
          </a:p>
          <a:p>
            <a:pPr marL="0" indent="0">
              <a:buFont typeface="Wingdings"/>
              <a:buNone/>
              <a:defRPr/>
            </a:pPr>
            <a:endParaRPr lang="de-DE" sz="2200" dirty="0"/>
          </a:p>
          <a:p>
            <a:pPr>
              <a:defRPr/>
            </a:pPr>
            <a:endParaRPr lang="de-DE" sz="2200" dirty="0"/>
          </a:p>
          <a:p>
            <a:pPr>
              <a:defRPr/>
            </a:pPr>
            <a:endParaRPr lang="de-DE" sz="2200" dirty="0"/>
          </a:p>
        </p:txBody>
      </p:sp>
      <p:graphicFrame>
        <p:nvGraphicFramePr>
          <p:cNvPr id="5" name="Tabelle 4"/>
          <p:cNvGraphicFramePr>
            <a:graphicFrameLocks noGrp="1"/>
          </p:cNvGraphicFramePr>
          <p:nvPr>
            <p:extLst>
              <p:ext uri="{D42A27DB-BD31-4B8C-83A1-F6EECF244321}">
                <p14:modId xmlns:p14="http://schemas.microsoft.com/office/powerpoint/2010/main" val="2847274822"/>
              </p:ext>
            </p:extLst>
          </p:nvPr>
        </p:nvGraphicFramePr>
        <p:xfrm>
          <a:off x="628650" y="4005880"/>
          <a:ext cx="7831782" cy="1212504"/>
        </p:xfrm>
        <a:graphic>
          <a:graphicData uri="http://schemas.openxmlformats.org/drawingml/2006/table">
            <a:tbl>
              <a:tblPr firstRow="1" bandRow="1">
                <a:tableStyleId>{A622CF4C-ED41-855B-B0F8-61448AD00224}</a:tableStyleId>
              </a:tblPr>
              <a:tblGrid>
                <a:gridCol w="7831782">
                  <a:extLst>
                    <a:ext uri="{9D8B030D-6E8A-4147-A177-3AD203B41FA5}">
                      <a16:colId xmlns:a16="http://schemas.microsoft.com/office/drawing/2014/main" val="20000"/>
                    </a:ext>
                  </a:extLst>
                </a:gridCol>
              </a:tblGrid>
              <a:tr h="1212504">
                <a:tc>
                  <a:txBody>
                    <a:bodyPr/>
                    <a:lstStyle/>
                    <a:p>
                      <a:pPr>
                        <a:defRPr/>
                      </a:pPr>
                      <a:r>
                        <a:rPr lang="de-DE" sz="2200" b="0" i="1" dirty="0">
                          <a:solidFill>
                            <a:schemeClr val="dk1"/>
                          </a:solidFill>
                          <a:latin typeface="Calibri"/>
                          <a:ea typeface="Arial"/>
                          <a:cs typeface="Arial"/>
                        </a:rPr>
                        <a:t>„Eine Person hat einen Migrationshintergrund, wenn sie selbst oder mindestens ein Elternteil die deutsche Staatsangehörigkeit nicht durch Geburt besitzt.“</a:t>
                      </a:r>
                    </a:p>
                  </a:txBody>
                  <a:tcPr marL="91444" marR="91444" marT="45713" marB="45713"/>
                </a:tc>
                <a:extLst>
                  <a:ext uri="{0D108BD9-81ED-4DB2-BD59-A6C34878D82A}">
                    <a16:rowId xmlns:a16="http://schemas.microsoft.com/office/drawing/2014/main" val="10000"/>
                  </a:ext>
                </a:extLst>
              </a:tr>
            </a:tbl>
          </a:graphicData>
        </a:graphic>
      </p:graphicFrame>
      <p:sp>
        <p:nvSpPr>
          <p:cNvPr id="2" name="Foliennummernplatzhalter 1"/>
          <p:cNvSpPr>
            <a:spLocks noGrp="1"/>
          </p:cNvSpPr>
          <p:nvPr>
            <p:ph type="sldNum" sz="quarter" idx="4"/>
          </p:nvPr>
        </p:nvSpPr>
        <p:spPr bwMode="auto"/>
        <p:txBody>
          <a:bodyPr/>
          <a:lstStyle/>
          <a:p>
            <a:pPr>
              <a:defRPr/>
            </a:pPr>
            <a:fld id="{48F63A3B-78C7-47BE-AE5E-E10140E04643}" type="slidenum">
              <a:rPr lang="en-US"/>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30722" name="Titel 1"/>
          <p:cNvSpPr>
            <a:spLocks noGrp="1"/>
          </p:cNvSpPr>
          <p:nvPr>
            <p:ph type="title"/>
          </p:nvPr>
        </p:nvSpPr>
        <p:spPr bwMode="auto"/>
        <p:txBody>
          <a:bodyPr/>
          <a:lstStyle/>
          <a:p>
            <a:pPr>
              <a:defRPr/>
            </a:pPr>
            <a:r>
              <a:rPr lang="de-DE"/>
              <a:t>Kommentare</a:t>
            </a:r>
            <a:endParaRPr/>
          </a:p>
        </p:txBody>
      </p:sp>
      <p:sp>
        <p:nvSpPr>
          <p:cNvPr id="30724"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vertOverflow="overflow" horzOverflow="clip" vert="horz" wrap="square" lIns="91440" tIns="45720" rIns="91440" bIns="45720" numCol="1" spcCol="0" rtlCol="0" fromWordArt="0" anchor="t" anchorCtr="0" forceAA="0" compatLnSpc="0">
            <a:normAutofit fontScale="95000" lnSpcReduction="1000"/>
          </a:bodyPr>
          <a:lstStyle/>
          <a:p>
            <a:pPr>
              <a:defRPr/>
            </a:pPr>
            <a:r>
              <a:rPr lang="de-DE" sz="2200" dirty="0"/>
              <a:t>Wenn von Zuwanderung und gesellschaftlicher Vielfalt gesprochen wird, ist der Begriff </a:t>
            </a:r>
            <a:r>
              <a:rPr lang="de-DE" sz="2200" i="1" dirty="0"/>
              <a:t>Migrationshintergrund </a:t>
            </a:r>
            <a:r>
              <a:rPr lang="de-DE" sz="2200" dirty="0"/>
              <a:t>in aller Munde. Seit seiner ersten Verwendung im Jahr 1998 im Kinder- und Jugendbericht der Bundesregierung verbreitete er sich im Sprachgebrauch zunehmend (vgl. </a:t>
            </a:r>
            <a:r>
              <a:rPr lang="de-DE" sz="2200" dirty="0" err="1"/>
              <a:t>Scarvaglieri</a:t>
            </a:r>
            <a:r>
              <a:rPr lang="de-DE" sz="2200" dirty="0"/>
              <a:t> &amp; Zech 2013, S. 205f.).</a:t>
            </a:r>
            <a:endParaRPr dirty="0"/>
          </a:p>
          <a:p>
            <a:pPr>
              <a:defRPr/>
            </a:pPr>
            <a:r>
              <a:rPr lang="de-DE" sz="2200" dirty="0"/>
              <a:t>Die abgebildete Definition des Statistischen Bundesamtes verdeutlicht, welchen Personen üblicherweise ein Migrationshintergrund zugeschrieben wird (vgl. Statistisches Bundesamt 2020, S. 5).</a:t>
            </a:r>
          </a:p>
          <a:p>
            <a:pPr marL="247620" indent="-247620">
              <a:buFontTx/>
              <a:buAutoNum type="arabicParenR"/>
              <a:defRPr/>
            </a:pPr>
            <a:endParaRPr lang="de-DE" sz="2200" dirty="0"/>
          </a:p>
          <a:p>
            <a:pPr marL="247620" indent="-247620">
              <a:buFontTx/>
              <a:buAutoNum type="arabicParenR"/>
              <a:defRPr/>
            </a:pPr>
            <a:endParaRPr lang="de-DE" sz="2200" dirty="0"/>
          </a:p>
          <a:p>
            <a:pPr>
              <a:defRPr/>
            </a:pPr>
            <a:endParaRPr lang="de-DE" sz="2200" dirty="0">
              <a:latin typeface="Arial"/>
            </a:endParaRPr>
          </a:p>
          <a:p>
            <a:pPr>
              <a:defRPr/>
            </a:pPr>
            <a:endParaRPr lang="de-DE" sz="2200"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16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46" name="Titel 1"/>
          <p:cNvSpPr>
            <a:spLocks noGrp="1"/>
          </p:cNvSpPr>
          <p:nvPr>
            <p:ph type="title"/>
          </p:nvPr>
        </p:nvSpPr>
        <p:spPr bwMode="auto"/>
        <p:txBody>
          <a:bodyPr/>
          <a:lstStyle/>
          <a:p>
            <a:pPr>
              <a:defRPr/>
            </a:pPr>
            <a:r>
              <a:rPr lang="de-DE"/>
              <a:t>Die Verwendung des Begriffs </a:t>
            </a:r>
            <a:r>
              <a:rPr lang="de-DE" i="1"/>
              <a:t>Migrationshintergrund</a:t>
            </a:r>
            <a:endParaRPr lang="de-DE"/>
          </a:p>
        </p:txBody>
      </p:sp>
      <p:sp>
        <p:nvSpPr>
          <p:cNvPr id="31748"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marL="0" indent="0">
              <a:buFont typeface="Wingdings"/>
              <a:buNone/>
              <a:defRPr/>
            </a:pPr>
            <a:r>
              <a:rPr lang="de-DE"/>
              <a:t>Zeitgleich mit der Verwendung als statistische Größe verbreitet sich die Verwendung des Begriffs </a:t>
            </a:r>
            <a:r>
              <a:rPr lang="de-DE" i="1"/>
              <a:t>Migrationshintergrund</a:t>
            </a:r>
            <a:r>
              <a:rPr lang="de-DE"/>
              <a:t> im Sprachgebrauch rasant. </a:t>
            </a:r>
          </a:p>
          <a:p>
            <a:pPr marL="0" indent="0">
              <a:spcBef>
                <a:spcPts val="0"/>
              </a:spcBef>
              <a:buFont typeface="Wingdings"/>
              <a:buNone/>
              <a:defRPr/>
            </a:pPr>
            <a:endParaRPr lang="de-DE" sz="1050"/>
          </a:p>
          <a:p>
            <a:pPr marL="0" indent="0">
              <a:buFont typeface="Wingdings"/>
              <a:buNone/>
              <a:defRPr/>
            </a:pPr>
            <a:r>
              <a:rPr lang="de-DE"/>
              <a:t>Gesellschaftliche Vielfalt ist in Deutschland Normalität. Aber wie werden Menschen mit Migrationshintergrund wahrgenommen und charakterisiert?</a:t>
            </a:r>
            <a:endParaRPr/>
          </a:p>
          <a:p>
            <a:pPr marL="0" indent="0">
              <a:buFont typeface="Wingdings"/>
              <a:buNone/>
              <a:defRPr/>
            </a:pPr>
            <a:endParaRPr lang="de-DE" sz="2000"/>
          </a:p>
          <a:p>
            <a:pPr>
              <a:defRPr/>
            </a:pPr>
            <a:endParaRPr lang="de-DE" sz="2000"/>
          </a:p>
        </p:txBody>
      </p:sp>
      <p:pic>
        <p:nvPicPr>
          <p:cNvPr id="31749" name="Grafik 3"/>
          <p:cNvPicPr>
            <a:picLocks noChangeAspect="1"/>
          </p:cNvPicPr>
          <p:nvPr/>
        </p:nvPicPr>
        <p:blipFill>
          <a:blip r:embed="rId3"/>
          <a:stretch/>
        </p:blipFill>
        <p:spPr bwMode="auto">
          <a:xfrm>
            <a:off x="6503044" y="3726481"/>
            <a:ext cx="2200275" cy="2200275"/>
          </a:xfrm>
          <a:prstGeom prst="rect">
            <a:avLst/>
          </a:prstGeom>
          <a:noFill/>
          <a:ln>
            <a:noFill/>
          </a:ln>
        </p:spPr>
      </p:pic>
      <p:sp>
        <p:nvSpPr>
          <p:cNvPr id="2" name="Foliennummernplatzhalter 1"/>
          <p:cNvSpPr>
            <a:spLocks noGrp="1"/>
          </p:cNvSpPr>
          <p:nvPr>
            <p:ph type="sldNum" sz="quarter" idx="4"/>
          </p:nvPr>
        </p:nvSpPr>
        <p:spPr bwMode="auto"/>
        <p:txBody>
          <a:bodyPr/>
          <a:lstStyle/>
          <a:p>
            <a:pPr>
              <a:defRPr/>
            </a:pPr>
            <a:fld id="{48F63A3B-78C7-47BE-AE5E-E10140E04643}" type="slidenum">
              <a:rPr lang="en-US"/>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33794" name="Titel 1"/>
          <p:cNvSpPr>
            <a:spLocks noGrp="1"/>
          </p:cNvSpPr>
          <p:nvPr>
            <p:ph type="title"/>
          </p:nvPr>
        </p:nvSpPr>
        <p:spPr bwMode="auto"/>
        <p:txBody>
          <a:bodyPr/>
          <a:lstStyle/>
          <a:p>
            <a:pPr>
              <a:defRPr/>
            </a:pPr>
            <a:r>
              <a:rPr lang="de-DE"/>
              <a:t>Kommentare</a:t>
            </a:r>
            <a:endParaRPr/>
          </a:p>
        </p:txBody>
      </p:sp>
      <p:sp>
        <p:nvSpPr>
          <p:cNvPr id="33796"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normAutofit/>
          </a:bodyPr>
          <a:lstStyle/>
          <a:p>
            <a:pPr>
              <a:defRPr/>
            </a:pPr>
            <a:r>
              <a:rPr lang="de-DE" sz="2200"/>
              <a:t>Der Begriff </a:t>
            </a:r>
            <a:r>
              <a:rPr lang="de-DE" sz="2200" i="1"/>
              <a:t>Migrationshintergrund </a:t>
            </a:r>
            <a:r>
              <a:rPr lang="de-DE" sz="2200"/>
              <a:t>wird nicht nur im Kontext von statistischen Erhebungen als statistische Kategorie, sondern auch im allgemeinen Sprachgebrauch zur Charakterisierung von Personengruppen verwendet.</a:t>
            </a:r>
            <a:endParaRPr/>
          </a:p>
          <a:p>
            <a:pPr>
              <a:defRPr/>
            </a:pPr>
            <a:r>
              <a:rPr lang="de-DE" sz="2200"/>
              <a:t>Nach Scarvaglieri &amp; Zech (2013, S. 207) füllt der Begriff bei seiner Einführung eine Lücke im Sprachsystem, was die schnelle Etablierung und häufige Verwendung erklären kann. Abseits der Definition des Statistischen Bundesamtes stellt sich die Frage, wie der Begriff </a:t>
            </a:r>
            <a:r>
              <a:rPr lang="de-DE" sz="2200" i="1"/>
              <a:t>Migrationshintergrund </a:t>
            </a:r>
            <a:r>
              <a:rPr lang="de-DE" sz="2200"/>
              <a:t>im allgemeinen Sprachgebrauch überhaupt</a:t>
            </a:r>
            <a:r>
              <a:rPr lang="de-DE" sz="2200" i="1"/>
              <a:t> </a:t>
            </a:r>
            <a:r>
              <a:rPr lang="de-DE" sz="2200"/>
              <a:t>verwendet wird und welche Konnotationen er erhalten hat. </a:t>
            </a:r>
            <a:endParaRPr lang="de-DE" sz="2200" i="1"/>
          </a:p>
          <a:p>
            <a:pPr marL="0" indent="0">
              <a:buFont typeface="Wingdings"/>
              <a:buNone/>
              <a:defRPr/>
            </a:pPr>
            <a:endParaRPr lang="de-DE"/>
          </a:p>
          <a:p>
            <a:pPr marL="247620" indent="-247620">
              <a:buFontTx/>
              <a:buAutoNum type="arabicParenR"/>
              <a:defRPr/>
            </a:pPr>
            <a:endParaRPr lang="de-DE"/>
          </a:p>
          <a:p>
            <a:pPr marL="247620" indent="-247620">
              <a:buFontTx/>
              <a:buAutoNum type="arabicParenR"/>
              <a:defRPr/>
            </a:pPr>
            <a:endParaRPr lang="de-DE"/>
          </a:p>
          <a:p>
            <a:pPr>
              <a:defRPr/>
            </a:pPr>
            <a:endParaRPr lang="de-DE">
              <a:latin typeface="Arial"/>
            </a:endParaRPr>
          </a:p>
          <a:p>
            <a:pPr>
              <a:defRPr/>
            </a:pP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18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818" name="Titel 1"/>
          <p:cNvSpPr>
            <a:spLocks noGrp="1"/>
          </p:cNvSpPr>
          <p:nvPr>
            <p:ph type="title"/>
          </p:nvPr>
        </p:nvSpPr>
        <p:spPr bwMode="auto"/>
        <p:txBody>
          <a:bodyPr/>
          <a:lstStyle/>
          <a:p>
            <a:pPr>
              <a:defRPr/>
            </a:pPr>
            <a:r>
              <a:rPr lang="de-DE"/>
              <a:t>Die Verwendung des Begriffs </a:t>
            </a:r>
            <a:r>
              <a:rPr lang="de-DE" i="1"/>
              <a:t>Migrationshintergrund</a:t>
            </a:r>
            <a:endParaRPr lang="de-DE"/>
          </a:p>
        </p:txBody>
      </p:sp>
      <p:sp>
        <p:nvSpPr>
          <p:cNvPr id="34820"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a:defRPr/>
            </a:pPr>
            <a:endParaRPr lang="de-DE" sz="2000"/>
          </a:p>
          <a:p>
            <a:pPr marL="0" indent="0">
              <a:buFont typeface="Wingdings"/>
              <a:buNone/>
              <a:defRPr/>
            </a:pPr>
            <a:r>
              <a:rPr lang="de-DE" sz="2000"/>
              <a:t> </a:t>
            </a:r>
            <a:endParaRPr/>
          </a:p>
          <a:p>
            <a:pPr>
              <a:defRPr/>
            </a:pPr>
            <a:endParaRPr lang="de-DE" sz="2000"/>
          </a:p>
        </p:txBody>
      </p:sp>
      <p:sp>
        <p:nvSpPr>
          <p:cNvPr id="34821" name="Rechteck 10"/>
          <p:cNvSpPr>
            <a:spLocks noChangeArrowheads="1"/>
          </p:cNvSpPr>
          <p:nvPr/>
        </p:nvSpPr>
        <p:spPr bwMode="auto">
          <a:xfrm>
            <a:off x="311944" y="1298347"/>
            <a:ext cx="8412162" cy="4286250"/>
          </a:xfrm>
          <a:prstGeom prst="rect">
            <a:avLst/>
          </a:prstGeom>
          <a:blipFill>
            <a:blip r:embed="rId3"/>
            <a:tile tx="0" ty="0" sx="100000" sy="100000" flip="none" algn="tl"/>
          </a:blipFill>
          <a:ln w="9525" algn="ctr">
            <a:solidFill>
              <a:schemeClr val="tx1"/>
            </a:solidFill>
            <a:round/>
            <a:headEnd/>
            <a:tailEnd/>
          </a:ln>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endParaRPr lang="de-DE">
              <a:latin typeface="Arial"/>
            </a:endParaRPr>
          </a:p>
        </p:txBody>
      </p:sp>
      <p:sp>
        <p:nvSpPr>
          <p:cNvPr id="8" name="Textfeld 7"/>
          <p:cNvSpPr txBox="1"/>
          <p:nvPr/>
        </p:nvSpPr>
        <p:spPr bwMode="auto">
          <a:xfrm rot="21351730">
            <a:off x="251602" y="1428191"/>
            <a:ext cx="5537472" cy="2030413"/>
          </a:xfrm>
          <a:prstGeom prst="rect">
            <a:avLst/>
          </a:prstGeom>
          <a:blipFill>
            <a:blip r:embed="rId4"/>
            <a:tile tx="0" ty="0" sx="100000" sy="100000" flip="none" algn="tl"/>
          </a:blipFill>
          <a:ln>
            <a:solidFill>
              <a:schemeClr val="tx1">
                <a:lumMod val="50000"/>
                <a:lumOff val="50000"/>
              </a:schemeClr>
            </a:solidFill>
          </a:ln>
        </p:spPr>
        <p:txBody>
          <a:bodyPr wrap="square">
            <a:spAutoFit/>
          </a:bodyPr>
          <a:lstStyle/>
          <a:p>
            <a:pPr>
              <a:defRPr/>
            </a:pPr>
            <a:r>
              <a:rPr lang="de-DE" sz="1800">
                <a:latin typeface="Times New Roman"/>
                <a:cs typeface="Times New Roman"/>
              </a:rPr>
              <a:t>„Ich bin während des OB Wahlkampfes von vielen Jugendlichen auf dem Luisenplatz angesprochen worden. Diese Jugendlichen gehören zu keiner Parteinachwuchsorganisation, sondern sind ganz normale Jugendliche, allerdings meist mit </a:t>
            </a:r>
            <a:r>
              <a:rPr lang="de-DE" sz="1800" b="1">
                <a:latin typeface="Times New Roman"/>
                <a:cs typeface="Times New Roman"/>
              </a:rPr>
              <a:t>Migrationshintergrund</a:t>
            </a:r>
            <a:r>
              <a:rPr lang="de-DE" sz="1800">
                <a:latin typeface="Times New Roman"/>
                <a:cs typeface="Times New Roman"/>
              </a:rPr>
              <a:t>. […]“ </a:t>
            </a:r>
            <a:endParaRPr/>
          </a:p>
          <a:p>
            <a:pPr>
              <a:defRPr/>
            </a:pPr>
            <a:r>
              <a:rPr lang="de-DE" sz="1800">
                <a:latin typeface="Times New Roman"/>
                <a:cs typeface="Times New Roman"/>
              </a:rPr>
              <a:t>(Leserbrief; Rhein-Zeitung, 07.02.2008)</a:t>
            </a:r>
            <a:endParaRPr/>
          </a:p>
        </p:txBody>
      </p:sp>
      <p:sp>
        <p:nvSpPr>
          <p:cNvPr id="9" name="Textfeld 8"/>
          <p:cNvSpPr txBox="1"/>
          <p:nvPr/>
        </p:nvSpPr>
        <p:spPr bwMode="auto">
          <a:xfrm rot="409825">
            <a:off x="3453052" y="2789985"/>
            <a:ext cx="5538788" cy="1476375"/>
          </a:xfrm>
          <a:prstGeom prst="rect">
            <a:avLst/>
          </a:prstGeom>
          <a:blipFill>
            <a:blip r:embed="rId4"/>
            <a:tile tx="0" ty="0" sx="100000" sy="100000" flip="none" algn="tl"/>
          </a:blipFill>
          <a:ln>
            <a:solidFill>
              <a:schemeClr val="bg1">
                <a:lumMod val="50000"/>
              </a:schemeClr>
            </a:solidFill>
          </a:ln>
        </p:spPr>
        <p:txBody>
          <a:bodyPr>
            <a:spAutoFit/>
          </a:bodyPr>
          <a:lstStyle/>
          <a:p>
            <a:pPr>
              <a:defRPr/>
            </a:pPr>
            <a:r>
              <a:rPr lang="de-DE" sz="1800">
                <a:latin typeface="Times New Roman"/>
                <a:cs typeface="Times New Roman"/>
              </a:rPr>
              <a:t>„Auch wenn die meisten Jugendlichen, mit denen die Künstlerin zusammenarbeitet, einen </a:t>
            </a:r>
            <a:r>
              <a:rPr lang="de-DE" sz="1800" b="1">
                <a:latin typeface="Times New Roman"/>
                <a:cs typeface="Times New Roman"/>
              </a:rPr>
              <a:t>Migrationshintergrund</a:t>
            </a:r>
            <a:r>
              <a:rPr lang="de-DE" sz="1800">
                <a:latin typeface="Times New Roman"/>
                <a:cs typeface="Times New Roman"/>
              </a:rPr>
              <a:t> haben, lasse sich das Problem der Jugendgewalt nicht darauf beschränken. […]“ (Hamburger Morgenpost, 17.01.2008)</a:t>
            </a:r>
            <a:endParaRPr/>
          </a:p>
        </p:txBody>
      </p:sp>
      <p:sp>
        <p:nvSpPr>
          <p:cNvPr id="10" name="Textfeld 9"/>
          <p:cNvSpPr txBox="1"/>
          <p:nvPr/>
        </p:nvSpPr>
        <p:spPr bwMode="auto">
          <a:xfrm>
            <a:off x="935037" y="4297611"/>
            <a:ext cx="7165975" cy="1200150"/>
          </a:xfrm>
          <a:prstGeom prst="rect">
            <a:avLst/>
          </a:prstGeom>
          <a:blipFill>
            <a:blip r:embed="rId4"/>
            <a:tile tx="0" ty="0" sx="100000" sy="100000" flip="none" algn="tl"/>
          </a:blipFill>
          <a:ln>
            <a:solidFill>
              <a:schemeClr val="bg1">
                <a:lumMod val="50000"/>
              </a:schemeClr>
            </a:solidFill>
          </a:ln>
        </p:spPr>
        <p:txBody>
          <a:bodyPr>
            <a:spAutoFit/>
          </a:bodyPr>
          <a:lstStyle/>
          <a:p>
            <a:pPr>
              <a:defRPr/>
            </a:pPr>
            <a:r>
              <a:rPr lang="de-DE" sz="1800" dirty="0">
                <a:latin typeface="Times New Roman"/>
                <a:cs typeface="Times New Roman"/>
              </a:rPr>
              <a:t>„Der Hilferuf der Lehrer ist eindeutig: Schüler mit </a:t>
            </a:r>
            <a:r>
              <a:rPr lang="de-DE" sz="1800" b="1" dirty="0">
                <a:latin typeface="Times New Roman"/>
                <a:cs typeface="Times New Roman"/>
              </a:rPr>
              <a:t>Migrationshintergrund</a:t>
            </a:r>
            <a:r>
              <a:rPr lang="de-DE" sz="1800" dirty="0">
                <a:latin typeface="Times New Roman"/>
                <a:cs typeface="Times New Roman"/>
              </a:rPr>
              <a:t> haben die Herrschaft übernommen. Die dumpfe Wut und die Gewalt, mit der die Lehrer nicht mehr fertig geworden sind, wird früher oder später auf der Straße landen.“ (Braunschweiger Zeitung, 31.03.2006)</a:t>
            </a:r>
            <a:endParaRPr dirty="0"/>
          </a:p>
        </p:txBody>
      </p:sp>
      <p:pic>
        <p:nvPicPr>
          <p:cNvPr id="12" name="Picture 9" descr="red"/>
          <p:cNvPicPr>
            <a:picLocks noChangeAspect="1" noChangeArrowheads="1"/>
          </p:cNvPicPr>
          <p:nvPr/>
        </p:nvPicPr>
        <p:blipFill>
          <a:blip r:embed="rId5"/>
          <a:stretch/>
        </p:blipFill>
        <p:spPr bwMode="auto">
          <a:xfrm rot="-221845">
            <a:off x="2054482" y="1012378"/>
            <a:ext cx="723900" cy="587375"/>
          </a:xfrm>
          <a:prstGeom prst="rect">
            <a:avLst/>
          </a:prstGeom>
          <a:noFill/>
          <a:ln>
            <a:noFill/>
          </a:ln>
        </p:spPr>
      </p:pic>
      <p:pic>
        <p:nvPicPr>
          <p:cNvPr id="13" name="Picture 10" descr="green"/>
          <p:cNvPicPr>
            <a:picLocks noChangeAspect="1" noChangeArrowheads="1"/>
          </p:cNvPicPr>
          <p:nvPr/>
        </p:nvPicPr>
        <p:blipFill>
          <a:blip r:embed="rId6"/>
          <a:stretch/>
        </p:blipFill>
        <p:spPr bwMode="auto">
          <a:xfrm rot="772524">
            <a:off x="5838033" y="2291359"/>
            <a:ext cx="746125" cy="606425"/>
          </a:xfrm>
          <a:prstGeom prst="rect">
            <a:avLst/>
          </a:prstGeom>
          <a:noFill/>
          <a:ln>
            <a:noFill/>
          </a:ln>
        </p:spPr>
      </p:pic>
      <p:pic>
        <p:nvPicPr>
          <p:cNvPr id="14" name="Picture 35" descr="yellow"/>
          <p:cNvPicPr>
            <a:picLocks noChangeAspect="1" noChangeArrowheads="1"/>
          </p:cNvPicPr>
          <p:nvPr/>
        </p:nvPicPr>
        <p:blipFill>
          <a:blip r:embed="rId7"/>
          <a:stretch/>
        </p:blipFill>
        <p:spPr bwMode="auto">
          <a:xfrm rot="-171967">
            <a:off x="3561750" y="3796161"/>
            <a:ext cx="760413" cy="617538"/>
          </a:xfrm>
          <a:prstGeom prst="rect">
            <a:avLst/>
          </a:prstGeom>
          <a:noFill/>
          <a:ln>
            <a:noFill/>
          </a:ln>
        </p:spPr>
      </p:pic>
      <p:sp>
        <p:nvSpPr>
          <p:cNvPr id="34828" name="Textfeld 1"/>
          <p:cNvSpPr txBox="1">
            <a:spLocks noChangeArrowheads="1"/>
          </p:cNvSpPr>
          <p:nvPr/>
        </p:nvSpPr>
        <p:spPr bwMode="auto">
          <a:xfrm>
            <a:off x="622298" y="5721008"/>
            <a:ext cx="7056761" cy="701075"/>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600" dirty="0"/>
              <a:t>Die Beispiele stammen aus </a:t>
            </a:r>
            <a:r>
              <a:rPr lang="de-DE" sz="1600" dirty="0" err="1"/>
              <a:t>Scarvaglieri</a:t>
            </a:r>
            <a:r>
              <a:rPr lang="de-DE" sz="1600" dirty="0"/>
              <a:t> &amp; Zech (2013, S. 202, 211, 212).</a:t>
            </a:r>
            <a:endParaRPr dirty="0"/>
          </a:p>
          <a:p>
            <a:pPr>
              <a:spcBef>
                <a:spcPts val="0"/>
              </a:spcBef>
              <a:buClrTx/>
              <a:buFontTx/>
              <a:buNone/>
              <a:defRPr/>
            </a:pPr>
            <a:endParaRPr lang="de-DE" dirty="0">
              <a:latin typeface="Arial"/>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194" name="Titel 1"/>
          <p:cNvSpPr>
            <a:spLocks noGrp="1"/>
          </p:cNvSpPr>
          <p:nvPr>
            <p:ph type="title"/>
          </p:nvPr>
        </p:nvSpPr>
        <p:spPr bwMode="auto"/>
        <p:txBody>
          <a:bodyPr/>
          <a:lstStyle/>
          <a:p>
            <a:pPr>
              <a:defRPr/>
            </a:pPr>
            <a:r>
              <a:rPr lang="de-DE" sz="2700"/>
              <a:t>Ziele dieser Einheit</a:t>
            </a:r>
            <a:endParaRPr/>
          </a:p>
        </p:txBody>
      </p:sp>
      <p:sp>
        <p:nvSpPr>
          <p:cNvPr id="8197" name="Fußzeilenplatzhalter 7"/>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7" name="Inhaltsplatzhalter 2"/>
          <p:cNvSpPr>
            <a:spLocks noGrp="1"/>
          </p:cNvSpPr>
          <p:nvPr>
            <p:ph type="body" sz="quarter" idx="10"/>
          </p:nvPr>
        </p:nvSpPr>
        <p:spPr bwMode="auto"/>
        <p:txBody>
          <a:bodyPr/>
          <a:lstStyle/>
          <a:p>
            <a:pPr>
              <a:buFont typeface="Wingdings"/>
              <a:buChar char="ü"/>
              <a:defRPr/>
            </a:pPr>
            <a:r>
              <a:rPr lang="de-DE"/>
              <a:t>Auseinandersetzung mit Studien und Konzepten zu Migration und gesellschaftlicher Vielfalt</a:t>
            </a:r>
          </a:p>
          <a:p>
            <a:pPr>
              <a:buFont typeface="Wingdings"/>
              <a:buChar char="ü"/>
              <a:defRPr/>
            </a:pPr>
            <a:r>
              <a:rPr lang="de-DE"/>
              <a:t>Diskussion von Zusammenhängen zwischen der Biographie und der Bildungssituation von Kindern und Jugendlichen in Deutschland</a:t>
            </a:r>
            <a:endParaRPr/>
          </a:p>
          <a:p>
            <a:pPr>
              <a:buFont typeface="Wingdings"/>
              <a:buChar char="ü"/>
              <a:defRPr/>
            </a:pPr>
            <a:r>
              <a:rPr lang="de-DE"/>
              <a:t>Reflexion der Rolle der Lehrkräfte im Kontext der Bildungsbenachteiligung von Kindern und Jugendlichen mit Migrationshintergrund</a:t>
            </a:r>
            <a:endParaRPr/>
          </a:p>
          <a:p>
            <a:pPr>
              <a:buFont typeface="Wingdings"/>
              <a:buChar char="ü"/>
              <a:defRPr/>
            </a:pPr>
            <a:endParaRPr lang="de-DE"/>
          </a:p>
          <a:p>
            <a:pPr marL="0" indent="0">
              <a:buFont typeface="Wingdings"/>
              <a:buNone/>
              <a:defRPr/>
            </a:pP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a:t>
            </a:fld>
            <a:endParaRPr lang="en-US"/>
          </a:p>
        </p:txBody>
      </p:sp>
      <p:pic>
        <p:nvPicPr>
          <p:cNvPr id="8" name="Grafik 7"/>
          <p:cNvPicPr>
            <a:picLocks noChangeAspect="1"/>
          </p:cNvPicPr>
          <p:nvPr/>
        </p:nvPicPr>
        <p:blipFill>
          <a:blip r:embed="rId3"/>
          <a:stretch/>
        </p:blipFill>
        <p:spPr bwMode="auto">
          <a:xfrm>
            <a:off x="6115048" y="4082588"/>
            <a:ext cx="2120793" cy="18441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36866" name="Titel 1"/>
          <p:cNvSpPr>
            <a:spLocks noGrp="1"/>
          </p:cNvSpPr>
          <p:nvPr>
            <p:ph type="title"/>
          </p:nvPr>
        </p:nvSpPr>
        <p:spPr bwMode="auto"/>
        <p:txBody>
          <a:bodyPr/>
          <a:lstStyle/>
          <a:p>
            <a:pPr>
              <a:defRPr/>
            </a:pPr>
            <a:r>
              <a:rPr lang="de-DE"/>
              <a:t>Kommentare</a:t>
            </a:r>
            <a:endParaRPr/>
          </a:p>
        </p:txBody>
      </p:sp>
      <p:sp>
        <p:nvSpPr>
          <p:cNvPr id="36868"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vertOverflow="overflow" horzOverflow="clip" vert="horz" wrap="square" lIns="91440" tIns="45720" rIns="91440" bIns="45720" numCol="1" spcCol="0" rtlCol="0" fromWordArt="0" anchor="t" anchorCtr="0" forceAA="0" compatLnSpc="0">
            <a:normAutofit fontScale="90000" lnSpcReduction="2000"/>
          </a:bodyPr>
          <a:lstStyle/>
          <a:p>
            <a:pPr marL="171450" indent="-171450">
              <a:defRPr/>
            </a:pPr>
            <a:r>
              <a:rPr lang="de-DE" sz="1800"/>
              <a:t>Die Beispiele aus Zeitungstexten deuten an, dass der Begriff </a:t>
            </a:r>
            <a:r>
              <a:rPr lang="de-DE" sz="1800" i="1"/>
              <a:t>Migrationshintergrund </a:t>
            </a:r>
            <a:r>
              <a:rPr lang="de-DE" sz="1800"/>
              <a:t>häufig in spezifischen Kontexten verwendet wird, in denen Menschen mit Migrationshintergrund bestimmte Eigenschaften zugeschrieben werden. Die Beispiele aus Zeitungstexten stammen aus Scarvaglieri &amp; Zech (2013, S. 202, 211, 212).</a:t>
            </a:r>
            <a:endParaRPr/>
          </a:p>
          <a:p>
            <a:pPr marL="171450" indent="-171450">
              <a:defRPr/>
            </a:pPr>
            <a:r>
              <a:rPr lang="de-DE" sz="1800" b="1"/>
              <a:t>Frage an die Studierenden: </a:t>
            </a:r>
            <a:r>
              <a:rPr lang="de-DE" sz="1800"/>
              <a:t>Auf welche Art und Weise wird </a:t>
            </a:r>
            <a:r>
              <a:rPr lang="de-DE" sz="1800" i="1"/>
              <a:t>Migrationshintergrund</a:t>
            </a:r>
            <a:r>
              <a:rPr lang="de-DE" sz="1800"/>
              <a:t> in den Zeitungstexten verwendet und was impliziert der Begriff (welche Bedeutungsaspekte ‚schwingen mit‘)?</a:t>
            </a:r>
            <a:endParaRPr/>
          </a:p>
          <a:p>
            <a:pPr marL="171450" indent="-171450">
              <a:defRPr/>
            </a:pPr>
            <a:r>
              <a:rPr lang="de-DE" sz="1800" b="1"/>
              <a:t>Mögliche Antworten:</a:t>
            </a:r>
            <a:endParaRPr lang="de-DE" sz="1800"/>
          </a:p>
          <a:p>
            <a:pPr marL="571500" lvl="1" indent="-171450">
              <a:defRPr/>
            </a:pPr>
            <a:r>
              <a:rPr lang="de-DE" sz="1800"/>
              <a:t>Im ersten Beispiel werden Jugendliche mit Migrationshintergrund ‚normalen‘ Jugendlichen gegenübergestellt, wodurch impliziert wird, dass einen Migrationshintergrund zu haben, nicht der Normalfall ist. </a:t>
            </a:r>
            <a:endParaRPr/>
          </a:p>
          <a:p>
            <a:pPr marL="571500" lvl="1" indent="-171450">
              <a:defRPr/>
            </a:pPr>
            <a:r>
              <a:rPr lang="de-DE" sz="1800"/>
              <a:t>Im zweiten Beispiel wird impliziert, dass Jugendgewalt häufig auf einen Migrationshintergrund zurückzuführen sei, auch wenn darauf hingewiesen wird, dass der Migrationshintergrund nicht alleine ursächlich für Jugendgewalt sei.</a:t>
            </a:r>
            <a:endParaRPr/>
          </a:p>
          <a:p>
            <a:pPr marL="571500" lvl="1" indent="-171450">
              <a:defRPr/>
            </a:pPr>
            <a:r>
              <a:rPr lang="de-DE" sz="1800"/>
              <a:t>Im dritten Beispiel wird der Begriff </a:t>
            </a:r>
            <a:r>
              <a:rPr lang="de-DE" sz="1800" i="1"/>
              <a:t>Migrationshintergrund </a:t>
            </a:r>
            <a:r>
              <a:rPr lang="de-DE" sz="1800"/>
              <a:t>verwendet, um diejenigen Schüler/innen näher zu bestimmen, die so problematisch sind, dass Lehrer/innen nicht mit ihnen zurechtkommen. </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890" name="Titel 1"/>
          <p:cNvSpPr>
            <a:spLocks noGrp="1"/>
          </p:cNvSpPr>
          <p:nvPr>
            <p:ph type="title"/>
          </p:nvPr>
        </p:nvSpPr>
        <p:spPr bwMode="auto"/>
        <p:txBody>
          <a:bodyPr>
            <a:noAutofit/>
          </a:bodyPr>
          <a:lstStyle/>
          <a:p>
            <a:pPr>
              <a:defRPr/>
            </a:pPr>
            <a:r>
              <a:rPr lang="de-DE"/>
              <a:t>Was verbinden wir mit dem Begriff  </a:t>
            </a:r>
            <a:r>
              <a:rPr lang="de-DE" i="1"/>
              <a:t>Migrationshintergrund</a:t>
            </a:r>
            <a:r>
              <a:rPr lang="de-DE"/>
              <a:t>?</a:t>
            </a:r>
            <a:endParaRPr/>
          </a:p>
        </p:txBody>
      </p:sp>
      <p:sp>
        <p:nvSpPr>
          <p:cNvPr id="37891"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grpSp>
        <p:nvGrpSpPr>
          <p:cNvPr id="37892" name="Gruppieren 32"/>
          <p:cNvGrpSpPr/>
          <p:nvPr/>
        </p:nvGrpSpPr>
        <p:grpSpPr bwMode="auto">
          <a:xfrm>
            <a:off x="1246187" y="1499219"/>
            <a:ext cx="6651625" cy="4427537"/>
            <a:chOff x="1259632" y="1772816"/>
            <a:chExt cx="6651551" cy="4427438"/>
          </a:xfrm>
        </p:grpSpPr>
        <p:grpSp>
          <p:nvGrpSpPr>
            <p:cNvPr id="37893" name="Gruppieren 30"/>
            <p:cNvGrpSpPr/>
            <p:nvPr/>
          </p:nvGrpSpPr>
          <p:grpSpPr bwMode="auto">
            <a:xfrm>
              <a:off x="1259632" y="1772816"/>
              <a:ext cx="6651551" cy="4427438"/>
              <a:chOff x="1259632" y="1701862"/>
              <a:chExt cx="6651551" cy="4427438"/>
            </a:xfrm>
          </p:grpSpPr>
          <p:pic>
            <p:nvPicPr>
              <p:cNvPr id="37895" name="Grafik 18"/>
              <p:cNvPicPr>
                <a:picLocks noChangeAspect="1"/>
              </p:cNvPicPr>
              <p:nvPr/>
            </p:nvPicPr>
            <p:blipFill>
              <a:blip r:embed="rId3"/>
              <a:stretch/>
            </p:blipFill>
            <p:spPr bwMode="auto">
              <a:xfrm>
                <a:off x="1259632" y="1701862"/>
                <a:ext cx="6651551" cy="4427438"/>
              </a:xfrm>
              <a:prstGeom prst="rect">
                <a:avLst/>
              </a:prstGeom>
              <a:noFill/>
              <a:ln>
                <a:noFill/>
              </a:ln>
            </p:spPr>
          </p:pic>
          <p:grpSp>
            <p:nvGrpSpPr>
              <p:cNvPr id="37896" name="Gruppieren 29"/>
              <p:cNvGrpSpPr/>
              <p:nvPr/>
            </p:nvGrpSpPr>
            <p:grpSpPr bwMode="auto">
              <a:xfrm>
                <a:off x="2411760" y="2312876"/>
                <a:ext cx="4689010" cy="3108028"/>
                <a:chOff x="2637843" y="2106326"/>
                <a:chExt cx="4689010" cy="3108028"/>
              </a:xfrm>
            </p:grpSpPr>
            <p:sp>
              <p:nvSpPr>
                <p:cNvPr id="37897" name="Textfeld 19"/>
                <p:cNvSpPr txBox="1">
                  <a:spLocks noChangeArrowheads="1"/>
                </p:cNvSpPr>
                <p:nvPr/>
              </p:nvSpPr>
              <p:spPr bwMode="auto">
                <a:xfrm>
                  <a:off x="2729098" y="3465004"/>
                  <a:ext cx="3895129" cy="523220"/>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2800" b="1">
                      <a:solidFill>
                        <a:schemeClr val="bg1"/>
                      </a:solidFill>
                      <a:latin typeface="Bradley Hand ITC"/>
                    </a:rPr>
                    <a:t>Migrationshintergrund</a:t>
                  </a:r>
                  <a:endParaRPr/>
                </a:p>
              </p:txBody>
            </p:sp>
            <p:grpSp>
              <p:nvGrpSpPr>
                <p:cNvPr id="37898" name="Gruppieren 28"/>
                <p:cNvGrpSpPr/>
                <p:nvPr/>
              </p:nvGrpSpPr>
              <p:grpSpPr bwMode="auto">
                <a:xfrm>
                  <a:off x="2637843" y="2106326"/>
                  <a:ext cx="4689010" cy="3108028"/>
                  <a:chOff x="2637843" y="2106326"/>
                  <a:chExt cx="4689010" cy="3108028"/>
                </a:xfrm>
              </p:grpSpPr>
              <p:sp>
                <p:nvSpPr>
                  <p:cNvPr id="21" name="Wolke 20"/>
                  <p:cNvSpPr/>
                  <p:nvPr/>
                </p:nvSpPr>
                <p:spPr bwMode="auto">
                  <a:xfrm>
                    <a:off x="2638227" y="2952604"/>
                    <a:ext cx="3876632" cy="1628739"/>
                  </a:xfrm>
                  <a:prstGeom prst="cloud">
                    <a:avLst/>
                  </a:prstGeom>
                  <a:no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a:lstStyle/>
                  <a:p>
                    <a:pPr>
                      <a:defRPr/>
                    </a:pPr>
                    <a:endParaRPr lang="de-DE">
                      <a:solidFill>
                        <a:schemeClr val="tx1"/>
                      </a:solidFill>
                      <a:latin typeface="Arial"/>
                    </a:endParaRPr>
                  </a:p>
                </p:txBody>
              </p:sp>
              <p:cxnSp>
                <p:nvCxnSpPr>
                  <p:cNvPr id="23" name="Gerader Verbinder 22"/>
                  <p:cNvCxnSpPr>
                    <a:cxnSpLocks/>
                  </p:cNvCxnSpPr>
                  <p:nvPr/>
                </p:nvCxnSpPr>
                <p:spPr bwMode="auto">
                  <a:xfrm flipV="1">
                    <a:off x="4824190" y="2420803"/>
                    <a:ext cx="395284" cy="531801"/>
                  </a:xfrm>
                  <a:prstGeom prst="line">
                    <a:avLst/>
                  </a:prstGeom>
                  <a:solidFill>
                    <a:schemeClr val="accent1"/>
                  </a:solidFill>
                  <a:ln w="9525" cap="flat" cmpd="sng" algn="ctr">
                    <a:solidFill>
                      <a:schemeClr val="accent3"/>
                    </a:solidFill>
                    <a:prstDash val="solid"/>
                    <a:round/>
                    <a:headEnd type="none" w="med" len="med"/>
                    <a:tailEnd type="none" w="med" len="med"/>
                  </a:ln>
                  <a:effectLst/>
                </p:spPr>
              </p:cxnSp>
              <p:cxnSp>
                <p:nvCxnSpPr>
                  <p:cNvPr id="25" name="Gerader Verbinder 24"/>
                  <p:cNvCxnSpPr>
                    <a:cxnSpLocks/>
                  </p:cNvCxnSpPr>
                  <p:nvPr/>
                </p:nvCxnSpPr>
                <p:spPr bwMode="auto">
                  <a:xfrm>
                    <a:off x="4949601" y="4594043"/>
                    <a:ext cx="433382" cy="620698"/>
                  </a:xfrm>
                  <a:prstGeom prst="line">
                    <a:avLst/>
                  </a:prstGeom>
                  <a:solidFill>
                    <a:schemeClr val="accent1"/>
                  </a:solidFill>
                  <a:ln w="9525" cap="flat" cmpd="sng" algn="ctr">
                    <a:solidFill>
                      <a:schemeClr val="accent3"/>
                    </a:solidFill>
                    <a:prstDash val="solid"/>
                    <a:round/>
                    <a:headEnd type="none" w="med" len="med"/>
                    <a:tailEnd type="none" w="med" len="med"/>
                  </a:ln>
                  <a:effectLst/>
                </p:spPr>
              </p:cxnSp>
              <p:cxnSp>
                <p:nvCxnSpPr>
                  <p:cNvPr id="27" name="Gerader Verbinder 26"/>
                  <p:cNvCxnSpPr>
                    <a:cxnSpLocks/>
                  </p:cNvCxnSpPr>
                  <p:nvPr/>
                </p:nvCxnSpPr>
                <p:spPr bwMode="auto">
                  <a:xfrm flipH="1">
                    <a:off x="2808087" y="4311474"/>
                    <a:ext cx="468308" cy="506401"/>
                  </a:xfrm>
                  <a:prstGeom prst="line">
                    <a:avLst/>
                  </a:prstGeom>
                  <a:solidFill>
                    <a:schemeClr val="accent1"/>
                  </a:solidFill>
                  <a:ln w="9525" cap="flat" cmpd="sng" algn="ctr">
                    <a:solidFill>
                      <a:schemeClr val="accent3"/>
                    </a:solidFill>
                    <a:prstDash val="solid"/>
                    <a:round/>
                    <a:headEnd type="none" w="med" len="med"/>
                    <a:tailEnd type="none" w="med" len="med"/>
                  </a:ln>
                  <a:effectLst/>
                </p:spPr>
              </p:cxnSp>
              <p:sp>
                <p:nvSpPr>
                  <p:cNvPr id="37903" name="Textfeld 27"/>
                  <p:cNvSpPr txBox="1">
                    <a:spLocks noChangeArrowheads="1"/>
                  </p:cNvSpPr>
                  <p:nvPr/>
                </p:nvSpPr>
                <p:spPr bwMode="auto">
                  <a:xfrm>
                    <a:off x="5166614" y="2106326"/>
                    <a:ext cx="2160240" cy="523220"/>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2800" b="1">
                        <a:solidFill>
                          <a:schemeClr val="bg1"/>
                        </a:solidFill>
                        <a:latin typeface="Bradley Hand ITC"/>
                      </a:rPr>
                      <a:t>Integration</a:t>
                    </a:r>
                    <a:endParaRPr/>
                  </a:p>
                </p:txBody>
              </p:sp>
            </p:grpSp>
          </p:grpSp>
        </p:grpSp>
        <p:sp>
          <p:nvSpPr>
            <p:cNvPr id="37894" name="Textfeld 31"/>
            <p:cNvSpPr txBox="1">
              <a:spLocks noChangeArrowheads="1"/>
            </p:cNvSpPr>
            <p:nvPr/>
          </p:nvSpPr>
          <p:spPr bwMode="auto">
            <a:xfrm>
              <a:off x="5184068" y="5409220"/>
              <a:ext cx="2340260" cy="523220"/>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2800" b="1">
                  <a:solidFill>
                    <a:schemeClr val="bg1"/>
                  </a:solidFill>
                  <a:latin typeface="Bradley Hand ITC"/>
                </a:rPr>
                <a:t>Förderung</a:t>
              </a:r>
              <a:endParaRPr/>
            </a:p>
          </p:txBody>
        </p:sp>
      </p:grpSp>
      <p:sp>
        <p:nvSpPr>
          <p:cNvPr id="3" name="Foliennummernplatzhalter 2"/>
          <p:cNvSpPr>
            <a:spLocks noGrp="1"/>
          </p:cNvSpPr>
          <p:nvPr>
            <p:ph type="sldNum" sz="quarter" idx="4"/>
          </p:nvPr>
        </p:nvSpPr>
        <p:spPr bwMode="auto"/>
        <p:txBody>
          <a:bodyPr/>
          <a:lstStyle/>
          <a:p>
            <a:pPr>
              <a:defRPr/>
            </a:pPr>
            <a:fld id="{48F63A3B-78C7-47BE-AE5E-E10140E04643}" type="slidenum">
              <a:rPr lang="en-US"/>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39938" name="Titel 1"/>
          <p:cNvSpPr>
            <a:spLocks noGrp="1"/>
          </p:cNvSpPr>
          <p:nvPr>
            <p:ph type="title"/>
          </p:nvPr>
        </p:nvSpPr>
        <p:spPr bwMode="auto"/>
        <p:txBody>
          <a:bodyPr/>
          <a:lstStyle/>
          <a:p>
            <a:pPr>
              <a:defRPr/>
            </a:pPr>
            <a:r>
              <a:rPr lang="de-DE"/>
              <a:t>Kommentare</a:t>
            </a:r>
            <a:endParaRPr/>
          </a:p>
        </p:txBody>
      </p:sp>
      <p:sp>
        <p:nvSpPr>
          <p:cNvPr id="39940"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a:buFont typeface="Wingdings"/>
              <a:buNone/>
              <a:defRPr/>
            </a:pPr>
            <a:r>
              <a:rPr lang="de-DE" sz="2200" b="1"/>
              <a:t>Optionale Reflexionsaufgabe</a:t>
            </a:r>
            <a:endParaRPr/>
          </a:p>
          <a:p>
            <a:pPr>
              <a:defRPr/>
            </a:pPr>
            <a:r>
              <a:rPr lang="de-DE" sz="2200"/>
              <a:t>An dieser Stelle kann mit den Studierenden eine Reflexionsaufgabe durchgeführt werden, indem sie gebeten werden, Assoziationen zum Begriff </a:t>
            </a:r>
            <a:r>
              <a:rPr lang="de-DE" sz="2200" i="1"/>
              <a:t>Migrationshintergrund </a:t>
            </a:r>
            <a:r>
              <a:rPr lang="de-DE" sz="2200"/>
              <a:t>zu sammeln. Dies kann sowohl in Einzelarbeit als auch in Partnerarbeit oder gemeinsam im Plenum umgesetzt werden.</a:t>
            </a:r>
            <a:endParaRPr/>
          </a:p>
          <a:p>
            <a:pPr>
              <a:defRPr/>
            </a:pPr>
            <a:r>
              <a:rPr lang="de-DE" sz="2200"/>
              <a:t>Das Ziel der Reflexionsaufgabe ist es, dass die Studierenden sich eigene Konzepte und Vorannahmen bewusst machen und diese reflektieren können. </a:t>
            </a:r>
            <a:endParaRPr/>
          </a:p>
          <a:p>
            <a:pPr>
              <a:defRPr/>
            </a:pPr>
            <a:endParaRPr lang="de-DE"/>
          </a:p>
          <a:p>
            <a:pPr marL="247620" indent="-247620">
              <a:buFontTx/>
              <a:buAutoNum type="arabicParenR"/>
              <a:defRPr/>
            </a:pPr>
            <a:endParaRPr lang="de-DE"/>
          </a:p>
          <a:p>
            <a:pPr marL="247620" indent="-247620">
              <a:buFontTx/>
              <a:buAutoNum type="arabicParenR"/>
              <a:defRPr/>
            </a:pPr>
            <a:endParaRPr lang="de-DE"/>
          </a:p>
          <a:p>
            <a:pPr>
              <a:defRPr/>
            </a:pPr>
            <a:endParaRPr lang="de-DE">
              <a:latin typeface="Arial"/>
            </a:endParaRPr>
          </a:p>
          <a:p>
            <a:pPr>
              <a:defRPr/>
            </a:pP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0962" name="Titel 1"/>
          <p:cNvSpPr>
            <a:spLocks noGrp="1"/>
          </p:cNvSpPr>
          <p:nvPr>
            <p:ph type="title"/>
          </p:nvPr>
        </p:nvSpPr>
        <p:spPr bwMode="auto"/>
        <p:txBody>
          <a:bodyPr/>
          <a:lstStyle/>
          <a:p>
            <a:pPr>
              <a:defRPr/>
            </a:pPr>
            <a:r>
              <a:rPr lang="de-DE"/>
              <a:t>Verwendung des Begriffs </a:t>
            </a:r>
            <a:r>
              <a:rPr lang="de-DE" i="1"/>
              <a:t>Migrationshintergrund</a:t>
            </a:r>
            <a:endParaRPr lang="de-DE"/>
          </a:p>
        </p:txBody>
      </p:sp>
      <p:sp>
        <p:nvSpPr>
          <p:cNvPr id="40964"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17411" name="Inhaltsplatzhalter 2"/>
          <p:cNvSpPr>
            <a:spLocks noGrp="1"/>
          </p:cNvSpPr>
          <p:nvPr>
            <p:ph type="body" sz="quarter" idx="10"/>
          </p:nvPr>
        </p:nvSpPr>
        <p:spPr bwMode="auto"/>
        <p:txBody>
          <a:bodyPr>
            <a:normAutofit lnSpcReduction="10000"/>
          </a:bodyPr>
          <a:lstStyle/>
          <a:p>
            <a:pPr>
              <a:defRPr/>
            </a:pPr>
            <a:r>
              <a:rPr lang="de-DE"/>
              <a:t>Eine Analyse der Verwendung des Begriffs in 636 Zeitungstexten (2001-2009) zeigt, dass </a:t>
            </a:r>
            <a:r>
              <a:rPr lang="de-DE" i="1"/>
              <a:t>Migrationshintergrund</a:t>
            </a:r>
            <a:r>
              <a:rPr lang="de-DE"/>
              <a:t> häufig in spezifischen Kontexten verwendet wird. </a:t>
            </a:r>
            <a:endParaRPr/>
          </a:p>
          <a:p>
            <a:pPr>
              <a:defRPr/>
            </a:pPr>
            <a:r>
              <a:rPr lang="de-DE"/>
              <a:t>Personen mit Migrationshintergrund werden dabei u. a. charakterisiert als </a:t>
            </a:r>
            <a:endParaRPr/>
          </a:p>
          <a:p>
            <a:pPr lvl="1">
              <a:defRPr/>
            </a:pPr>
            <a:r>
              <a:rPr lang="de-DE" sz="2400"/>
              <a:t>fremd/anders/nichtdeutsch (28 %), </a:t>
            </a:r>
            <a:endParaRPr/>
          </a:p>
          <a:p>
            <a:pPr lvl="1">
              <a:defRPr/>
            </a:pPr>
            <a:r>
              <a:rPr lang="de-DE" sz="2400"/>
              <a:t>förderbedürftig (20 %), </a:t>
            </a:r>
            <a:endParaRPr/>
          </a:p>
          <a:p>
            <a:pPr lvl="1">
              <a:defRPr/>
            </a:pPr>
            <a:r>
              <a:rPr lang="de-DE" sz="2400"/>
              <a:t>besser zu integrieren (14 %),</a:t>
            </a:r>
            <a:endParaRPr/>
          </a:p>
          <a:p>
            <a:pPr lvl="1">
              <a:defRPr/>
            </a:pPr>
            <a:r>
              <a:rPr lang="de-DE" sz="2400"/>
              <a:t>benachteiligt (9 %). </a:t>
            </a:r>
            <a:endParaRPr/>
          </a:p>
          <a:p>
            <a:pPr>
              <a:defRPr/>
            </a:pPr>
            <a:endParaRPr lang="de-DE"/>
          </a:p>
          <a:p>
            <a:pPr marL="0" indent="0" algn="r">
              <a:buFont typeface="Wingdings"/>
              <a:buNone/>
              <a:defRPr/>
            </a:pPr>
            <a:r>
              <a:rPr lang="de-DE" sz="2000"/>
              <a:t>(vgl. Scarvaglieri &amp; Zech 2013)</a:t>
            </a: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43010" name="Titel 1"/>
          <p:cNvSpPr>
            <a:spLocks noGrp="1"/>
          </p:cNvSpPr>
          <p:nvPr>
            <p:ph type="title"/>
          </p:nvPr>
        </p:nvSpPr>
        <p:spPr bwMode="auto"/>
        <p:txBody>
          <a:bodyPr/>
          <a:lstStyle/>
          <a:p>
            <a:pPr>
              <a:defRPr/>
            </a:pPr>
            <a:r>
              <a:rPr lang="de-DE"/>
              <a:t>Kommentare</a:t>
            </a:r>
            <a:endParaRPr/>
          </a:p>
        </p:txBody>
      </p:sp>
      <p:sp>
        <p:nvSpPr>
          <p:cNvPr id="43012"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marL="342900" lvl="1" indent="-342900">
              <a:defRPr/>
            </a:pPr>
            <a:r>
              <a:rPr lang="de-DE"/>
              <a:t>Scarvaglieri &amp; Zech (2013) zeigen in ihrer Analyse von 636 Zeitungstexten, dass der Begriff </a:t>
            </a:r>
            <a:r>
              <a:rPr lang="de-DE" i="1"/>
              <a:t>Migrationshintergrund </a:t>
            </a:r>
            <a:r>
              <a:rPr lang="de-DE"/>
              <a:t>in spezifischen Kontexten verwendet wird, in denen den beschriebenen Personen(-gruppen) bestimmte immer wiederkehrende Merkmale zugesprochen werden (vgl. Scarvaglieri &amp; Zech 2013, S. 215ff.).</a:t>
            </a:r>
            <a:endParaRPr/>
          </a:p>
          <a:p>
            <a:pPr>
              <a:defRPr/>
            </a:pPr>
            <a:endParaRPr lang="de-DE"/>
          </a:p>
          <a:p>
            <a:pPr marL="247620" indent="-247620">
              <a:buFontTx/>
              <a:buAutoNum type="arabicParenR"/>
              <a:defRPr/>
            </a:pPr>
            <a:endParaRPr lang="de-DE"/>
          </a:p>
          <a:p>
            <a:pPr marL="247620" indent="-247620">
              <a:buFontTx/>
              <a:buAutoNum type="arabicParenR"/>
              <a:defRPr/>
            </a:pPr>
            <a:endParaRPr lang="de-DE"/>
          </a:p>
          <a:p>
            <a:pPr>
              <a:defRPr/>
            </a:pPr>
            <a:endParaRPr lang="de-DE">
              <a:latin typeface="Arial"/>
            </a:endParaRPr>
          </a:p>
          <a:p>
            <a:pPr>
              <a:defRPr/>
            </a:pP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036"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graphicFrame>
        <p:nvGraphicFramePr>
          <p:cNvPr id="3" name="Inhaltsplatzhalter 7"/>
          <p:cNvGraphicFramePr>
            <a:graphicFrameLocks noGrp="1"/>
          </p:cNvGraphicFramePr>
          <p:nvPr>
            <p:ph idx="4294967295"/>
          </p:nvPr>
        </p:nvGraphicFramePr>
        <p:xfrm>
          <a:off x="444201" y="378941"/>
          <a:ext cx="8222670" cy="5371489"/>
        </p:xfrm>
        <a:graphic>
          <a:graphicData uri="http://schemas.openxmlformats.org/drawingml/2006/chart">
            <c:chart xmlns:c="http://schemas.openxmlformats.org/drawingml/2006/chart" xmlns:r="http://schemas.openxmlformats.org/officeDocument/2006/relationships" r:id="rId3"/>
          </a:graphicData>
        </a:graphic>
      </p:graphicFrame>
      <p:sp>
        <p:nvSpPr>
          <p:cNvPr id="44037" name="Textfeld 1"/>
          <p:cNvSpPr txBox="1">
            <a:spLocks noChangeArrowheads="1"/>
          </p:cNvSpPr>
          <p:nvPr/>
        </p:nvSpPr>
        <p:spPr bwMode="auto">
          <a:xfrm>
            <a:off x="444199" y="5750428"/>
            <a:ext cx="8569648" cy="883955"/>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400" dirty="0"/>
              <a:t>Abbildung 6: Auswertung von 636 Zeitungsbelegen (Zeitraum 2001-2009) in Hinblick auf die Verwendung des Begriffs </a:t>
            </a:r>
            <a:r>
              <a:rPr lang="de-DE" sz="1400" i="1" dirty="0"/>
              <a:t>Migrationshintergrund</a:t>
            </a:r>
            <a:r>
              <a:rPr lang="de-DE" sz="1400" dirty="0"/>
              <a:t>. Quelle: </a:t>
            </a:r>
            <a:r>
              <a:rPr lang="de-DE" sz="1400" dirty="0" err="1"/>
              <a:t>Scarvaglieri</a:t>
            </a:r>
            <a:r>
              <a:rPr lang="de-DE" sz="1400" dirty="0"/>
              <a:t> &amp; Zech (2013, S. 216). </a:t>
            </a:r>
            <a:endParaRPr dirty="0"/>
          </a:p>
          <a:p>
            <a:pPr>
              <a:spcBef>
                <a:spcPts val="0"/>
              </a:spcBef>
              <a:buClrTx/>
              <a:buFontTx/>
              <a:buNone/>
              <a:defRPr/>
            </a:pPr>
            <a:endParaRPr lang="de-DE" dirty="0">
              <a:latin typeface="Arial"/>
            </a:endParaRPr>
          </a:p>
        </p:txBody>
      </p:sp>
      <p:sp>
        <p:nvSpPr>
          <p:cNvPr id="4" name="Foliennummernplatzhalter 3"/>
          <p:cNvSpPr>
            <a:spLocks noGrp="1"/>
          </p:cNvSpPr>
          <p:nvPr>
            <p:ph type="sldNum" sz="quarter" idx="4"/>
          </p:nvPr>
        </p:nvSpPr>
        <p:spPr bwMode="auto"/>
        <p:txBody>
          <a:bodyPr/>
          <a:lstStyle/>
          <a:p>
            <a:pPr>
              <a:defRPr/>
            </a:pPr>
            <a:fld id="{48F63A3B-78C7-47BE-AE5E-E10140E04643}" type="slidenum">
              <a:rPr lang="en-US"/>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46082" name="Titel 1"/>
          <p:cNvSpPr>
            <a:spLocks noGrp="1"/>
          </p:cNvSpPr>
          <p:nvPr>
            <p:ph type="title"/>
          </p:nvPr>
        </p:nvSpPr>
        <p:spPr bwMode="auto"/>
        <p:txBody>
          <a:bodyPr/>
          <a:lstStyle/>
          <a:p>
            <a:pPr>
              <a:defRPr/>
            </a:pPr>
            <a:r>
              <a:rPr lang="de-DE"/>
              <a:t>Kommentare</a:t>
            </a:r>
            <a:endParaRPr/>
          </a:p>
        </p:txBody>
      </p:sp>
      <p:sp>
        <p:nvSpPr>
          <p:cNvPr id="46084"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normAutofit fontScale="92500"/>
          </a:bodyPr>
          <a:lstStyle/>
          <a:p>
            <a:pPr>
              <a:defRPr/>
            </a:pPr>
            <a:r>
              <a:rPr lang="de-DE" sz="1800" dirty="0"/>
              <a:t>Die Grafik zeigt die analysierten Merkmale in ihrer Auftretenshäufigkeit. Zu beachten ist, dass Zeitungsbelege mehreren Kategorien zugeordnet werden konnten. </a:t>
            </a:r>
            <a:endParaRPr dirty="0"/>
          </a:p>
          <a:p>
            <a:pPr>
              <a:buFont typeface="Wingdings"/>
              <a:buNone/>
              <a:defRPr/>
            </a:pPr>
            <a:r>
              <a:rPr lang="de-DE" sz="1800" b="1" dirty="0"/>
              <a:t>Problematisierung</a:t>
            </a:r>
            <a:r>
              <a:rPr lang="de-DE" sz="1800" dirty="0"/>
              <a:t>: </a:t>
            </a:r>
          </a:p>
          <a:p>
            <a:pPr>
              <a:defRPr/>
            </a:pPr>
            <a:r>
              <a:rPr lang="de-DE" sz="1800" dirty="0"/>
              <a:t>Zusammenfassend ruft der Ausdruck </a:t>
            </a:r>
            <a:r>
              <a:rPr lang="de-DE" sz="1800" i="1" dirty="0"/>
              <a:t>Migrationshintergrund</a:t>
            </a:r>
            <a:r>
              <a:rPr lang="de-DE" sz="1800" dirty="0"/>
              <a:t> nach </a:t>
            </a:r>
            <a:r>
              <a:rPr lang="de-DE" sz="1800" dirty="0" err="1"/>
              <a:t>Scarvaglieri</a:t>
            </a:r>
            <a:r>
              <a:rPr lang="de-DE" sz="1800" dirty="0"/>
              <a:t>  und Zech (2013, S. 218) folgendes Wissen auf: „Sie sind anders bzw. fremd, sie müssen gefördert und integriert werden und sie stellen damit insgesamt ein Problem für die Mehrheitsgesellschaft dar.“ </a:t>
            </a:r>
            <a:endParaRPr dirty="0"/>
          </a:p>
          <a:p>
            <a:pPr>
              <a:defRPr/>
            </a:pPr>
            <a:r>
              <a:rPr lang="de-DE" sz="1800" dirty="0"/>
              <a:t>Zudem ist problematisch, dass der Begriff </a:t>
            </a:r>
            <a:r>
              <a:rPr lang="de-DE" sz="1800" i="1" dirty="0"/>
              <a:t>Migrationshintergrund </a:t>
            </a:r>
            <a:r>
              <a:rPr lang="de-DE" sz="1800" dirty="0"/>
              <a:t>Personengruppen homogenisiert, die sehr heterogen sind (in Bezug auf Aufenthaltsstatus, Herkunftsländer, Generationen, Migrationsgründe etc., vgl. </a:t>
            </a:r>
            <a:r>
              <a:rPr lang="de-DE" sz="1800" dirty="0" err="1"/>
              <a:t>Scarvaglieri</a:t>
            </a:r>
            <a:r>
              <a:rPr lang="de-DE" sz="1800" dirty="0"/>
              <a:t> &amp; Zech 2013, S. 218f.).</a:t>
            </a:r>
            <a:endParaRPr dirty="0"/>
          </a:p>
          <a:p>
            <a:pPr>
              <a:defRPr/>
            </a:pPr>
            <a:r>
              <a:rPr lang="de-DE" sz="1800" dirty="0"/>
              <a:t>Für alle folgenden Inhalte dieser Einheit zum Thema </a:t>
            </a:r>
            <a:r>
              <a:rPr lang="de-DE" sz="1800" i="1" dirty="0"/>
              <a:t>Herkunft, Sprache und Bildungschancen </a:t>
            </a:r>
            <a:r>
              <a:rPr lang="de-DE" sz="1800" dirty="0"/>
              <a:t>sollte daher immer im Hinterkopf behalten werden, dass der Ausdruck </a:t>
            </a:r>
            <a:r>
              <a:rPr lang="de-DE" sz="1800" i="1" dirty="0"/>
              <a:t>Schüler/innen mit Migrationshintergrund</a:t>
            </a:r>
            <a:r>
              <a:rPr lang="de-DE" sz="1800" dirty="0"/>
              <a:t> eine homogene Gruppe vortäuscht, die es so nicht gibt. Dies ist wichtig zu berücksichtigen, um zu vermeiden, dass Klischees und Stereotypen bedient und damit reproduziert werden. </a:t>
            </a:r>
            <a:endParaRPr dirty="0"/>
          </a:p>
          <a:p>
            <a:pPr>
              <a:defRPr/>
            </a:pPr>
            <a:endParaRPr lang="de-DE" sz="1800" dirty="0"/>
          </a:p>
          <a:p>
            <a:pPr marL="247620" indent="-247620">
              <a:buFontTx/>
              <a:buAutoNum type="arabicParenR"/>
              <a:defRPr/>
            </a:pPr>
            <a:endParaRPr lang="de-DE" sz="1800" dirty="0"/>
          </a:p>
          <a:p>
            <a:pPr marL="247620" indent="-247620">
              <a:buFontTx/>
              <a:buAutoNum type="arabicParenR"/>
              <a:defRPr/>
            </a:pPr>
            <a:endParaRPr lang="de-DE" sz="1800" dirty="0"/>
          </a:p>
          <a:p>
            <a:pPr>
              <a:defRPr/>
            </a:pPr>
            <a:endParaRPr lang="de-DE" sz="1800" dirty="0">
              <a:latin typeface="Arial"/>
            </a:endParaRPr>
          </a:p>
          <a:p>
            <a:pPr>
              <a:defRPr/>
            </a:pPr>
            <a:endParaRPr lang="de-DE" sz="1800"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7106" name="Titel 1"/>
          <p:cNvSpPr>
            <a:spLocks noGrp="1"/>
          </p:cNvSpPr>
          <p:nvPr>
            <p:ph type="title"/>
          </p:nvPr>
        </p:nvSpPr>
        <p:spPr bwMode="auto"/>
        <p:txBody>
          <a:bodyPr>
            <a:noAutofit/>
          </a:bodyPr>
          <a:lstStyle/>
          <a:p>
            <a:pPr>
              <a:defRPr/>
            </a:pPr>
            <a:r>
              <a:rPr lang="de-DE"/>
              <a:t>Welche Zusammenhänge gibt es zwischen Herkunft und Bildungschancen? </a:t>
            </a:r>
            <a:endParaRPr/>
          </a:p>
        </p:txBody>
      </p:sp>
      <p:sp>
        <p:nvSpPr>
          <p:cNvPr id="47108"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23555" name="Inhaltsplatzhalter 2"/>
          <p:cNvSpPr>
            <a:spLocks noGrp="1"/>
          </p:cNvSpPr>
          <p:nvPr>
            <p:ph type="body" sz="quarter" idx="10"/>
          </p:nvPr>
        </p:nvSpPr>
        <p:spPr bwMode="auto">
          <a:xfrm>
            <a:off x="628650" y="1532238"/>
            <a:ext cx="7886700" cy="4394518"/>
          </a:xfrm>
        </p:spPr>
        <p:txBody>
          <a:bodyPr>
            <a:normAutofit lnSpcReduction="10000"/>
          </a:bodyPr>
          <a:lstStyle/>
          <a:p>
            <a:pPr marL="0" indent="0">
              <a:buFont typeface="Wingdings"/>
              <a:buNone/>
              <a:defRPr/>
            </a:pPr>
            <a:r>
              <a:rPr lang="de-DE" dirty="0"/>
              <a:t>Eine Beschreibung der schulischen Situation von Kindern und Jugendlichen mit Migrationshintergrund kann vorgenommen werden anhand </a:t>
            </a:r>
            <a:endParaRPr dirty="0"/>
          </a:p>
          <a:p>
            <a:pPr>
              <a:defRPr/>
            </a:pPr>
            <a:r>
              <a:rPr lang="de-DE" dirty="0"/>
              <a:t>der </a:t>
            </a:r>
            <a:r>
              <a:rPr lang="de-DE" b="1" dirty="0"/>
              <a:t>Bildungsbeteiligung</a:t>
            </a:r>
            <a:r>
              <a:rPr lang="de-DE" dirty="0"/>
              <a:t> (schulformbezogener Anteilswert, Bildungsbeteiligungsquote, Über-/</a:t>
            </a:r>
            <a:br>
              <a:rPr lang="de-DE" dirty="0"/>
            </a:br>
            <a:r>
              <a:rPr lang="de-DE" dirty="0"/>
              <a:t>Unterrepräsentations-maße),</a:t>
            </a:r>
            <a:endParaRPr dirty="0"/>
          </a:p>
          <a:p>
            <a:pPr>
              <a:defRPr/>
            </a:pPr>
            <a:r>
              <a:rPr lang="de-DE" dirty="0"/>
              <a:t>der </a:t>
            </a:r>
            <a:r>
              <a:rPr lang="de-DE" b="1" dirty="0"/>
              <a:t>Schulleistung</a:t>
            </a:r>
            <a:r>
              <a:rPr lang="de-DE" dirty="0"/>
              <a:t> (Schulnoten, Punktzahl in Leistungstests, Grundschulempfehlung),</a:t>
            </a:r>
            <a:endParaRPr dirty="0"/>
          </a:p>
          <a:p>
            <a:pPr>
              <a:defRPr/>
            </a:pPr>
            <a:r>
              <a:rPr lang="de-DE" dirty="0"/>
              <a:t>des </a:t>
            </a:r>
            <a:r>
              <a:rPr lang="de-DE" b="1" dirty="0"/>
              <a:t>Bildungserfolgs</a:t>
            </a:r>
            <a:r>
              <a:rPr lang="de-DE" dirty="0"/>
              <a:t> (formale Bildungsabschlüsse, Notendurchschnitt der Abschlussprüfung).</a:t>
            </a:r>
            <a:endParaRPr dirty="0"/>
          </a:p>
          <a:p>
            <a:pPr>
              <a:defRPr/>
            </a:pPr>
            <a:endParaRPr lang="de-DE" dirty="0"/>
          </a:p>
          <a:p>
            <a:pPr marL="0" indent="0" algn="r">
              <a:buFont typeface="Wingdings"/>
              <a:buNone/>
              <a:defRPr/>
            </a:pPr>
            <a:r>
              <a:rPr lang="de-DE" sz="2000" dirty="0"/>
              <a:t>(vgl. Diefenbach 2010, S. 16)</a:t>
            </a:r>
          </a:p>
          <a:p>
            <a:pPr>
              <a:defRPr/>
            </a:pPr>
            <a:endParaRPr lang="de-DE"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49154" name="Titel 1"/>
          <p:cNvSpPr>
            <a:spLocks noGrp="1"/>
          </p:cNvSpPr>
          <p:nvPr>
            <p:ph type="title"/>
          </p:nvPr>
        </p:nvSpPr>
        <p:spPr bwMode="auto"/>
        <p:txBody>
          <a:bodyPr/>
          <a:lstStyle/>
          <a:p>
            <a:pPr>
              <a:defRPr/>
            </a:pPr>
            <a:r>
              <a:rPr lang="de-DE"/>
              <a:t>Kommentare</a:t>
            </a:r>
            <a:endParaRPr/>
          </a:p>
        </p:txBody>
      </p:sp>
      <p:sp>
        <p:nvSpPr>
          <p:cNvPr id="49156"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normAutofit fontScale="92500" lnSpcReduction="10000"/>
          </a:bodyPr>
          <a:lstStyle/>
          <a:p>
            <a:pPr>
              <a:defRPr/>
            </a:pPr>
            <a:r>
              <a:rPr lang="de-DE" sz="1800" dirty="0"/>
              <a:t>Die Beschreibung der schulischen Situation von Schüler/innen wird üblicherweise anhand von Bildungsbeteiligung, Schulleistung und Bildungserfolg vorgenommen. Zu berücksichtigen ist, dass diese Maße kein umfassendes Bild der schulischen Situation von Kindern und Jugendlichen liefern können. Dafür müssten weitaus mehr Faktoren berücksichtigt werden wie die individuelle Zufriedenheit mit dem Schulalltag oder die Ausgaben für Bildung (vgl. Diefenbach 2010, S. 15). </a:t>
            </a:r>
            <a:endParaRPr dirty="0"/>
          </a:p>
          <a:p>
            <a:pPr>
              <a:buFont typeface="Wingdings"/>
              <a:buNone/>
              <a:defRPr/>
            </a:pPr>
            <a:r>
              <a:rPr lang="de-DE" sz="1800" dirty="0"/>
              <a:t>Erläuterungen zur Bildungsbeteiligung (vgl. Diefenbach 2010, S. 16-17):</a:t>
            </a:r>
            <a:endParaRPr dirty="0"/>
          </a:p>
          <a:p>
            <a:pPr>
              <a:defRPr/>
            </a:pPr>
            <a:r>
              <a:rPr lang="de-DE" sz="1800" dirty="0"/>
              <a:t>Der schulformbezogene Anteilswert drückt aus, wie groß der Anteil von Schüler/innen mit verschiedenen Eigenschaften (sozioökonomischer Status, Herkunft etc.) im Verhältnis zueinander ist, die zu einem bestimmten Zeitpunkt eine bestimmte Schulform besuchen. </a:t>
            </a:r>
            <a:endParaRPr dirty="0"/>
          </a:p>
          <a:p>
            <a:pPr>
              <a:defRPr/>
            </a:pPr>
            <a:r>
              <a:rPr lang="de-DE" sz="1800" dirty="0"/>
              <a:t>Bei der Bildungsbeteiligungsquote wird errechnet, wie groß der Anteil aus einer bestimmten Personengruppe (z. B. Gruppe der ausländischen Schüler/innen) ist, der eine bestimmte Schulform besucht. </a:t>
            </a:r>
            <a:endParaRPr dirty="0"/>
          </a:p>
          <a:p>
            <a:pPr>
              <a:defRPr/>
            </a:pPr>
            <a:r>
              <a:rPr lang="de-DE" sz="1800" dirty="0"/>
              <a:t>Über-/Unterrepräsentationsmaße von Schüler/innen mit bestimmten Eigenschaften an bestimmten Schulformen werden ebenfalls als Indikatoren für die Bildungsbeteiligung genutzt. </a:t>
            </a:r>
          </a:p>
          <a:p>
            <a:pPr>
              <a:defRPr/>
            </a:pPr>
            <a:endParaRPr lang="de-DE" sz="1800" dirty="0"/>
          </a:p>
          <a:p>
            <a:pPr marL="247620" indent="-247620">
              <a:buFontTx/>
              <a:buAutoNum type="arabicParenR"/>
              <a:defRPr/>
            </a:pPr>
            <a:endParaRPr lang="de-DE" sz="1800" dirty="0"/>
          </a:p>
          <a:p>
            <a:pPr marL="247620" indent="-247620">
              <a:buFontTx/>
              <a:buAutoNum type="arabicParenR"/>
              <a:defRPr/>
            </a:pPr>
            <a:endParaRPr lang="de-DE" sz="1800" dirty="0"/>
          </a:p>
          <a:p>
            <a:pPr>
              <a:defRPr/>
            </a:pPr>
            <a:endParaRPr lang="de-DE" sz="1800" dirty="0">
              <a:latin typeface="Arial"/>
            </a:endParaRPr>
          </a:p>
          <a:p>
            <a:pPr>
              <a:defRPr/>
            </a:pPr>
            <a:endParaRPr lang="de-DE" sz="1800"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0178" name="Titel 1"/>
          <p:cNvSpPr>
            <a:spLocks noGrp="1"/>
          </p:cNvSpPr>
          <p:nvPr>
            <p:ph type="title"/>
          </p:nvPr>
        </p:nvSpPr>
        <p:spPr bwMode="auto"/>
        <p:txBody>
          <a:bodyPr>
            <a:noAutofit/>
          </a:bodyPr>
          <a:lstStyle/>
          <a:p>
            <a:pPr>
              <a:defRPr/>
            </a:pPr>
            <a:r>
              <a:rPr lang="de-DE"/>
              <a:t>Welche Zusammenhänge gibt es zwischen Herkunft und Bildungschancen? </a:t>
            </a:r>
            <a:endParaRPr/>
          </a:p>
        </p:txBody>
      </p:sp>
      <p:sp>
        <p:nvSpPr>
          <p:cNvPr id="50180"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8915" name="Inhaltsplatzhalter 2"/>
          <p:cNvSpPr>
            <a:spLocks noGrp="1"/>
          </p:cNvSpPr>
          <p:nvPr>
            <p:ph type="body" sz="quarter" idx="10"/>
          </p:nvPr>
        </p:nvSpPr>
        <p:spPr bwMode="auto">
          <a:xfrm>
            <a:off x="628650" y="1573426"/>
            <a:ext cx="7886700" cy="4353329"/>
          </a:xfrm>
        </p:spPr>
        <p:txBody>
          <a:bodyPr>
            <a:normAutofit lnSpcReduction="10000"/>
          </a:bodyPr>
          <a:lstStyle/>
          <a:p>
            <a:pPr marL="0" indent="0">
              <a:buFont typeface="Wingdings"/>
              <a:buNone/>
              <a:defRPr/>
            </a:pPr>
            <a:r>
              <a:rPr lang="de-DE" sz="2300" dirty="0"/>
              <a:t>Probleme bei der Beschreibung der schulischen Situation von Kindern und Jugendlichen mit Migrationshintergrund: </a:t>
            </a:r>
            <a:endParaRPr dirty="0"/>
          </a:p>
          <a:p>
            <a:pPr>
              <a:defRPr/>
            </a:pPr>
            <a:r>
              <a:rPr lang="de-DE" sz="2300" dirty="0"/>
              <a:t>Amtliche Statistiken stellen nur Informationen über ausländische Schüler/innen bereit (nicht über Schüler/innen mit Migrationshintergrund).</a:t>
            </a:r>
            <a:endParaRPr dirty="0"/>
          </a:p>
          <a:p>
            <a:pPr>
              <a:defRPr/>
            </a:pPr>
            <a:r>
              <a:rPr lang="de-DE" sz="2300" dirty="0"/>
              <a:t>Lediglich Schulleistungsstudien geben Auskunft über Schüler/innen mit Migrationshintergrund (was die schulische Situation aber nur unvollständig erfasst). </a:t>
            </a:r>
            <a:endParaRPr dirty="0"/>
          </a:p>
          <a:p>
            <a:pPr>
              <a:defRPr/>
            </a:pPr>
            <a:r>
              <a:rPr lang="de-DE" sz="2300" i="1" dirty="0"/>
              <a:t>Schüler/innen mit Migrationshintergrund</a:t>
            </a:r>
            <a:r>
              <a:rPr lang="de-DE" sz="2300" dirty="0"/>
              <a:t> stellt eine heterogene Gruppe dar, die unterschiedlich operationalisiert wird (z.B. nach Herkunftsländern, Generationenstatus, sozioökonomischem Status). </a:t>
            </a:r>
            <a:endParaRPr dirty="0"/>
          </a:p>
          <a:p>
            <a:pPr marL="0" indent="0" algn="r">
              <a:buFont typeface="Wingdings"/>
              <a:buNone/>
              <a:defRPr/>
            </a:pPr>
            <a:r>
              <a:rPr lang="de-DE" sz="2000" dirty="0"/>
              <a:t>(vgl. Diefenbach 2010, S. 78)</a:t>
            </a:r>
            <a:endParaRPr dirty="0"/>
          </a:p>
          <a:p>
            <a:pPr marL="0" indent="0" algn="r">
              <a:buFont typeface="Wingdings"/>
              <a:buNone/>
              <a:defRPr/>
            </a:pPr>
            <a:endParaRPr lang="de-DE" sz="2300"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242" name="Titel 1"/>
          <p:cNvSpPr>
            <a:spLocks noGrp="1"/>
          </p:cNvSpPr>
          <p:nvPr>
            <p:ph type="title"/>
          </p:nvPr>
        </p:nvSpPr>
        <p:spPr bwMode="auto"/>
        <p:txBody>
          <a:bodyPr/>
          <a:lstStyle/>
          <a:p>
            <a:pPr>
              <a:defRPr/>
            </a:pPr>
            <a:r>
              <a:rPr lang="de-DE"/>
              <a:t>Deutschland ist ein Einwanderungsland</a:t>
            </a:r>
            <a:endParaRPr/>
          </a:p>
        </p:txBody>
      </p:sp>
      <p:sp>
        <p:nvSpPr>
          <p:cNvPr id="10244"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dirty="0"/>
              <a:t>Herkunft, Sprache und Bildungschancen</a:t>
            </a:r>
            <a:endParaRPr dirty="0"/>
          </a:p>
        </p:txBody>
      </p:sp>
      <p:sp>
        <p:nvSpPr>
          <p:cNvPr id="10243" name="Inhaltsplatzhalter 2"/>
          <p:cNvSpPr>
            <a:spLocks noGrp="1"/>
          </p:cNvSpPr>
          <p:nvPr>
            <p:ph type="body" sz="quarter" idx="10"/>
          </p:nvPr>
        </p:nvSpPr>
        <p:spPr bwMode="auto">
          <a:xfrm>
            <a:off x="395536" y="1387018"/>
            <a:ext cx="5040560" cy="4947783"/>
          </a:xfrm>
        </p:spPr>
        <p:txBody>
          <a:bodyPr>
            <a:normAutofit/>
          </a:bodyPr>
          <a:lstStyle/>
          <a:p>
            <a:pPr>
              <a:lnSpc>
                <a:spcPct val="110000"/>
              </a:lnSpc>
              <a:defRPr/>
            </a:pPr>
            <a:r>
              <a:rPr lang="de-DE" sz="2000" dirty="0" smtClean="0">
                <a:solidFill>
                  <a:srgbClr val="000000"/>
                </a:solidFill>
                <a:cs typeface="Times New Roman"/>
              </a:rPr>
              <a:t>Laut </a:t>
            </a:r>
            <a:r>
              <a:rPr lang="de-DE" sz="2000" dirty="0">
                <a:solidFill>
                  <a:srgbClr val="000000"/>
                </a:solidFill>
                <a:cs typeface="Times New Roman"/>
              </a:rPr>
              <a:t>OECD war Deutschland 2015 unter den OECD-Staaten das </a:t>
            </a:r>
            <a:r>
              <a:rPr lang="de-DE" sz="2000" b="1" dirty="0">
                <a:solidFill>
                  <a:srgbClr val="000000"/>
                </a:solidFill>
                <a:cs typeface="Times New Roman"/>
              </a:rPr>
              <a:t>beliebteste </a:t>
            </a:r>
            <a:r>
              <a:rPr lang="de-DE" sz="2000" b="1" dirty="0" smtClean="0">
                <a:solidFill>
                  <a:srgbClr val="000000"/>
                </a:solidFill>
                <a:cs typeface="Times New Roman"/>
              </a:rPr>
              <a:t>Zielland </a:t>
            </a:r>
            <a:r>
              <a:rPr lang="de-DE" sz="2000" dirty="0">
                <a:solidFill>
                  <a:srgbClr val="000000"/>
                </a:solidFill>
                <a:cs typeface="Times New Roman"/>
              </a:rPr>
              <a:t>von </a:t>
            </a:r>
            <a:r>
              <a:rPr lang="de-DE" sz="2000" dirty="0" smtClean="0">
                <a:solidFill>
                  <a:srgbClr val="000000"/>
                </a:solidFill>
                <a:cs typeface="Times New Roman"/>
              </a:rPr>
              <a:t>Migrant/innen</a:t>
            </a:r>
            <a:r>
              <a:rPr lang="de-DE" sz="2000" dirty="0">
                <a:solidFill>
                  <a:srgbClr val="000000"/>
                </a:solidFill>
                <a:cs typeface="Times New Roman"/>
              </a:rPr>
              <a:t>. 2019 landete Deutschland hinter den USA auf Platz 2. </a:t>
            </a:r>
            <a:endParaRPr lang="de-DE" sz="2000" dirty="0" smtClean="0">
              <a:solidFill>
                <a:srgbClr val="000000"/>
              </a:solidFill>
              <a:cs typeface="Times New Roman"/>
            </a:endParaRPr>
          </a:p>
          <a:p>
            <a:pPr>
              <a:lnSpc>
                <a:spcPct val="110000"/>
              </a:lnSpc>
              <a:defRPr/>
            </a:pPr>
            <a:r>
              <a:rPr lang="de-DE" sz="2000" dirty="0" smtClean="0"/>
              <a:t>Von </a:t>
            </a:r>
            <a:r>
              <a:rPr lang="de-DE" sz="2000" dirty="0"/>
              <a:t>2006 bis 2015 ist ein </a:t>
            </a:r>
            <a:r>
              <a:rPr lang="de-DE" sz="2000" b="1" dirty="0" smtClean="0"/>
              <a:t>kontinuierlicher </a:t>
            </a:r>
            <a:r>
              <a:rPr lang="de-DE" sz="2000" b="1" dirty="0"/>
              <a:t>Anstieg </a:t>
            </a:r>
            <a:r>
              <a:rPr lang="de-DE" sz="2000" dirty="0" smtClean="0"/>
              <a:t>des </a:t>
            </a:r>
            <a:r>
              <a:rPr lang="de-DE" sz="2000" dirty="0"/>
              <a:t>Zuzugs zu verzeichnen.</a:t>
            </a:r>
            <a:endParaRPr sz="2000" dirty="0"/>
          </a:p>
          <a:p>
            <a:pPr>
              <a:lnSpc>
                <a:spcPct val="110000"/>
              </a:lnSpc>
              <a:defRPr/>
            </a:pPr>
            <a:r>
              <a:rPr lang="de-DE" sz="2000" dirty="0"/>
              <a:t>Im Jahr 2015 ist die </a:t>
            </a:r>
            <a:r>
              <a:rPr lang="de-DE" sz="2000" dirty="0" smtClean="0"/>
              <a:t>Zuwanderung </a:t>
            </a:r>
            <a:r>
              <a:rPr lang="de-DE" sz="2000" dirty="0"/>
              <a:t>im Vergleich </a:t>
            </a:r>
            <a:r>
              <a:rPr lang="de-DE" sz="2000" dirty="0" smtClean="0"/>
              <a:t>zum </a:t>
            </a:r>
            <a:r>
              <a:rPr lang="de-DE" sz="2000" dirty="0"/>
              <a:t>Vorjahr </a:t>
            </a:r>
            <a:r>
              <a:rPr lang="de-DE" sz="2000" b="1" dirty="0"/>
              <a:t>um 45,89 % </a:t>
            </a:r>
            <a:r>
              <a:rPr lang="de-DE" sz="2000" dirty="0" smtClean="0"/>
              <a:t>auf </a:t>
            </a:r>
            <a:r>
              <a:rPr lang="de-DE" sz="2000" dirty="0"/>
              <a:t>2,14 Millionen Zuzüge </a:t>
            </a:r>
            <a:r>
              <a:rPr lang="de-DE" sz="2000" b="1" dirty="0" smtClean="0"/>
              <a:t>gestiegen</a:t>
            </a:r>
            <a:r>
              <a:rPr lang="de-DE" sz="2000" dirty="0"/>
              <a:t>. </a:t>
            </a:r>
            <a:endParaRPr lang="de-DE" sz="2000" dirty="0" smtClean="0"/>
          </a:p>
          <a:p>
            <a:pPr>
              <a:lnSpc>
                <a:spcPct val="110000"/>
              </a:lnSpc>
              <a:defRPr/>
            </a:pPr>
            <a:r>
              <a:rPr lang="de-DE" sz="2000" dirty="0" smtClean="0"/>
              <a:t>Seit 2016 geht der Zuzug </a:t>
            </a:r>
            <a:r>
              <a:rPr lang="de-DE" sz="2000" b="1" dirty="0" smtClean="0"/>
              <a:t>kontinuierlich zurück</a:t>
            </a:r>
            <a:r>
              <a:rPr lang="de-DE" sz="2000" dirty="0" smtClean="0"/>
              <a:t>, lag aber bis 2019 weiterhin auf einem </a:t>
            </a:r>
            <a:r>
              <a:rPr lang="de-DE" sz="2000" b="1" dirty="0" smtClean="0"/>
              <a:t>hohen Niveau</a:t>
            </a:r>
            <a:r>
              <a:rPr lang="de-DE" sz="2000" dirty="0" smtClean="0"/>
              <a:t> von jährlich über 1,5 Millionen Zuzügen.</a:t>
            </a:r>
            <a:endParaRPr sz="2000"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3</a:t>
            </a:fld>
            <a:endParaRPr lang="en-US"/>
          </a:p>
        </p:txBody>
      </p:sp>
      <p:pic>
        <p:nvPicPr>
          <p:cNvPr id="3" name="Grafik 2"/>
          <p:cNvPicPr>
            <a:picLocks noChangeAspect="1"/>
          </p:cNvPicPr>
          <p:nvPr/>
        </p:nvPicPr>
        <p:blipFill>
          <a:blip r:embed="rId3"/>
          <a:srcRect l="11302" t="3806" r="8409" b="1039"/>
          <a:stretch/>
        </p:blipFill>
        <p:spPr bwMode="auto">
          <a:xfrm>
            <a:off x="5508104" y="2204864"/>
            <a:ext cx="3321571" cy="301641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52226" name="Titel 1"/>
          <p:cNvSpPr>
            <a:spLocks noGrp="1"/>
          </p:cNvSpPr>
          <p:nvPr>
            <p:ph type="title"/>
          </p:nvPr>
        </p:nvSpPr>
        <p:spPr bwMode="auto"/>
        <p:txBody>
          <a:bodyPr/>
          <a:lstStyle/>
          <a:p>
            <a:pPr>
              <a:defRPr/>
            </a:pPr>
            <a:r>
              <a:rPr lang="de-DE"/>
              <a:t>Kommentare</a:t>
            </a:r>
            <a:endParaRPr/>
          </a:p>
        </p:txBody>
      </p:sp>
      <p:sp>
        <p:nvSpPr>
          <p:cNvPr id="52228"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normAutofit lnSpcReduction="10000"/>
          </a:bodyPr>
          <a:lstStyle/>
          <a:p>
            <a:pPr>
              <a:defRPr/>
            </a:pPr>
            <a:r>
              <a:rPr lang="de-DE" sz="1950" dirty="0"/>
              <a:t>Möchte man die schulische Situation von Kindern und Jugendlichen mit Migrationshintergrund beschreiben, stößt man auf einige Schwierigkeiten. So gibt es beispielsweise keine amtlichen Statistiken über Bildungsabschlüsse von Schüler/innen mit Migrationshintergrund, sondern lediglich Angaben über ausländische Schüler/innen (vgl. Diefenbach 2010, S. 78). </a:t>
            </a:r>
            <a:endParaRPr dirty="0"/>
          </a:p>
          <a:p>
            <a:pPr>
              <a:defRPr/>
            </a:pPr>
            <a:r>
              <a:rPr lang="de-DE" sz="1950" dirty="0"/>
              <a:t>Um Zusammenhänge zwischen Migrationshintergründen und Bildungschancen zu beschreiben, kann nur auf Schulleistungsstudien zurückgegriffen werden.</a:t>
            </a:r>
            <a:endParaRPr dirty="0"/>
          </a:p>
          <a:p>
            <a:pPr>
              <a:defRPr/>
            </a:pPr>
            <a:r>
              <a:rPr lang="de-DE" sz="1950" dirty="0"/>
              <a:t>Eine weitere Schwierigkeit besteht darin, dass die Gruppe </a:t>
            </a:r>
            <a:r>
              <a:rPr lang="de-DE" sz="1950" i="1" dirty="0"/>
              <a:t>Schüler/innen mit Migrationshintergrund </a:t>
            </a:r>
            <a:r>
              <a:rPr lang="de-DE" sz="1950" dirty="0"/>
              <a:t>eine sehr heterogene Gruppe darstellt, die in statistischen Erhebungen unterschiedlich operationalisiert wird. Für die Auswertung der Zusammenhänge zwischen Herkunft und Bildungschancen ist zum Beispiel relevant, ob der Generationenstatus in der jeweiligen Erhebung mitberücksichtigt wird. Studien zeigen, dass sich Bildungsmuster in der Generationenfolge stark verändern (vgl. </a:t>
            </a:r>
            <a:r>
              <a:rPr lang="de-DE" sz="1950" dirty="0" err="1"/>
              <a:t>Gresch</a:t>
            </a:r>
            <a:r>
              <a:rPr lang="de-DE" sz="1950" dirty="0"/>
              <a:t> &amp; Kristen 2011, S. 213). </a:t>
            </a:r>
            <a:endParaRPr dirty="0"/>
          </a:p>
          <a:p>
            <a:pPr>
              <a:defRPr/>
            </a:pPr>
            <a:endParaRPr lang="de-DE" sz="1900" dirty="0"/>
          </a:p>
          <a:p>
            <a:pPr>
              <a:defRPr/>
            </a:pPr>
            <a:endParaRPr lang="de-DE" sz="1900" dirty="0"/>
          </a:p>
          <a:p>
            <a:pPr>
              <a:defRPr/>
            </a:pPr>
            <a:endParaRPr lang="de-DE" sz="1900" dirty="0"/>
          </a:p>
          <a:p>
            <a:pPr>
              <a:defRPr/>
            </a:pPr>
            <a:endParaRPr lang="de-DE" sz="1900" dirty="0">
              <a:latin typeface="Arial"/>
            </a:endParaRPr>
          </a:p>
          <a:p>
            <a:pPr>
              <a:defRPr/>
            </a:pPr>
            <a:endParaRPr lang="de-DE" sz="1900"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30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3250" name="Titel 1"/>
          <p:cNvSpPr>
            <a:spLocks noGrp="1"/>
          </p:cNvSpPr>
          <p:nvPr>
            <p:ph type="title"/>
          </p:nvPr>
        </p:nvSpPr>
        <p:spPr bwMode="auto"/>
        <p:txBody>
          <a:bodyPr/>
          <a:lstStyle/>
          <a:p>
            <a:pPr>
              <a:defRPr/>
            </a:pPr>
            <a:r>
              <a:rPr lang="de-DE"/>
              <a:t>Schulleistungsstudien</a:t>
            </a:r>
            <a:endParaRPr/>
          </a:p>
        </p:txBody>
      </p:sp>
      <p:sp>
        <p:nvSpPr>
          <p:cNvPr id="53252"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18435" name="Inhaltsplatzhalter 2"/>
          <p:cNvSpPr>
            <a:spLocks noGrp="1"/>
          </p:cNvSpPr>
          <p:nvPr>
            <p:ph type="body" sz="quarter" idx="10"/>
          </p:nvPr>
        </p:nvSpPr>
        <p:spPr bwMode="auto">
          <a:xfrm>
            <a:off x="628650" y="1381885"/>
            <a:ext cx="7886700" cy="4783419"/>
          </a:xfrm>
        </p:spPr>
        <p:txBody>
          <a:bodyPr>
            <a:noAutofit/>
          </a:bodyPr>
          <a:lstStyle/>
          <a:p>
            <a:pPr>
              <a:defRPr/>
            </a:pPr>
            <a:r>
              <a:rPr lang="de-DE" sz="2100" dirty="0"/>
              <a:t>Schulleistungsstudien erfassen den Leistungsstand von Schüler/innen verschiedener Klassen- oder Altersstufen durch speziell entworfene Testinstrumente.</a:t>
            </a:r>
            <a:endParaRPr dirty="0"/>
          </a:p>
          <a:p>
            <a:pPr>
              <a:defRPr/>
            </a:pPr>
            <a:r>
              <a:rPr lang="de-DE" sz="2100" dirty="0"/>
              <a:t>Einige internationale Schulleistungsstudien: </a:t>
            </a:r>
            <a:endParaRPr dirty="0"/>
          </a:p>
          <a:p>
            <a:pPr lvl="1">
              <a:defRPr/>
            </a:pPr>
            <a:r>
              <a:rPr lang="de-DE" sz="2100" b="1" i="1" dirty="0"/>
              <a:t>TIMSS</a:t>
            </a:r>
            <a:r>
              <a:rPr lang="de-DE" sz="2100" dirty="0"/>
              <a:t>: </a:t>
            </a:r>
            <a:r>
              <a:rPr lang="de-DE" sz="2100" i="1" dirty="0"/>
              <a:t>Third International </a:t>
            </a:r>
            <a:r>
              <a:rPr lang="de-DE" sz="2100" i="1" dirty="0" err="1"/>
              <a:t>Mathemathics</a:t>
            </a:r>
            <a:r>
              <a:rPr lang="de-DE" sz="2100" i="1" dirty="0"/>
              <a:t> and Science Study</a:t>
            </a:r>
            <a:endParaRPr dirty="0"/>
          </a:p>
          <a:p>
            <a:pPr lvl="1">
              <a:defRPr/>
            </a:pPr>
            <a:r>
              <a:rPr lang="de-DE" sz="2100" b="1" i="1" dirty="0"/>
              <a:t>IGLU</a:t>
            </a:r>
            <a:r>
              <a:rPr lang="de-DE" sz="2100" dirty="0"/>
              <a:t>: </a:t>
            </a:r>
            <a:r>
              <a:rPr lang="de-DE" sz="2100" i="1" dirty="0"/>
              <a:t>Internationale Grundschul-Lese-Untersuchung</a:t>
            </a:r>
            <a:endParaRPr dirty="0"/>
          </a:p>
          <a:p>
            <a:pPr lvl="1">
              <a:defRPr/>
            </a:pPr>
            <a:r>
              <a:rPr lang="de-DE" sz="2100" b="1" i="1" dirty="0"/>
              <a:t>PISA</a:t>
            </a:r>
            <a:r>
              <a:rPr lang="de-DE" sz="2100" dirty="0"/>
              <a:t>: </a:t>
            </a:r>
            <a:r>
              <a:rPr lang="de-DE" sz="2100" i="1" dirty="0"/>
              <a:t>Programme </a:t>
            </a:r>
            <a:r>
              <a:rPr lang="de-DE" sz="2100" i="1" dirty="0" err="1"/>
              <a:t>for</a:t>
            </a:r>
            <a:r>
              <a:rPr lang="de-DE" sz="2100" i="1" dirty="0"/>
              <a:t> International Student Assessment</a:t>
            </a:r>
            <a:endParaRPr dirty="0"/>
          </a:p>
          <a:p>
            <a:pPr lvl="2">
              <a:defRPr/>
            </a:pPr>
            <a:r>
              <a:rPr lang="de-DE" sz="2100" dirty="0"/>
              <a:t>wird im Auftrag von Regierungen durchgeführt,</a:t>
            </a:r>
            <a:endParaRPr dirty="0"/>
          </a:p>
          <a:p>
            <a:pPr lvl="2">
              <a:defRPr/>
            </a:pPr>
            <a:r>
              <a:rPr lang="de-DE" sz="2100" dirty="0"/>
              <a:t>erhebt die Lesekompetenz, mathematische Kompetenz und naturwissenschaftliche Grundbildung einer Altersstufe,</a:t>
            </a:r>
            <a:endParaRPr dirty="0"/>
          </a:p>
          <a:p>
            <a:pPr lvl="2">
              <a:defRPr/>
            </a:pPr>
            <a:r>
              <a:rPr lang="de-DE" sz="2100" dirty="0"/>
              <a:t>teilt die zu erreichenden Punkte in 6 Kompetenzstufen; Schüler/innen, die nicht mindestens Kompetenzstufe 2 erreichen, zählen zur Risikogruppe. </a:t>
            </a:r>
            <a:endParaRPr dirty="0"/>
          </a:p>
          <a:p>
            <a:pPr lvl="2" algn="r">
              <a:buFont typeface="Wingdings"/>
              <a:buNone/>
              <a:defRPr/>
            </a:pPr>
            <a:r>
              <a:rPr lang="de-DE" sz="2100" dirty="0"/>
              <a:t>	</a:t>
            </a:r>
            <a:r>
              <a:rPr lang="de-DE" dirty="0"/>
              <a:t>(vgl. Diefenbach 2010, S. 28ff.)</a:t>
            </a:r>
            <a:endParaRPr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55298" name="Titel 1"/>
          <p:cNvSpPr>
            <a:spLocks noGrp="1"/>
          </p:cNvSpPr>
          <p:nvPr>
            <p:ph type="title"/>
          </p:nvPr>
        </p:nvSpPr>
        <p:spPr bwMode="auto"/>
        <p:txBody>
          <a:bodyPr/>
          <a:lstStyle/>
          <a:p>
            <a:pPr>
              <a:defRPr/>
            </a:pPr>
            <a:r>
              <a:rPr lang="de-DE"/>
              <a:t>Kommentare</a:t>
            </a:r>
            <a:endParaRPr/>
          </a:p>
        </p:txBody>
      </p:sp>
      <p:sp>
        <p:nvSpPr>
          <p:cNvPr id="55300"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vertOverflow="overflow" horzOverflow="clip" vert="horz" wrap="square" lIns="91440" tIns="45720" rIns="91440" bIns="45720" numCol="1" spcCol="0" rtlCol="0" fromWordArt="0" anchor="t" anchorCtr="0" forceAA="0" compatLnSpc="0">
            <a:normAutofit fontScale="95000" lnSpcReduction="1000"/>
          </a:bodyPr>
          <a:lstStyle/>
          <a:p>
            <a:pPr>
              <a:defRPr/>
            </a:pPr>
            <a:r>
              <a:rPr lang="de-DE" sz="1700" dirty="0"/>
              <a:t>Um die schulische Situation von Kindern und Jugendlichen mit Migrationshintergrund zu beschreiben, wird meist auf Schulleistungsstudien zurückgegriffen. Diese erfassen mithilfe speziell für diesen Zweck entworfener Testinstrumente den Leistungsstand einer Klassen- oder Altersstufe. Schulleistungsstudien, die in Deutschland durchgeführt wurden, sind z.B. </a:t>
            </a:r>
            <a:br>
              <a:rPr lang="de-DE" sz="1700" dirty="0"/>
            </a:br>
            <a:endParaRPr dirty="0"/>
          </a:p>
          <a:p>
            <a:pPr lvl="1">
              <a:spcBef>
                <a:spcPts val="0"/>
              </a:spcBef>
              <a:buClrTx/>
              <a:defRPr/>
            </a:pPr>
            <a:r>
              <a:rPr lang="de-DE" sz="1700" dirty="0"/>
              <a:t>TIMSS (</a:t>
            </a:r>
            <a:r>
              <a:rPr lang="de-DE" sz="1700" i="1" dirty="0"/>
              <a:t>Third International </a:t>
            </a:r>
            <a:r>
              <a:rPr lang="de-DE" sz="1700" i="1" dirty="0" err="1"/>
              <a:t>Mathemathics</a:t>
            </a:r>
            <a:r>
              <a:rPr lang="de-DE" sz="1700" i="1" dirty="0"/>
              <a:t> </a:t>
            </a:r>
            <a:r>
              <a:rPr lang="de-DE" sz="1700" i="1" dirty="0" err="1"/>
              <a:t>and</a:t>
            </a:r>
            <a:r>
              <a:rPr lang="de-DE" sz="1700" i="1" dirty="0"/>
              <a:t> Science Study</a:t>
            </a:r>
            <a:r>
              <a:rPr lang="de-DE" sz="1700" dirty="0"/>
              <a:t>): Diese Studie (getragen von der </a:t>
            </a:r>
            <a:r>
              <a:rPr lang="de-DE" sz="1700" i="1" dirty="0"/>
              <a:t>International </a:t>
            </a:r>
            <a:r>
              <a:rPr lang="de-DE" sz="1700" i="1" dirty="0" err="1"/>
              <a:t>Association</a:t>
            </a:r>
            <a:r>
              <a:rPr lang="de-DE" sz="1700" i="1" dirty="0"/>
              <a:t> </a:t>
            </a:r>
            <a:r>
              <a:rPr lang="de-DE" sz="1700" i="1" dirty="0" err="1"/>
              <a:t>for</a:t>
            </a:r>
            <a:r>
              <a:rPr lang="de-DE" sz="1700" i="1" dirty="0"/>
              <a:t> </a:t>
            </a:r>
            <a:r>
              <a:rPr lang="de-DE" sz="1700" i="1" dirty="0" err="1"/>
              <a:t>the</a:t>
            </a:r>
            <a:r>
              <a:rPr lang="de-DE" sz="1700" i="1" dirty="0"/>
              <a:t> Evaluation </a:t>
            </a:r>
            <a:r>
              <a:rPr lang="de-DE" sz="1700" i="1" dirty="0" err="1"/>
              <a:t>of</a:t>
            </a:r>
            <a:r>
              <a:rPr lang="de-DE" sz="1700" i="1" dirty="0"/>
              <a:t> Educational </a:t>
            </a:r>
            <a:r>
              <a:rPr lang="de-DE" sz="1700" i="1" dirty="0" err="1"/>
              <a:t>Achievement</a:t>
            </a:r>
            <a:r>
              <a:rPr lang="de-DE" sz="1700" i="1" dirty="0"/>
              <a:t> (IEA)</a:t>
            </a:r>
            <a:r>
              <a:rPr lang="de-DE" sz="1700" dirty="0"/>
              <a:t>) erhebt mathematische und naturwissenschaftliche Kompetenzen von Grundschüler/innen (TIMSS/I), von Schüler/innen der sog. Mittelstufe (TIMSS/II) und Schüler/innen der Oberstufe (TIMSS/III) (vgl. Diefenbach 2010, S. 30).</a:t>
            </a:r>
            <a:endParaRPr dirty="0"/>
          </a:p>
          <a:p>
            <a:pPr lvl="1">
              <a:spcBef>
                <a:spcPts val="0"/>
              </a:spcBef>
              <a:buClrTx/>
              <a:defRPr/>
            </a:pPr>
            <a:r>
              <a:rPr lang="de-DE" sz="1700" dirty="0"/>
              <a:t>IGLU (</a:t>
            </a:r>
            <a:r>
              <a:rPr lang="de-DE" sz="1700" i="1" dirty="0"/>
              <a:t>Internationale Grundschul-Lese-Untersuchung</a:t>
            </a:r>
            <a:r>
              <a:rPr lang="de-DE" sz="1700" dirty="0"/>
              <a:t>): Ebenfalls getragen von der </a:t>
            </a:r>
            <a:r>
              <a:rPr lang="de-DE" sz="1700" i="1" dirty="0"/>
              <a:t>International </a:t>
            </a:r>
            <a:r>
              <a:rPr lang="de-DE" sz="1700" i="1" dirty="0" err="1"/>
              <a:t>Association</a:t>
            </a:r>
            <a:r>
              <a:rPr lang="de-DE" sz="1700" i="1" dirty="0"/>
              <a:t> </a:t>
            </a:r>
            <a:r>
              <a:rPr lang="de-DE" sz="1700" i="1" dirty="0" err="1"/>
              <a:t>for</a:t>
            </a:r>
            <a:r>
              <a:rPr lang="de-DE" sz="1700" i="1" dirty="0"/>
              <a:t> </a:t>
            </a:r>
            <a:r>
              <a:rPr lang="de-DE" sz="1700" i="1" dirty="0" err="1"/>
              <a:t>the</a:t>
            </a:r>
            <a:r>
              <a:rPr lang="de-DE" sz="1700" i="1" dirty="0"/>
              <a:t> Evaluation </a:t>
            </a:r>
            <a:r>
              <a:rPr lang="de-DE" sz="1700" i="1" dirty="0" err="1"/>
              <a:t>of</a:t>
            </a:r>
            <a:r>
              <a:rPr lang="de-DE" sz="1700" i="1" dirty="0"/>
              <a:t> Educational </a:t>
            </a:r>
            <a:r>
              <a:rPr lang="de-DE" sz="1700" i="1" dirty="0" err="1"/>
              <a:t>Achievement</a:t>
            </a:r>
            <a:r>
              <a:rPr lang="de-DE" sz="1700" i="1" dirty="0"/>
              <a:t> (IEA) </a:t>
            </a:r>
            <a:r>
              <a:rPr lang="de-DE" sz="1700" dirty="0"/>
              <a:t>handelt es sich hierbei um den deutschen Teil der </a:t>
            </a:r>
            <a:r>
              <a:rPr lang="de-DE" sz="1700" i="1" dirty="0" err="1"/>
              <a:t>Progess</a:t>
            </a:r>
            <a:r>
              <a:rPr lang="de-DE" sz="1700" i="1" dirty="0"/>
              <a:t> in International Reading </a:t>
            </a:r>
            <a:r>
              <a:rPr lang="de-DE" sz="1700" i="1" dirty="0" err="1"/>
              <a:t>Literacy</a:t>
            </a:r>
            <a:r>
              <a:rPr lang="de-DE" sz="1700" i="1" dirty="0"/>
              <a:t> Study (PIRLS) </a:t>
            </a:r>
            <a:r>
              <a:rPr lang="de-DE" sz="1700" dirty="0"/>
              <a:t>(vgl. Diefenbach 2010, S. 35).  </a:t>
            </a:r>
            <a:endParaRPr lang="de-DE" sz="1700" i="1" dirty="0"/>
          </a:p>
          <a:p>
            <a:pPr lvl="1">
              <a:spcBef>
                <a:spcPts val="0"/>
              </a:spcBef>
              <a:buClrTx/>
              <a:defRPr/>
            </a:pPr>
            <a:r>
              <a:rPr lang="de-DE" sz="1700" i="1" dirty="0"/>
              <a:t>PISA </a:t>
            </a:r>
            <a:r>
              <a:rPr lang="de-DE" sz="1700" dirty="0"/>
              <a:t>(</a:t>
            </a:r>
            <a:r>
              <a:rPr lang="de-DE" sz="1700" i="1" dirty="0"/>
              <a:t>Programme </a:t>
            </a:r>
            <a:r>
              <a:rPr lang="de-DE" sz="1700" i="1" dirty="0" err="1"/>
              <a:t>for</a:t>
            </a:r>
            <a:r>
              <a:rPr lang="de-DE" sz="1700" i="1" dirty="0"/>
              <a:t> International Student Assessment</a:t>
            </a:r>
            <a:r>
              <a:rPr lang="de-DE" sz="1700" dirty="0"/>
              <a:t>): PISA wurde im Jahr 2000 zum ersten Mal in 32 Ländern durchgeführt (darunter die damaligen 28 OECD-Länder sowie Brasilien, Lettland, Liechtenstein und Russland). Koordiniert wird die Studie von einem internationalen Konsortium (vgl. Diefenbach 2010, S. 32)</a:t>
            </a:r>
            <a:r>
              <a:rPr lang="de-DE" sz="1700" i="1" dirty="0"/>
              <a:t>. </a:t>
            </a:r>
            <a:endParaRPr lang="de-DE" sz="1700"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32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6322" name="Titel 1"/>
          <p:cNvSpPr>
            <a:spLocks noGrp="1"/>
          </p:cNvSpPr>
          <p:nvPr>
            <p:ph type="title"/>
          </p:nvPr>
        </p:nvSpPr>
        <p:spPr bwMode="auto"/>
        <p:txBody>
          <a:bodyPr/>
          <a:lstStyle/>
          <a:p>
            <a:pPr>
              <a:defRPr/>
            </a:pPr>
            <a:r>
              <a:rPr lang="de-DE"/>
              <a:t>Herkunft und Bildungschancen – Beispiel </a:t>
            </a:r>
            <a:r>
              <a:rPr lang="de-DE" i="1"/>
              <a:t>PISA</a:t>
            </a:r>
            <a:endParaRPr/>
          </a:p>
        </p:txBody>
      </p:sp>
      <p:sp>
        <p:nvSpPr>
          <p:cNvPr id="56324"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19459" name="Inhaltsplatzhalter 4"/>
          <p:cNvSpPr>
            <a:spLocks noGrp="1"/>
          </p:cNvSpPr>
          <p:nvPr>
            <p:ph type="body" sz="quarter" idx="10"/>
          </p:nvPr>
        </p:nvSpPr>
        <p:spPr bwMode="auto">
          <a:xfrm>
            <a:off x="628650" y="1381885"/>
            <a:ext cx="8191822" cy="4544871"/>
          </a:xfrm>
        </p:spPr>
        <p:txBody>
          <a:bodyPr>
            <a:normAutofit/>
          </a:bodyPr>
          <a:lstStyle/>
          <a:p>
            <a:pPr marL="0" indent="0">
              <a:buFont typeface="Wingdings"/>
              <a:buNone/>
              <a:defRPr/>
            </a:pPr>
            <a:r>
              <a:rPr lang="de-DE" sz="2300" dirty="0"/>
              <a:t>Schulleistungsstudien wie </a:t>
            </a:r>
            <a:r>
              <a:rPr lang="de-DE" sz="2300" i="1" dirty="0"/>
              <a:t>PISA</a:t>
            </a:r>
            <a:r>
              <a:rPr lang="de-DE" sz="2300" dirty="0"/>
              <a:t> zeigen: Schüler/innen mit Migrationshintergrund sind deutlich benachteiligt.</a:t>
            </a:r>
            <a:endParaRPr dirty="0"/>
          </a:p>
          <a:p>
            <a:pPr marL="357188" indent="-357188">
              <a:defRPr/>
            </a:pPr>
            <a:r>
              <a:rPr lang="de-DE" sz="2300" b="1" i="1" dirty="0"/>
              <a:t>PISA 2000 </a:t>
            </a:r>
            <a:r>
              <a:rPr lang="de-DE" sz="2300" dirty="0"/>
              <a:t>(Fokus Lesen): Fast 50 % der Schüler/innen mit Migrationshintergrund erreichen im Lesen nicht die Kompetenz 2 (70 % von ihnen haben die Schule komplett in Deutschland durchlaufen). </a:t>
            </a:r>
            <a:endParaRPr dirty="0"/>
          </a:p>
          <a:p>
            <a:pPr marL="357188" indent="-357188">
              <a:defRPr/>
            </a:pPr>
            <a:r>
              <a:rPr lang="de-DE" sz="2300" b="1" i="1" dirty="0"/>
              <a:t>PISA 2012 </a:t>
            </a:r>
            <a:r>
              <a:rPr lang="de-DE" sz="2300" dirty="0"/>
              <a:t>(Fokus Mathematik): 31% der Schüler/innen mit Migrationshintergrund erreichen in Mathematik nicht die Kompetenz 2 (mehr als doppelt so hoch wie der Anteil der Schüler/innen ohne Migrationshintergrund (14%)).</a:t>
            </a:r>
            <a:endParaRPr dirty="0"/>
          </a:p>
          <a:p>
            <a:pPr marL="0" indent="0">
              <a:buFont typeface="Wingdings"/>
              <a:buNone/>
              <a:defRPr/>
            </a:pPr>
            <a:endParaRPr lang="de-DE" sz="1000" dirty="0"/>
          </a:p>
          <a:p>
            <a:pPr marL="357188" indent="-357188">
              <a:buFont typeface="Wingdings"/>
              <a:buNone/>
              <a:defRPr/>
            </a:pPr>
            <a:r>
              <a:rPr lang="de-DE" sz="2300" dirty="0">
                <a:sym typeface="Wingdings" panose="05000000000000000000" pitchFamily="2" charset="2"/>
              </a:rPr>
              <a:t> </a:t>
            </a:r>
            <a:r>
              <a:rPr lang="de-DE" sz="2300" dirty="0"/>
              <a:t>Schüler/innen mit Migrationshintergrund sind auf den unteren Kompetenzstufen überrepräsentiert.</a:t>
            </a:r>
            <a:endParaRPr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58370" name="Titel 1"/>
          <p:cNvSpPr>
            <a:spLocks noGrp="1"/>
          </p:cNvSpPr>
          <p:nvPr>
            <p:ph type="title"/>
          </p:nvPr>
        </p:nvSpPr>
        <p:spPr bwMode="auto"/>
        <p:txBody>
          <a:bodyPr/>
          <a:lstStyle/>
          <a:p>
            <a:pPr>
              <a:defRPr/>
            </a:pPr>
            <a:r>
              <a:rPr lang="de-DE"/>
              <a:t>Kommentare</a:t>
            </a:r>
            <a:endParaRPr/>
          </a:p>
        </p:txBody>
      </p:sp>
      <p:sp>
        <p:nvSpPr>
          <p:cNvPr id="58372"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a:defRPr/>
            </a:pPr>
            <a:r>
              <a:rPr lang="de-DE" sz="2200"/>
              <a:t>Sowohl die erste </a:t>
            </a:r>
            <a:r>
              <a:rPr lang="de-DE" sz="2200" i="1"/>
              <a:t>PISA</a:t>
            </a:r>
            <a:r>
              <a:rPr lang="de-DE" sz="2200"/>
              <a:t>-Studie im Jahr 2000 mit dem Fokus auf Lesekompetenzen als auch </a:t>
            </a:r>
            <a:r>
              <a:rPr lang="de-DE" sz="2200" i="1"/>
              <a:t>PISA</a:t>
            </a:r>
            <a:r>
              <a:rPr lang="de-DE" sz="2200"/>
              <a:t> 2012 mit Fokus auf mathematischen Kompetenzen zeigen, dass Schüler/innen mit Migrationshintergrund auf den unteren Kompetenzstufen überrepräsentiert sind und damit im deutschen Schulsystem benachteiligt sind (vgl. Baumert &amp; Schümer 2001; Prenzel et al. 2013). </a:t>
            </a:r>
            <a:endParaRPr/>
          </a:p>
          <a:p>
            <a:pPr marL="0" indent="0">
              <a:buFont typeface="Wingdings"/>
              <a:buNone/>
              <a:defRPr/>
            </a:pPr>
            <a:endParaRPr lang="de-DE"/>
          </a:p>
          <a:p>
            <a:pPr marL="247620" indent="-247620">
              <a:buFontTx/>
              <a:buAutoNum type="arabicParenR"/>
              <a:defRPr/>
            </a:pPr>
            <a:endParaRPr lang="de-DE"/>
          </a:p>
          <a:p>
            <a:pPr marL="247620" indent="-247620">
              <a:buFontTx/>
              <a:buAutoNum type="arabicParenR"/>
              <a:defRPr/>
            </a:pPr>
            <a:endParaRPr lang="de-DE"/>
          </a:p>
          <a:p>
            <a:pPr>
              <a:defRPr/>
            </a:pPr>
            <a:endParaRPr lang="de-DE">
              <a:latin typeface="Arial"/>
            </a:endParaRPr>
          </a:p>
          <a:p>
            <a:pPr>
              <a:defRPr/>
            </a:pP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34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9394" name="Titel 1"/>
          <p:cNvSpPr>
            <a:spLocks noGrp="1"/>
          </p:cNvSpPr>
          <p:nvPr>
            <p:ph type="title"/>
          </p:nvPr>
        </p:nvSpPr>
        <p:spPr bwMode="auto"/>
        <p:txBody>
          <a:bodyPr>
            <a:noAutofit/>
          </a:bodyPr>
          <a:lstStyle/>
          <a:p>
            <a:pPr>
              <a:defRPr/>
            </a:pPr>
            <a:r>
              <a:rPr lang="de-DE" dirty="0"/>
              <a:t>Benachteiligung von Schüler/innen mit Migrationshintergrund</a:t>
            </a:r>
            <a:endParaRPr dirty="0"/>
          </a:p>
        </p:txBody>
      </p:sp>
      <p:sp>
        <p:nvSpPr>
          <p:cNvPr id="59396"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59395" name="Inhaltsplatzhalter 2"/>
          <p:cNvSpPr>
            <a:spLocks noGrp="1"/>
          </p:cNvSpPr>
          <p:nvPr>
            <p:ph type="body" sz="quarter" idx="10"/>
          </p:nvPr>
        </p:nvSpPr>
        <p:spPr bwMode="auto"/>
        <p:txBody>
          <a:bodyPr/>
          <a:lstStyle/>
          <a:p>
            <a:pPr marL="0" indent="0">
              <a:buFont typeface="Wingdings"/>
              <a:buNone/>
              <a:defRPr/>
            </a:pPr>
            <a:endParaRPr lang="de-DE"/>
          </a:p>
          <a:p>
            <a:pPr marL="0" indent="0">
              <a:buFont typeface="Wingdings"/>
              <a:buNone/>
              <a:defRPr/>
            </a:pPr>
            <a:r>
              <a:rPr lang="de-DE" sz="2800"/>
              <a:t>Welche möglichen Erklärungen gibt es für die Benachteiligung von Kindern und Jugendlichen mit Migrationshintergrund im deutschen Bildungssystem?</a:t>
            </a:r>
            <a:endParaRPr/>
          </a:p>
          <a:p>
            <a:pPr marL="0" indent="0">
              <a:buFont typeface="Wingdings"/>
              <a:buNone/>
              <a:defRPr/>
            </a:pP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35</a:t>
            </a:fld>
            <a:endParaRPr lang="en-US"/>
          </a:p>
        </p:txBody>
      </p:sp>
      <p:pic>
        <p:nvPicPr>
          <p:cNvPr id="6" name="Grafik 3"/>
          <p:cNvPicPr>
            <a:picLocks noChangeAspect="1"/>
          </p:cNvPicPr>
          <p:nvPr/>
        </p:nvPicPr>
        <p:blipFill>
          <a:blip r:embed="rId3"/>
          <a:stretch/>
        </p:blipFill>
        <p:spPr bwMode="auto">
          <a:xfrm>
            <a:off x="6503044" y="3726481"/>
            <a:ext cx="2200275" cy="2200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61442" name="Titel 1"/>
          <p:cNvSpPr>
            <a:spLocks noGrp="1"/>
          </p:cNvSpPr>
          <p:nvPr>
            <p:ph type="title"/>
          </p:nvPr>
        </p:nvSpPr>
        <p:spPr bwMode="auto"/>
        <p:txBody>
          <a:bodyPr/>
          <a:lstStyle/>
          <a:p>
            <a:pPr>
              <a:defRPr/>
            </a:pPr>
            <a:r>
              <a:rPr lang="de-DE"/>
              <a:t>Kommentare</a:t>
            </a:r>
            <a:endParaRPr/>
          </a:p>
        </p:txBody>
      </p:sp>
      <p:sp>
        <p:nvSpPr>
          <p:cNvPr id="61444"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a:defRPr/>
            </a:pPr>
            <a:r>
              <a:rPr lang="de-DE" sz="2200"/>
              <a:t>Da Schulleistungsstudien wie </a:t>
            </a:r>
            <a:r>
              <a:rPr lang="de-DE" sz="2200" i="1"/>
              <a:t>PISA </a:t>
            </a:r>
            <a:r>
              <a:rPr lang="de-DE" sz="2200"/>
              <a:t>zeigen, dass Schüler/innen mit Migrationshintergrund im deutschen Bildungssystem nach wie vor benachteiligt sind, stellt sich die Frage, weshalb dies so ist. Welche möglichen Ursachen für die existierenden Nachteile gibt es?</a:t>
            </a:r>
            <a:endParaRPr/>
          </a:p>
          <a:p>
            <a:pPr>
              <a:defRPr/>
            </a:pPr>
            <a:r>
              <a:rPr lang="de-DE" sz="2200"/>
              <a:t>Dies kann als </a:t>
            </a:r>
            <a:r>
              <a:rPr lang="de-DE" sz="2200" b="1"/>
              <a:t>Frage an die Studierenden </a:t>
            </a:r>
            <a:r>
              <a:rPr lang="de-DE" sz="2200"/>
              <a:t>formuliert werden und mögliche Ursachen mündlich im Plenum zusammengetragen werden. Alternativ kann auch die </a:t>
            </a:r>
            <a:r>
              <a:rPr lang="de-DE" sz="2200" b="1"/>
              <a:t>Gruppenarbeit</a:t>
            </a:r>
            <a:r>
              <a:rPr lang="de-DE" sz="2200"/>
              <a:t> auf der nächsten Folie durchgeführt werden.  </a:t>
            </a:r>
          </a:p>
          <a:p>
            <a:pPr marL="247620" indent="-247620">
              <a:buFontTx/>
              <a:buAutoNum type="arabicParenR"/>
              <a:defRPr/>
            </a:pPr>
            <a:endParaRPr lang="de-DE"/>
          </a:p>
          <a:p>
            <a:pPr marL="247620" indent="-247620">
              <a:buFontTx/>
              <a:buAutoNum type="arabicParenR"/>
              <a:defRPr/>
            </a:pPr>
            <a:endParaRPr lang="de-DE"/>
          </a:p>
          <a:p>
            <a:pPr>
              <a:defRPr/>
            </a:pPr>
            <a:endParaRPr lang="de-DE">
              <a:latin typeface="Arial"/>
            </a:endParaRPr>
          </a:p>
          <a:p>
            <a:pPr>
              <a:defRPr/>
            </a:pP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36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2466" name="Titel 1"/>
          <p:cNvSpPr>
            <a:spLocks noGrp="1"/>
          </p:cNvSpPr>
          <p:nvPr>
            <p:ph type="title"/>
          </p:nvPr>
        </p:nvSpPr>
        <p:spPr bwMode="auto"/>
        <p:txBody>
          <a:bodyPr>
            <a:noAutofit/>
          </a:bodyPr>
          <a:lstStyle/>
          <a:p>
            <a:pPr>
              <a:defRPr/>
            </a:pPr>
            <a:r>
              <a:rPr lang="de-DE" dirty="0"/>
              <a:t>Benachteiligung von Schüler/innen mit Migrationshintergrund</a:t>
            </a:r>
            <a:endParaRPr dirty="0"/>
          </a:p>
        </p:txBody>
      </p:sp>
      <p:sp>
        <p:nvSpPr>
          <p:cNvPr id="62468"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62467" name="Inhaltsplatzhalter 2"/>
          <p:cNvSpPr>
            <a:spLocks noGrp="1"/>
          </p:cNvSpPr>
          <p:nvPr>
            <p:ph type="body" sz="quarter" idx="10"/>
          </p:nvPr>
        </p:nvSpPr>
        <p:spPr bwMode="auto"/>
        <p:txBody>
          <a:bodyPr>
            <a:normAutofit/>
          </a:bodyPr>
          <a:lstStyle/>
          <a:p>
            <a:pPr>
              <a:buFont typeface="Wingdings"/>
              <a:buNone/>
              <a:defRPr/>
            </a:pPr>
            <a:endParaRPr lang="de-DE" b="1"/>
          </a:p>
          <a:p>
            <a:pPr>
              <a:buFont typeface="Wingdings"/>
              <a:buNone/>
              <a:defRPr/>
            </a:pPr>
            <a:r>
              <a:rPr lang="de-DE" b="1"/>
              <a:t>Aufgabe: </a:t>
            </a:r>
            <a:endParaRPr/>
          </a:p>
          <a:p>
            <a:pPr>
              <a:buFont typeface="Wingdings"/>
              <a:buNone/>
              <a:defRPr/>
            </a:pPr>
            <a:r>
              <a:rPr lang="de-DE" b="1" i="1"/>
              <a:t>	</a:t>
            </a:r>
            <a:r>
              <a:rPr lang="de-DE"/>
              <a:t>Erarbeiten Sie in Ihrer Gruppe auf Grundlage des Textes mögliche Erklärungen für die Benachteiligung von Kindern und Jugendlichen mit Migrationshintergrund im deutschen Bildungssystem. </a:t>
            </a:r>
            <a:endParaRPr/>
          </a:p>
          <a:p>
            <a:pPr>
              <a:buFont typeface="Wingdings"/>
              <a:buNone/>
              <a:defRPr/>
            </a:pPr>
            <a:endParaRPr lang="de-DE"/>
          </a:p>
          <a:p>
            <a:pPr>
              <a:buFont typeface="Wingdings"/>
              <a:buNone/>
              <a:defRPr/>
            </a:pPr>
            <a:r>
              <a:rPr lang="de-DE" b="1"/>
              <a:t>Vorgaben:</a:t>
            </a:r>
            <a:endParaRPr/>
          </a:p>
          <a:p>
            <a:pPr>
              <a:defRPr/>
            </a:pPr>
            <a:r>
              <a:rPr lang="de-DE"/>
              <a:t>30 Minuten Zeit</a:t>
            </a:r>
            <a:endParaRPr/>
          </a:p>
          <a:p>
            <a:pPr>
              <a:defRPr/>
            </a:pPr>
            <a:r>
              <a:rPr lang="de-DE"/>
              <a:t>Zusammenarbeit in Kleingruppen</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37</a:t>
            </a:fld>
            <a:endParaRPr lang="en-US"/>
          </a:p>
        </p:txBody>
      </p:sp>
      <p:pic>
        <p:nvPicPr>
          <p:cNvPr id="4" name="Grafik 3"/>
          <p:cNvPicPr>
            <a:picLocks noChangeAspect="1"/>
          </p:cNvPicPr>
          <p:nvPr/>
        </p:nvPicPr>
        <p:blipFill>
          <a:blip r:embed="rId3"/>
          <a:stretch/>
        </p:blipFill>
        <p:spPr bwMode="auto">
          <a:xfrm>
            <a:off x="5153494" y="3436382"/>
            <a:ext cx="2898418" cy="289841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64514" name="Titel 1"/>
          <p:cNvSpPr>
            <a:spLocks noGrp="1"/>
          </p:cNvSpPr>
          <p:nvPr>
            <p:ph type="title"/>
          </p:nvPr>
        </p:nvSpPr>
        <p:spPr bwMode="auto"/>
        <p:txBody>
          <a:bodyPr/>
          <a:lstStyle/>
          <a:p>
            <a:pPr>
              <a:defRPr/>
            </a:pPr>
            <a:r>
              <a:rPr lang="de-DE"/>
              <a:t>Kommentare</a:t>
            </a:r>
            <a:endParaRPr/>
          </a:p>
        </p:txBody>
      </p:sp>
      <p:sp>
        <p:nvSpPr>
          <p:cNvPr id="64516"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a:defRPr/>
            </a:pPr>
            <a:r>
              <a:rPr lang="de-DE" sz="2200"/>
              <a:t>An dieser Stelle kann eine </a:t>
            </a:r>
            <a:r>
              <a:rPr lang="de-DE" sz="2200" b="1"/>
              <a:t>optionale Gruppenarbeit </a:t>
            </a:r>
            <a:r>
              <a:rPr lang="de-DE" sz="2200"/>
              <a:t>durchgeführt werden, in der die Studierenden auf Basis von kurzen Textausschnitten mögliche Erklärungen für die Benachteiligung von Kindern und Jugendlichen mit Migrationshintergrund erarbeiten. Diese werden anschließend im Plenum zusammengetragen. </a:t>
            </a:r>
          </a:p>
          <a:p>
            <a:pPr>
              <a:defRPr/>
            </a:pPr>
            <a:r>
              <a:rPr lang="de-DE" sz="2200"/>
              <a:t>Die Textgrundlage für die Gruppenarbeit steht zum Download bereit. </a:t>
            </a:r>
          </a:p>
          <a:p>
            <a:pPr>
              <a:defRPr/>
            </a:pPr>
            <a:endParaRPr lang="de-DE"/>
          </a:p>
          <a:p>
            <a:pPr marL="247620" indent="-247620">
              <a:buFontTx/>
              <a:buAutoNum type="arabicParenR"/>
              <a:defRPr/>
            </a:pPr>
            <a:endParaRPr lang="de-DE"/>
          </a:p>
          <a:p>
            <a:pPr marL="247620" indent="-247620">
              <a:buFontTx/>
              <a:buAutoNum type="arabicParenR"/>
              <a:defRPr/>
            </a:pPr>
            <a:endParaRPr lang="de-DE"/>
          </a:p>
          <a:p>
            <a:pPr>
              <a:defRPr/>
            </a:pPr>
            <a:endParaRPr lang="de-DE">
              <a:latin typeface="Arial"/>
            </a:endParaRPr>
          </a:p>
          <a:p>
            <a:pPr>
              <a:defRPr/>
            </a:pP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38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5538" name="Titel 1"/>
          <p:cNvSpPr>
            <a:spLocks noGrp="1"/>
          </p:cNvSpPr>
          <p:nvPr>
            <p:ph type="title"/>
          </p:nvPr>
        </p:nvSpPr>
        <p:spPr bwMode="auto"/>
        <p:txBody>
          <a:bodyPr/>
          <a:lstStyle/>
          <a:p>
            <a:pPr>
              <a:defRPr/>
            </a:pPr>
            <a:r>
              <a:rPr lang="de-DE"/>
              <a:t>Mögliche Ursachen von Bildungsungleichheit I</a:t>
            </a:r>
            <a:endParaRPr/>
          </a:p>
        </p:txBody>
      </p:sp>
      <p:sp>
        <p:nvSpPr>
          <p:cNvPr id="65540"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65539" name="Inhaltsplatzhalter 2"/>
          <p:cNvSpPr>
            <a:spLocks noGrp="1"/>
          </p:cNvSpPr>
          <p:nvPr>
            <p:ph type="body" sz="quarter" idx="10"/>
          </p:nvPr>
        </p:nvSpPr>
        <p:spPr bwMode="auto"/>
        <p:txBody>
          <a:bodyPr/>
          <a:lstStyle/>
          <a:p>
            <a:pPr>
              <a:spcAft>
                <a:spcPts val="600"/>
              </a:spcAft>
              <a:buFont typeface="Wingdings"/>
              <a:buNone/>
              <a:defRPr/>
            </a:pPr>
            <a:r>
              <a:rPr lang="de-DE" sz="2200" b="1"/>
              <a:t>Ressourcenperspektive </a:t>
            </a:r>
            <a:r>
              <a:rPr lang="de-DE" sz="2200"/>
              <a:t>(vgl. Bourdieu 1983)</a:t>
            </a:r>
            <a:endParaRPr/>
          </a:p>
          <a:p>
            <a:pPr>
              <a:defRPr/>
            </a:pPr>
            <a:r>
              <a:rPr lang="de-DE" sz="2200" b="1"/>
              <a:t>Ökonomisches Kapital</a:t>
            </a:r>
            <a:endParaRPr/>
          </a:p>
          <a:p>
            <a:pPr lvl="1">
              <a:defRPr/>
            </a:pPr>
            <a:r>
              <a:rPr lang="de-DE" sz="2200"/>
              <a:t>Einkommen, finanzielle Ausstattung</a:t>
            </a:r>
            <a:endParaRPr/>
          </a:p>
          <a:p>
            <a:pPr>
              <a:defRPr/>
            </a:pPr>
            <a:r>
              <a:rPr lang="de-DE" sz="2200" b="1"/>
              <a:t>Kulturelles Kapital</a:t>
            </a:r>
            <a:endParaRPr/>
          </a:p>
          <a:p>
            <a:pPr lvl="1">
              <a:defRPr/>
            </a:pPr>
            <a:r>
              <a:rPr lang="de-DE" sz="2200"/>
              <a:t>Kenntnisse des Bildungssystems, Sprachkenntnisse, Lesesozialisation </a:t>
            </a:r>
            <a:r>
              <a:rPr lang="de-DE" sz="2200" i="1"/>
              <a:t>(inkorporiertes Kulturkapital)</a:t>
            </a:r>
            <a:endParaRPr/>
          </a:p>
          <a:p>
            <a:pPr lvl="1">
              <a:defRPr/>
            </a:pPr>
            <a:r>
              <a:rPr lang="de-DE" sz="2200"/>
              <a:t>Kulturgüter (Bücher etc.) </a:t>
            </a:r>
            <a:r>
              <a:rPr lang="de-DE" sz="2200" i="1"/>
              <a:t>(objektiviertes Kulturkapital)</a:t>
            </a:r>
            <a:endParaRPr/>
          </a:p>
          <a:p>
            <a:pPr lvl="1">
              <a:defRPr/>
            </a:pPr>
            <a:r>
              <a:rPr lang="de-DE" sz="2200"/>
              <a:t>formale Titel/Bildungsabschlüsse </a:t>
            </a:r>
            <a:r>
              <a:rPr lang="de-DE" sz="2200" i="1"/>
              <a:t>(institutionalisiertes Kulturkapital)</a:t>
            </a:r>
            <a:endParaRPr/>
          </a:p>
          <a:p>
            <a:pPr>
              <a:defRPr/>
            </a:pPr>
            <a:r>
              <a:rPr lang="de-DE" sz="2200" b="1"/>
              <a:t>Soziales Kapital</a:t>
            </a:r>
            <a:endParaRPr/>
          </a:p>
          <a:p>
            <a:pPr lvl="1">
              <a:defRPr/>
            </a:pPr>
            <a:r>
              <a:rPr lang="de-DE" sz="2200"/>
              <a:t>soziale Beziehungen, Gruppenzugehörigkeit </a:t>
            </a:r>
            <a:endParaRPr/>
          </a:p>
          <a:p>
            <a:pPr>
              <a:defRPr/>
            </a:pPr>
            <a:endParaRPr lang="de-DE" sz="220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5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3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53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12290" name="Titel 1"/>
          <p:cNvSpPr>
            <a:spLocks noGrp="1"/>
          </p:cNvSpPr>
          <p:nvPr>
            <p:ph type="title"/>
          </p:nvPr>
        </p:nvSpPr>
        <p:spPr bwMode="auto"/>
        <p:txBody>
          <a:bodyPr/>
          <a:lstStyle/>
          <a:p>
            <a:pPr>
              <a:defRPr/>
            </a:pPr>
            <a:r>
              <a:rPr lang="de-DE"/>
              <a:t>Kommentare</a:t>
            </a:r>
            <a:endParaRPr/>
          </a:p>
        </p:txBody>
      </p:sp>
      <p:sp>
        <p:nvSpPr>
          <p:cNvPr id="12292"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a:defRPr/>
            </a:pPr>
            <a:r>
              <a:rPr lang="de-DE" sz="2200" dirty="0"/>
              <a:t>Zum Einstieg in das Thema werden Zahlen aus </a:t>
            </a:r>
            <a:r>
              <a:rPr lang="de-DE" sz="2200" dirty="0" smtClean="0"/>
              <a:t>den Migrationsberichten </a:t>
            </a:r>
            <a:r>
              <a:rPr lang="de-DE" sz="2200" dirty="0"/>
              <a:t>2015 </a:t>
            </a:r>
            <a:r>
              <a:rPr lang="de-DE" sz="2200" dirty="0" smtClean="0"/>
              <a:t>und 2020 des </a:t>
            </a:r>
            <a:r>
              <a:rPr lang="de-DE" sz="2200" dirty="0"/>
              <a:t>Bundesamtes für Migration und Flüchtlinge dargestellt, die verdeutlichen, dass Deutschland als ein Einwanderungsland anzusehen ist. </a:t>
            </a:r>
          </a:p>
          <a:p>
            <a:pPr>
              <a:defRPr/>
            </a:pPr>
            <a:endParaRPr lang="de-DE" dirty="0"/>
          </a:p>
          <a:p>
            <a:pPr marL="247620" indent="-247620">
              <a:buFontTx/>
              <a:buAutoNum type="arabicParenR"/>
              <a:defRPr/>
            </a:pPr>
            <a:endParaRPr lang="de-DE" dirty="0"/>
          </a:p>
          <a:p>
            <a:pPr marL="247620" indent="-247620">
              <a:buFontTx/>
              <a:buAutoNum type="arabicParenR"/>
              <a:defRPr/>
            </a:pPr>
            <a:endParaRPr lang="de-DE" dirty="0"/>
          </a:p>
          <a:p>
            <a:pPr>
              <a:defRPr/>
            </a:pPr>
            <a:endParaRPr lang="de-DE" dirty="0">
              <a:latin typeface="Arial"/>
            </a:endParaRPr>
          </a:p>
          <a:p>
            <a:pPr>
              <a:defRPr/>
            </a:pPr>
            <a:endParaRPr lang="de-DE"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67586" name="Titel 1"/>
          <p:cNvSpPr>
            <a:spLocks noGrp="1"/>
          </p:cNvSpPr>
          <p:nvPr>
            <p:ph type="title"/>
          </p:nvPr>
        </p:nvSpPr>
        <p:spPr bwMode="auto"/>
        <p:txBody>
          <a:bodyPr/>
          <a:lstStyle/>
          <a:p>
            <a:pPr>
              <a:defRPr/>
            </a:pPr>
            <a:r>
              <a:rPr lang="de-DE"/>
              <a:t>Kommentare</a:t>
            </a:r>
            <a:endParaRPr/>
          </a:p>
        </p:txBody>
      </p:sp>
      <p:sp>
        <p:nvSpPr>
          <p:cNvPr id="67588"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normAutofit lnSpcReduction="10000"/>
          </a:bodyPr>
          <a:lstStyle/>
          <a:p>
            <a:pPr marL="171450" indent="-171450">
              <a:defRPr/>
            </a:pPr>
            <a:r>
              <a:rPr lang="de-DE" sz="1600" dirty="0"/>
              <a:t>In empirischen Studien hat sich gezeigt, dass sich durch die Anwendung einer Ressourcenperspektive, die die Ausstattung von Familien mit bestimmten Ressourcen mit dem Bildungserfolg von Kindern und Jugendlichen in Verbindung bringt, Bildungsungleichheiten erklären lassen. </a:t>
            </a:r>
            <a:endParaRPr sz="1600" dirty="0"/>
          </a:p>
          <a:p>
            <a:pPr marL="171450" indent="-171450">
              <a:defRPr/>
            </a:pPr>
            <a:r>
              <a:rPr lang="de-DE" sz="1600" dirty="0"/>
              <a:t>Dabei werden auf Bourdieus (1983) Unterteilung aufbauend die Einflüsse des ökonomischen, des kulturellen und des sozialen Kapitals untersucht. </a:t>
            </a:r>
            <a:endParaRPr sz="1600" dirty="0"/>
          </a:p>
          <a:p>
            <a:pPr marL="628650" lvl="1" indent="-171450">
              <a:defRPr/>
            </a:pPr>
            <a:r>
              <a:rPr lang="de-DE" sz="1600" dirty="0"/>
              <a:t>Ökonomisches Kapital: Je nach Ausstattung der Familien mit finanziellen Ressourcen bieten sich unterschiedliche Möglichkeiten der Förderung der Kinder (bspw. Nachhilfeunterricht, Bestreiten von Kosten für längere Ausbildungswege etc.). </a:t>
            </a:r>
            <a:endParaRPr sz="1600" dirty="0"/>
          </a:p>
          <a:p>
            <a:pPr marL="628650" lvl="1" indent="-171450">
              <a:defRPr/>
            </a:pPr>
            <a:r>
              <a:rPr lang="de-DE" sz="1600" dirty="0"/>
              <a:t>Kulturelles Kapital: Zum kulturellen Kapital zählen sowohl Kenntnisse des Bildungssystems oder von Sprachen als auch formale Titel/Bildungsabschlüsse und Kulturgüter wie Bücher. Je nach der Ausstattung einer Familie mit kulturellem Kapital entwickeln Kinder Wahrnehmungs-, Denk- und Handlungsschemata (auch Habitus), die sich direkt auf den Bildungserfolg auswirken können (vgl. auch Baumert &amp; Maas 2006, S. 21f.).</a:t>
            </a:r>
            <a:endParaRPr sz="1600" dirty="0"/>
          </a:p>
          <a:p>
            <a:pPr marL="628650" lvl="1" indent="-171450">
              <a:defRPr/>
            </a:pPr>
            <a:r>
              <a:rPr lang="de-DE" sz="1600" dirty="0"/>
              <a:t>Soziales Kapital: Für den Bildungserfolg förderlich ist ein Netzwerk an sozialen Beziehungen (innerhalb der Familie/Verwandtschaft, der Schule etc.), in dem Informationen ausgetauscht werden, Zusammenarbeit ermöglicht wird und anerkannte Wertvorstellungen und Einstellungen übernommen werden (vgl. Baumert &amp; Maas 2006, S. 23-24). </a:t>
            </a:r>
            <a:endParaRPr sz="1600" dirty="0"/>
          </a:p>
          <a:p>
            <a:pPr>
              <a:defRPr/>
            </a:pPr>
            <a:endParaRPr lang="de-DE" sz="1550" dirty="0"/>
          </a:p>
          <a:p>
            <a:pPr marL="247620" indent="-247620">
              <a:buFontTx/>
              <a:buAutoNum type="arabicParenR"/>
              <a:defRPr/>
            </a:pPr>
            <a:endParaRPr lang="de-DE" sz="1550" dirty="0"/>
          </a:p>
          <a:p>
            <a:pPr marL="247620" indent="-247620">
              <a:buFontTx/>
              <a:buAutoNum type="arabicParenR"/>
              <a:defRPr/>
            </a:pPr>
            <a:endParaRPr lang="de-DE" sz="1550" dirty="0"/>
          </a:p>
          <a:p>
            <a:pPr>
              <a:defRPr/>
            </a:pPr>
            <a:endParaRPr lang="de-DE" sz="1550" dirty="0">
              <a:latin typeface="Arial"/>
            </a:endParaRPr>
          </a:p>
          <a:p>
            <a:pPr>
              <a:defRPr/>
            </a:pPr>
            <a:endParaRPr lang="de-DE" sz="1550"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40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9634" name="Titel 1"/>
          <p:cNvSpPr>
            <a:spLocks noGrp="1"/>
          </p:cNvSpPr>
          <p:nvPr>
            <p:ph type="title"/>
          </p:nvPr>
        </p:nvSpPr>
        <p:spPr bwMode="auto"/>
        <p:txBody>
          <a:bodyPr/>
          <a:lstStyle/>
          <a:p>
            <a:pPr>
              <a:defRPr/>
            </a:pPr>
            <a:r>
              <a:rPr lang="de-DE"/>
              <a:t>Mögliche Ursachen von Bildungsungleichheit II</a:t>
            </a:r>
            <a:endParaRPr/>
          </a:p>
        </p:txBody>
      </p:sp>
      <p:sp>
        <p:nvSpPr>
          <p:cNvPr id="69636"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69635" name="Inhaltsplatzhalter 2"/>
          <p:cNvSpPr>
            <a:spLocks noGrp="1"/>
          </p:cNvSpPr>
          <p:nvPr>
            <p:ph type="body" sz="quarter" idx="10"/>
          </p:nvPr>
        </p:nvSpPr>
        <p:spPr bwMode="auto"/>
        <p:txBody>
          <a:bodyPr>
            <a:normAutofit lnSpcReduction="10000"/>
          </a:bodyPr>
          <a:lstStyle/>
          <a:p>
            <a:pPr>
              <a:defRPr/>
            </a:pPr>
            <a:r>
              <a:rPr lang="de-DE" sz="2200" b="1" dirty="0" err="1"/>
              <a:t>kulturalistische</a:t>
            </a:r>
            <a:r>
              <a:rPr lang="de-DE" sz="2200" b="1" dirty="0"/>
              <a:t> Argumente </a:t>
            </a:r>
            <a:r>
              <a:rPr lang="de-DE" sz="2200" dirty="0"/>
              <a:t>unter der (problematischen) Annahme einer homogenen ‚Nationalkultur‘</a:t>
            </a:r>
            <a:endParaRPr dirty="0"/>
          </a:p>
          <a:p>
            <a:pPr lvl="1">
              <a:defRPr/>
            </a:pPr>
            <a:r>
              <a:rPr lang="de-DE" sz="2200" dirty="0"/>
              <a:t>Ein Einfluss einer sog. ‚defizitären Herkunfts- oder Lernkultur‘ als Ursache schlechter Schulleistungen konnte in mehreren Studien widerlegt werden (vgl. Diefenbach 2010, S. 91ff.).</a:t>
            </a:r>
            <a:endParaRPr dirty="0"/>
          </a:p>
          <a:p>
            <a:pPr>
              <a:defRPr/>
            </a:pPr>
            <a:r>
              <a:rPr lang="de-DE" sz="2200" b="1" dirty="0"/>
              <a:t>Spezifisches Investitionsverhalten in Bildung</a:t>
            </a:r>
            <a:endParaRPr dirty="0"/>
          </a:p>
          <a:p>
            <a:pPr lvl="1">
              <a:defRPr/>
            </a:pPr>
            <a:r>
              <a:rPr lang="de-DE" sz="2200" dirty="0"/>
              <a:t>Migrantenfamilien setzen ihre Ressourcen (z.B. bedingt durch unsicheren Aufenthaltsstatus) anders ein als deutsche Familien, um ihre Kinder gut zu platzieren (vgl. Diefenbach 2010, S. 114). </a:t>
            </a:r>
            <a:endParaRPr dirty="0"/>
          </a:p>
          <a:p>
            <a:pPr>
              <a:defRPr/>
            </a:pPr>
            <a:r>
              <a:rPr lang="de-DE" sz="2200" b="1" dirty="0"/>
              <a:t>Institutionelle Regelungen </a:t>
            </a:r>
            <a:r>
              <a:rPr lang="de-DE" sz="2200" dirty="0"/>
              <a:t>(Effekte des selektiven Schulsystems, Zusammensetzung der Schülerschaft)</a:t>
            </a:r>
            <a:endParaRPr dirty="0"/>
          </a:p>
          <a:p>
            <a:pPr>
              <a:defRPr/>
            </a:pPr>
            <a:r>
              <a:rPr lang="de-DE" sz="2200" b="1" dirty="0"/>
              <a:t>Einflüsse von Diskriminierungen</a:t>
            </a:r>
            <a:endParaRPr dirty="0"/>
          </a:p>
          <a:p>
            <a:pPr>
              <a:defRPr/>
            </a:pPr>
            <a:r>
              <a:rPr lang="de-DE" sz="2200" b="1" dirty="0"/>
              <a:t>…</a:t>
            </a:r>
            <a:endParaRPr dirty="0"/>
          </a:p>
          <a:p>
            <a:pPr>
              <a:defRPr/>
            </a:pPr>
            <a:endParaRPr lang="de-DE" sz="2200" dirty="0"/>
          </a:p>
          <a:p>
            <a:pPr>
              <a:defRPr/>
            </a:pPr>
            <a:endParaRPr lang="de-DE" sz="2200"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63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6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71682" name="Titel 1"/>
          <p:cNvSpPr>
            <a:spLocks noGrp="1"/>
          </p:cNvSpPr>
          <p:nvPr>
            <p:ph type="title"/>
          </p:nvPr>
        </p:nvSpPr>
        <p:spPr bwMode="auto"/>
        <p:txBody>
          <a:bodyPr/>
          <a:lstStyle/>
          <a:p>
            <a:pPr>
              <a:defRPr/>
            </a:pPr>
            <a:r>
              <a:rPr lang="de-DE"/>
              <a:t>Kommentare</a:t>
            </a:r>
            <a:endParaRPr/>
          </a:p>
        </p:txBody>
      </p:sp>
      <p:sp>
        <p:nvSpPr>
          <p:cNvPr id="71684"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vertOverflow="overflow" horzOverflow="clip" vert="horz" wrap="square" lIns="91440" tIns="45720" rIns="91440" bIns="45720" numCol="1" spcCol="0" rtlCol="0" fromWordArt="0" anchor="t" anchorCtr="0" forceAA="0" compatLnSpc="0">
            <a:normAutofit fontScale="97500" lnSpcReduction="12000"/>
          </a:bodyPr>
          <a:lstStyle/>
          <a:p>
            <a:pPr marL="228600" indent="-171450">
              <a:spcBef>
                <a:spcPts val="0"/>
              </a:spcBef>
              <a:buClrTx/>
              <a:defRPr/>
            </a:pPr>
            <a:r>
              <a:rPr lang="de-DE" sz="1550"/>
              <a:t>Kulturalistische Argumente: Sog. kulturbedingte ‚Defizite‘ wie ein autoritärer Erziehungsstil, eine mangelnde Anerkennung von Lernen und Leistung als Werte etc. werden in dieser Argumentationslinie dafür verantwortlich gemacht, dass Bildungsungleichheiten entstehen. In mehreren Studien konnten allerdings zentrale Thesen der kulturalistischen Argumentation widerlegt werden. Besonders problematisch ist hierbei, dass eine homogene ‚Nationalkultur‘ angenommen wird (vgl. Diefenbach 2010, S. 92f.). </a:t>
            </a:r>
            <a:endParaRPr/>
          </a:p>
          <a:p>
            <a:pPr marL="228600" indent="-171450">
              <a:spcBef>
                <a:spcPts val="0"/>
              </a:spcBef>
              <a:buClrTx/>
              <a:defRPr/>
            </a:pPr>
            <a:r>
              <a:rPr lang="de-DE" sz="1550"/>
              <a:t>Spezifisches Investitionsverhalten in Bildung: Die Aufenthaltsperspektive der Zuwanderer kann einen Einfluss auf das Investitionsverhalten in Bildung haben. Ist eine schnelle Rückkehr in das Heimatland geplant, ist ggf. kein großes Interesse an deutschen Bildungsabschlüssen vorhanden, da sie evtl. im Heimatland formal wertlos sind. Stattdessen kann es Migrantenfamilien als sinnvoll erscheinen, dass die Kinder zum Familieneinkommen beitragen (vgl. Diefenbach 2010, S. 114). </a:t>
            </a:r>
            <a:endParaRPr/>
          </a:p>
          <a:p>
            <a:pPr marL="228600" indent="-171450">
              <a:defRPr/>
            </a:pPr>
            <a:r>
              <a:rPr lang="de-DE" sz="1550"/>
              <a:t>Institutionelle Regelungen: In der Forschung wird diskutiert, ob die ethnische Zusammensetzung der Schülerschaft in Schulklassen einen Einfluss auf den Bildungserfolg hat. Im Rahmen von </a:t>
            </a:r>
            <a:r>
              <a:rPr lang="de-DE" sz="1550" i="1"/>
              <a:t>PISA 2000 </a:t>
            </a:r>
            <a:r>
              <a:rPr lang="de-DE" sz="1550"/>
              <a:t>wurde zwar ein solcher Zusammenhang festgestellt, aber im Bundesländervergleich nicht in konsistenter Weise (vgl. Diefenbach 2010, S. 135). Zudem können Effekte des selektiven Schulsystems zu Bildungsungleichheit führen, da mit dem Besuch eines Schultyps verschiedene Kontextbedingungen verbunden sind, die zu ungleichen Privilegierungen führen. </a:t>
            </a:r>
            <a:endParaRPr/>
          </a:p>
          <a:p>
            <a:pPr marL="228600" indent="-171450">
              <a:defRPr/>
            </a:pPr>
            <a:r>
              <a:rPr lang="de-DE" sz="1550"/>
              <a:t>Einflüsse von Diskriminierungen: Sowohl individuelle Diskriminierung (an die Person des Diskriminierenden gebunden) als auch institutionelle Diskriminierung (in Organisationsstrukturen; z.B. bestimmte Verfahrensvorschriften) können Bildungsungleichheiten unterstützen (vgl. Diefenbach 2010, S. 140f.). </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42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2706" name="Titel 1"/>
          <p:cNvSpPr>
            <a:spLocks noGrp="1"/>
          </p:cNvSpPr>
          <p:nvPr>
            <p:ph type="title"/>
          </p:nvPr>
        </p:nvSpPr>
        <p:spPr bwMode="auto"/>
        <p:txBody>
          <a:bodyPr/>
          <a:lstStyle/>
          <a:p>
            <a:pPr>
              <a:defRPr/>
            </a:pPr>
            <a:r>
              <a:rPr lang="de-DE"/>
              <a:t>Primäre und sekundäre Herkunftseffekte</a:t>
            </a:r>
            <a:endParaRPr/>
          </a:p>
        </p:txBody>
      </p:sp>
      <p:sp>
        <p:nvSpPr>
          <p:cNvPr id="72708"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22531" name="Inhaltsplatzhalter 2"/>
          <p:cNvSpPr>
            <a:spLocks noGrp="1"/>
          </p:cNvSpPr>
          <p:nvPr>
            <p:ph type="body" sz="quarter" idx="10"/>
          </p:nvPr>
        </p:nvSpPr>
        <p:spPr bwMode="auto"/>
        <p:txBody>
          <a:bodyPr>
            <a:normAutofit lnSpcReduction="10000"/>
          </a:bodyPr>
          <a:lstStyle/>
          <a:p>
            <a:pPr marL="0" indent="0">
              <a:buFont typeface="Wingdings"/>
              <a:buNone/>
              <a:defRPr/>
            </a:pPr>
            <a:r>
              <a:rPr lang="de-DE" dirty="0"/>
              <a:t>Nach </a:t>
            </a:r>
            <a:r>
              <a:rPr lang="de-DE" dirty="0" err="1"/>
              <a:t>Boudon</a:t>
            </a:r>
            <a:r>
              <a:rPr lang="de-DE" dirty="0"/>
              <a:t> (1974)</a:t>
            </a:r>
            <a:endParaRPr dirty="0"/>
          </a:p>
          <a:p>
            <a:pPr>
              <a:defRPr/>
            </a:pPr>
            <a:r>
              <a:rPr lang="de-DE" b="1" dirty="0"/>
              <a:t>Primäre Herkunftseffekte </a:t>
            </a:r>
            <a:r>
              <a:rPr lang="de-DE" dirty="0"/>
              <a:t>(Kompetenzerwerb): </a:t>
            </a:r>
            <a:endParaRPr dirty="0"/>
          </a:p>
          <a:p>
            <a:pPr>
              <a:buFont typeface="Wingdings"/>
              <a:buNone/>
              <a:defRPr/>
            </a:pPr>
            <a:r>
              <a:rPr lang="de-DE" dirty="0"/>
              <a:t>	Leistungsunterschiede von Schüler/innen sind teilweise abhängig von der Herkunft (z. B. finanzielle Möglichkeiten, Zugang zu Kulturgütern, Bildung der Eltern).</a:t>
            </a:r>
            <a:endParaRPr dirty="0"/>
          </a:p>
          <a:p>
            <a:pPr>
              <a:defRPr/>
            </a:pPr>
            <a:endParaRPr lang="de-DE" dirty="0"/>
          </a:p>
          <a:p>
            <a:pPr>
              <a:defRPr/>
            </a:pPr>
            <a:r>
              <a:rPr lang="de-DE" b="1" dirty="0"/>
              <a:t>Sekundäre Herkunftseffekte </a:t>
            </a:r>
            <a:r>
              <a:rPr lang="de-DE" dirty="0"/>
              <a:t>(Bildungsentscheidungen): </a:t>
            </a:r>
            <a:endParaRPr dirty="0"/>
          </a:p>
          <a:p>
            <a:pPr>
              <a:buFont typeface="Wingdings"/>
              <a:buNone/>
              <a:defRPr/>
            </a:pPr>
            <a:r>
              <a:rPr lang="de-DE" dirty="0"/>
              <a:t>	Entscheidungen in der Bildungslaufbahn (z. B. Schulwahl) werden in Abhängigkeit von finanziellen Ressourcen, Kenntnissen des Bildungssystems und der eigenen (subjektiven) Bewertung eines Bildungsabschlusses getroffen.</a:t>
            </a:r>
            <a:endParaRPr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74754" name="Titel 1"/>
          <p:cNvSpPr>
            <a:spLocks noGrp="1"/>
          </p:cNvSpPr>
          <p:nvPr>
            <p:ph type="title"/>
          </p:nvPr>
        </p:nvSpPr>
        <p:spPr bwMode="auto"/>
        <p:txBody>
          <a:bodyPr/>
          <a:lstStyle/>
          <a:p>
            <a:pPr>
              <a:defRPr/>
            </a:pPr>
            <a:r>
              <a:rPr lang="de-DE"/>
              <a:t>Kommentare</a:t>
            </a:r>
            <a:endParaRPr/>
          </a:p>
        </p:txBody>
      </p:sp>
      <p:sp>
        <p:nvSpPr>
          <p:cNvPr id="74756"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a:defRPr/>
            </a:pPr>
            <a:r>
              <a:rPr lang="de-DE" sz="2200"/>
              <a:t>In der Forschungsliteratur werden nach Boudon (1974) primäre von sekundären Herkunftseffekten unterschieden. Die auf den vorangegangenen Folien erläuterten möglichen Ursachen von Bildungsungleichheit können sich auf den Kompetenzerwerb von Schüler:innen auswirken (primäre Herkunftseffekte) sowie auf die Bildungsentscheidungen, die eine Familie trifft (sekundäre Herkunftseffekte). </a:t>
            </a:r>
            <a:endParaRPr/>
          </a:p>
          <a:p>
            <a:pPr marL="0" indent="0">
              <a:buFont typeface="Wingdings"/>
              <a:buNone/>
              <a:defRPr/>
            </a:pPr>
            <a:endParaRPr lang="de-DE"/>
          </a:p>
          <a:p>
            <a:pPr marL="247620" indent="-247620">
              <a:buFontTx/>
              <a:buAutoNum type="arabicParenR"/>
              <a:defRPr/>
            </a:pPr>
            <a:endParaRPr lang="de-DE"/>
          </a:p>
          <a:p>
            <a:pPr marL="247620" indent="-247620">
              <a:buFontTx/>
              <a:buAutoNum type="arabicParenR"/>
              <a:defRPr/>
            </a:pPr>
            <a:endParaRPr lang="de-DE"/>
          </a:p>
          <a:p>
            <a:pPr>
              <a:defRPr/>
            </a:pPr>
            <a:endParaRPr lang="de-DE">
              <a:latin typeface="Arial"/>
            </a:endParaRPr>
          </a:p>
          <a:p>
            <a:pPr>
              <a:defRPr/>
            </a:pP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44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5778" name="Titel 1"/>
          <p:cNvSpPr>
            <a:spLocks noGrp="1"/>
          </p:cNvSpPr>
          <p:nvPr>
            <p:ph type="title"/>
          </p:nvPr>
        </p:nvSpPr>
        <p:spPr bwMode="auto"/>
        <p:txBody>
          <a:bodyPr>
            <a:noAutofit/>
          </a:bodyPr>
          <a:lstStyle/>
          <a:p>
            <a:pPr>
              <a:defRPr/>
            </a:pPr>
            <a:r>
              <a:rPr lang="de-DE" dirty="0"/>
              <a:t>Einige mögliche Erklärungen für die Benachteiligung von Schüler/innen mit Migrationshintergrund</a:t>
            </a:r>
            <a:endParaRPr dirty="0"/>
          </a:p>
        </p:txBody>
      </p:sp>
      <p:sp>
        <p:nvSpPr>
          <p:cNvPr id="75780"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75779" name="Inhaltsplatzhalter 2"/>
          <p:cNvSpPr>
            <a:spLocks noGrp="1"/>
          </p:cNvSpPr>
          <p:nvPr>
            <p:ph type="body" sz="quarter" idx="10"/>
          </p:nvPr>
        </p:nvSpPr>
        <p:spPr bwMode="auto">
          <a:xfrm>
            <a:off x="628650" y="1524000"/>
            <a:ext cx="7886700" cy="4402756"/>
          </a:xfrm>
        </p:spPr>
        <p:txBody>
          <a:bodyPr/>
          <a:lstStyle/>
          <a:p>
            <a:pPr>
              <a:defRPr/>
            </a:pPr>
            <a:r>
              <a:rPr lang="de-DE" sz="2000" b="1"/>
              <a:t>Geringes ökonomisches Kapital </a:t>
            </a:r>
            <a:r>
              <a:rPr lang="de-DE" sz="2000"/>
              <a:t>(die Zuwanderung erfolgte in den 1960er und 1970er Jahren sozial selektiv, da Personen für niedrig qualifizierte Bereiche rekrutiert wurden).</a:t>
            </a:r>
            <a:endParaRPr/>
          </a:p>
          <a:p>
            <a:pPr>
              <a:defRPr/>
            </a:pPr>
            <a:r>
              <a:rPr lang="de-DE" sz="2000" b="1"/>
              <a:t>Unterinvestition in Bildung als rationale Entscheidung</a:t>
            </a:r>
            <a:r>
              <a:rPr lang="de-DE" sz="2000"/>
              <a:t>: z. B. bei einer geplanten Rückkehr in das Herkunftsland besteht wenig Interesse an Bildungsabschlüssen aus Deutschland oder wenn lebensweltlich erfahren wurde, dass sich Bildung nicht lohnt.</a:t>
            </a:r>
            <a:endParaRPr/>
          </a:p>
          <a:p>
            <a:pPr>
              <a:defRPr/>
            </a:pPr>
            <a:r>
              <a:rPr lang="de-DE" sz="2000" b="1"/>
              <a:t>Kulturelles Kapital </a:t>
            </a:r>
            <a:r>
              <a:rPr lang="de-DE" sz="2000"/>
              <a:t>(wie Vertrautheit mit dem Bildungssystem) ist in seinem Wert an den jeweiligen Bildungskontext geknüpft. </a:t>
            </a:r>
            <a:endParaRPr/>
          </a:p>
          <a:p>
            <a:pPr>
              <a:defRPr/>
            </a:pPr>
            <a:r>
              <a:rPr lang="de-DE" sz="2000"/>
              <a:t>Vor allem der </a:t>
            </a:r>
            <a:r>
              <a:rPr lang="de-DE" sz="2000" b="1"/>
              <a:t>Ressource </a:t>
            </a:r>
            <a:r>
              <a:rPr lang="de-DE" sz="2000" b="1" i="1"/>
              <a:t>Sprache</a:t>
            </a:r>
            <a:r>
              <a:rPr lang="de-DE" sz="2000" b="1"/>
              <a:t> </a:t>
            </a:r>
            <a:r>
              <a:rPr lang="de-DE" sz="2000"/>
              <a:t>wird für den Bildungserfolg eine Schlüsselrolle zugesprochen. So heißt es im Bericht zu </a:t>
            </a:r>
            <a:r>
              <a:rPr lang="de-DE" sz="2000" i="1"/>
              <a:t>PISA 2000</a:t>
            </a:r>
            <a:r>
              <a:rPr lang="de-DE" sz="2000"/>
              <a:t>: „von entscheidender Bedeutung ist […] die Beherrschung der deutschen Sprache auf einem dem jeweiligen Bildungsgang angemessenen Niveau.“ (Baumert &amp; Schümer 2001, S. 379)</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77826" name="Titel 1"/>
          <p:cNvSpPr>
            <a:spLocks noGrp="1"/>
          </p:cNvSpPr>
          <p:nvPr>
            <p:ph type="title"/>
          </p:nvPr>
        </p:nvSpPr>
        <p:spPr bwMode="auto"/>
        <p:txBody>
          <a:bodyPr/>
          <a:lstStyle/>
          <a:p>
            <a:pPr>
              <a:defRPr/>
            </a:pPr>
            <a:r>
              <a:rPr lang="de-DE"/>
              <a:t>Kommentare</a:t>
            </a:r>
            <a:endParaRPr/>
          </a:p>
        </p:txBody>
      </p:sp>
      <p:sp>
        <p:nvSpPr>
          <p:cNvPr id="77828"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a:defRPr/>
            </a:pPr>
            <a:r>
              <a:rPr lang="de-DE" sz="2200"/>
              <a:t>An dieser Stelle kann zunächst die Frage an die Studierenden gestellt werden, welche der genannten oder in der Gruppenarbeit erarbeiteten Aspekte einen Einfluss auf die Bildungssituation von Kindern und Jugendlichen mit Migrationshintergrund haben könnten. Die Studierenden können sich dafür in Murmelgruppen austauschen, bevor im Plenum die Ideen zusammengetragen werden. Anschließend können die auf der Folie zusammengetragenen Aspekte vorgestellt werden. </a:t>
            </a:r>
            <a:endParaRPr/>
          </a:p>
          <a:p>
            <a:pPr>
              <a:defRPr/>
            </a:pPr>
            <a:endParaRPr lang="de-DE"/>
          </a:p>
          <a:p>
            <a:pPr marL="247620" indent="-247620">
              <a:buFontTx/>
              <a:buAutoNum type="arabicParenR"/>
              <a:defRPr/>
            </a:pPr>
            <a:endParaRPr lang="de-DE"/>
          </a:p>
          <a:p>
            <a:pPr marL="247620" indent="-247620">
              <a:buFontTx/>
              <a:buAutoNum type="arabicParenR"/>
              <a:defRPr/>
            </a:pPr>
            <a:endParaRPr lang="de-DE"/>
          </a:p>
          <a:p>
            <a:pPr>
              <a:defRPr/>
            </a:pPr>
            <a:endParaRPr lang="de-DE">
              <a:latin typeface="Arial"/>
            </a:endParaRPr>
          </a:p>
          <a:p>
            <a:pPr>
              <a:defRPr/>
            </a:pP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46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8850" name="Titel 1"/>
          <p:cNvSpPr>
            <a:spLocks noGrp="1"/>
          </p:cNvSpPr>
          <p:nvPr>
            <p:ph type="title"/>
          </p:nvPr>
        </p:nvSpPr>
        <p:spPr bwMode="auto"/>
        <p:txBody>
          <a:bodyPr>
            <a:noAutofit/>
          </a:bodyPr>
          <a:lstStyle/>
          <a:p>
            <a:pPr>
              <a:defRPr/>
            </a:pPr>
            <a:r>
              <a:rPr lang="de-DE" dirty="0"/>
              <a:t>Benachteiligung von Schüler/innen mit Migrationshintergrund</a:t>
            </a:r>
            <a:endParaRPr dirty="0"/>
          </a:p>
        </p:txBody>
      </p:sp>
      <p:sp>
        <p:nvSpPr>
          <p:cNvPr id="78852"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78851" name="Inhaltsplatzhalter 2"/>
          <p:cNvSpPr>
            <a:spLocks noGrp="1"/>
          </p:cNvSpPr>
          <p:nvPr>
            <p:ph type="body" sz="quarter" idx="10"/>
          </p:nvPr>
        </p:nvSpPr>
        <p:spPr bwMode="auto"/>
        <p:txBody>
          <a:bodyPr/>
          <a:lstStyle/>
          <a:p>
            <a:pPr>
              <a:defRPr/>
            </a:pPr>
            <a:r>
              <a:rPr lang="de-DE" sz="2200"/>
              <a:t>Selektionseffekte liegen nicht nur „außerhalb“ des Unterrichts (ökonomisches Kapital, kulturelles Kapital etc.), sondern auch in der Gestaltung des Unterricht selbst, denn durch die Gestaltung des Unterrichts können Herkunftseffekte beeinflusst werden. </a:t>
            </a:r>
            <a:endParaRPr/>
          </a:p>
          <a:p>
            <a:pPr>
              <a:defRPr/>
            </a:pPr>
            <a:r>
              <a:rPr lang="de-DE" sz="2200"/>
              <a:t>Schulleistungsstudien wie </a:t>
            </a:r>
            <a:r>
              <a:rPr lang="de-DE" sz="2200" i="1"/>
              <a:t>PISA </a:t>
            </a:r>
            <a:r>
              <a:rPr lang="de-DE" sz="2200"/>
              <a:t>zeigen,</a:t>
            </a:r>
            <a:endParaRPr/>
          </a:p>
          <a:p>
            <a:pPr>
              <a:defRPr/>
            </a:pPr>
            <a:endParaRPr lang="de-DE" sz="2200"/>
          </a:p>
          <a:p>
            <a:pPr>
              <a:buFont typeface="Wingdings"/>
              <a:buNone/>
              <a:defRPr/>
            </a:pPr>
            <a:endParaRPr lang="de-DE" sz="2200"/>
          </a:p>
          <a:p>
            <a:pPr>
              <a:buFont typeface="Wingdings"/>
              <a:buNone/>
              <a:defRPr/>
            </a:pPr>
            <a:endParaRPr lang="de-DE" sz="2200"/>
          </a:p>
        </p:txBody>
      </p:sp>
      <p:graphicFrame>
        <p:nvGraphicFramePr>
          <p:cNvPr id="5" name="Tabelle 4"/>
          <p:cNvGraphicFramePr>
            <a:graphicFrameLocks noGrp="1"/>
          </p:cNvGraphicFramePr>
          <p:nvPr/>
        </p:nvGraphicFramePr>
        <p:xfrm>
          <a:off x="809625" y="3274197"/>
          <a:ext cx="7705725" cy="2438400"/>
        </p:xfrm>
        <a:graphic>
          <a:graphicData uri="http://schemas.openxmlformats.org/drawingml/2006/table">
            <a:tbl>
              <a:tblPr firstRow="1" bandRow="1">
                <a:tableStyleId>{A622CF4C-ED41-855B-B0F8-61448AD00224}</a:tableStyleId>
              </a:tblPr>
              <a:tblGrid>
                <a:gridCol w="7705725">
                  <a:extLst>
                    <a:ext uri="{9D8B030D-6E8A-4147-A177-3AD203B41FA5}">
                      <a16:colId xmlns:a16="http://schemas.microsoft.com/office/drawing/2014/main" val="20000"/>
                    </a:ext>
                  </a:extLst>
                </a:gridCol>
              </a:tblGrid>
              <a:tr h="370840">
                <a:tc>
                  <a:txBody>
                    <a:bodyPr/>
                    <a:lstStyle/>
                    <a:p>
                      <a:pPr>
                        <a:buNone/>
                        <a:defRPr/>
                      </a:pPr>
                      <a:r>
                        <a:rPr lang="de-DE" sz="2200" b="0"/>
                        <a:t>„[…] dass die deutsche Schule es offenbar stärker als andere Schulsysteme versäumt, auch jene spezifischen sprachlichen Kompetenzen zu vermitteln, die die conditio sine qua non für den Bildungserfolg sind. Es geht um die Vermittlung des Deutschen – nicht als Sprache des Lebens oder der alltäglichen Unterhaltung, sondern als Sprache der Schule.“</a:t>
                      </a:r>
                      <a:endParaRPr/>
                    </a:p>
                    <a:p>
                      <a:pPr>
                        <a:buNone/>
                        <a:defRPr/>
                      </a:pPr>
                      <a:r>
                        <a:rPr lang="de-DE" sz="2200" b="0"/>
                        <a:t>(Gogolin 2010, S. 39)</a:t>
                      </a:r>
                      <a:endParaRPr lang="de-DE" sz="2200" b="0">
                        <a:latin typeface="Calibri"/>
                        <a:cs typeface="Calibri"/>
                      </a:endParaRPr>
                    </a:p>
                  </a:txBody>
                  <a:tcPr marL="91450" marR="91450"/>
                </a:tc>
                <a:extLst>
                  <a:ext uri="{0D108BD9-81ED-4DB2-BD59-A6C34878D82A}">
                    <a16:rowId xmlns:a16="http://schemas.microsoft.com/office/drawing/2014/main" val="10000"/>
                  </a:ext>
                </a:extLst>
              </a:tr>
            </a:tbl>
          </a:graphicData>
        </a:graphic>
      </p:graphicFrame>
      <p:sp>
        <p:nvSpPr>
          <p:cNvPr id="2" name="Foliennummernplatzhalter 1"/>
          <p:cNvSpPr>
            <a:spLocks noGrp="1"/>
          </p:cNvSpPr>
          <p:nvPr>
            <p:ph type="sldNum" sz="quarter" idx="4"/>
          </p:nvPr>
        </p:nvSpPr>
        <p:spPr bwMode="auto"/>
        <p:txBody>
          <a:bodyPr/>
          <a:lstStyle/>
          <a:p>
            <a:pPr>
              <a:defRPr/>
            </a:pPr>
            <a:fld id="{48F63A3B-78C7-47BE-AE5E-E10140E04643}" type="slidenum">
              <a:rPr lang="en-US"/>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80898" name="Titel 1"/>
          <p:cNvSpPr>
            <a:spLocks noGrp="1"/>
          </p:cNvSpPr>
          <p:nvPr>
            <p:ph type="title"/>
          </p:nvPr>
        </p:nvSpPr>
        <p:spPr bwMode="auto"/>
        <p:txBody>
          <a:bodyPr/>
          <a:lstStyle/>
          <a:p>
            <a:pPr>
              <a:defRPr/>
            </a:pPr>
            <a:r>
              <a:rPr lang="de-DE"/>
              <a:t>Kommentare</a:t>
            </a:r>
            <a:endParaRPr/>
          </a:p>
        </p:txBody>
      </p:sp>
      <p:sp>
        <p:nvSpPr>
          <p:cNvPr id="80900"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a:defRPr/>
            </a:pPr>
            <a:r>
              <a:rPr lang="de-DE" sz="2200"/>
              <a:t>Die möglichen Erklärungen für Bildungsungleichheiten zeigen, dass Selektionseffekte außerhalb des Unterrichts liegen (wie die Ausstattung der Familien mit bestimmten Ressourcen), aber auch innerhalb des Unterrichts, da vor allem der Ressource </a:t>
            </a:r>
            <a:r>
              <a:rPr lang="de-DE" sz="2200" i="1"/>
              <a:t>Sprache </a:t>
            </a:r>
            <a:r>
              <a:rPr lang="de-DE" sz="2200"/>
              <a:t>eine Schlüsselrolle zugesprochen wird. </a:t>
            </a:r>
          </a:p>
          <a:p>
            <a:pPr>
              <a:defRPr/>
            </a:pPr>
            <a:r>
              <a:rPr lang="de-DE" sz="2200"/>
              <a:t>Durch die Gestaltung des Unterrichts können damit Herkunftseffekte beeinflusst werden – die Schule muss es schaffen, das Deutsche als Bildungssprache im Unterricht zu vermitteln, um Bildungsbenachteiligungen abzubauen. </a:t>
            </a:r>
            <a:endParaRPr lang="de-DE" sz="2200" i="1"/>
          </a:p>
          <a:p>
            <a:pPr>
              <a:defRPr/>
            </a:pPr>
            <a:endParaRPr lang="de-DE"/>
          </a:p>
          <a:p>
            <a:pPr marL="247620" indent="-247620">
              <a:buFontTx/>
              <a:buAutoNum type="arabicParenR"/>
              <a:defRPr/>
            </a:pPr>
            <a:endParaRPr lang="de-DE"/>
          </a:p>
          <a:p>
            <a:pPr marL="247620" indent="-247620">
              <a:buFontTx/>
              <a:buAutoNum type="arabicParenR"/>
              <a:defRPr/>
            </a:pPr>
            <a:endParaRPr lang="de-DE"/>
          </a:p>
          <a:p>
            <a:pPr>
              <a:defRPr/>
            </a:pPr>
            <a:endParaRPr lang="de-DE">
              <a:latin typeface="Arial"/>
            </a:endParaRPr>
          </a:p>
          <a:p>
            <a:pPr>
              <a:defRPr/>
            </a:pP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48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2946" name="Titel 1"/>
          <p:cNvSpPr>
            <a:spLocks noGrp="1"/>
          </p:cNvSpPr>
          <p:nvPr>
            <p:ph type="title"/>
          </p:nvPr>
        </p:nvSpPr>
        <p:spPr bwMode="auto"/>
        <p:txBody>
          <a:bodyPr>
            <a:noAutofit/>
          </a:bodyPr>
          <a:lstStyle/>
          <a:p>
            <a:pPr>
              <a:defRPr/>
            </a:pPr>
            <a:r>
              <a:rPr lang="de-DE" dirty="0"/>
              <a:t>Benachteiligung von Schüler/innen mit Migrationshintergrund</a:t>
            </a:r>
            <a:endParaRPr dirty="0"/>
          </a:p>
        </p:txBody>
      </p:sp>
      <p:sp>
        <p:nvSpPr>
          <p:cNvPr id="82948"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82947" name="Inhaltsplatzhalter 2"/>
          <p:cNvSpPr>
            <a:spLocks noGrp="1"/>
          </p:cNvSpPr>
          <p:nvPr>
            <p:ph type="body" sz="quarter" idx="10"/>
          </p:nvPr>
        </p:nvSpPr>
        <p:spPr bwMode="auto">
          <a:xfrm>
            <a:off x="628650" y="1381885"/>
            <a:ext cx="4536474" cy="4544871"/>
          </a:xfrm>
        </p:spPr>
        <p:txBody>
          <a:bodyPr/>
          <a:lstStyle/>
          <a:p>
            <a:pPr>
              <a:buFont typeface="Wingdings"/>
              <a:buNone/>
              <a:defRPr/>
            </a:pPr>
            <a:endParaRPr lang="de-DE" b="1"/>
          </a:p>
          <a:p>
            <a:pPr>
              <a:buFont typeface="Wingdings"/>
              <a:buNone/>
              <a:defRPr/>
            </a:pPr>
            <a:endParaRPr lang="de-DE" b="1"/>
          </a:p>
          <a:p>
            <a:pPr algn="ctr">
              <a:buFont typeface="Wingdings"/>
              <a:buNone/>
              <a:defRPr/>
            </a:pPr>
            <a:r>
              <a:rPr lang="de-DE"/>
              <a:t>Niedersächsischer Erlass </a:t>
            </a:r>
            <a:endParaRPr/>
          </a:p>
          <a:p>
            <a:pPr algn="ctr">
              <a:buFont typeface="Wingdings"/>
              <a:buNone/>
              <a:defRPr/>
            </a:pPr>
            <a:r>
              <a:rPr lang="de-DE"/>
              <a:t>„Förderung von Bildungserfolg und Teilhabe von Schülerinnen und Schülern nicht-deutscher Herkunftssprache“ (SVBI 7/2014)</a:t>
            </a:r>
            <a:endParaRPr/>
          </a:p>
          <a:p>
            <a:pPr>
              <a:defRPr/>
            </a:pPr>
            <a:endParaRPr lang="de-DE"/>
          </a:p>
        </p:txBody>
      </p:sp>
      <p:pic>
        <p:nvPicPr>
          <p:cNvPr id="82949" name="Picture 5"/>
          <p:cNvPicPr>
            <a:picLocks noChangeAspect="1" noChangeArrowheads="1"/>
          </p:cNvPicPr>
          <p:nvPr/>
        </p:nvPicPr>
        <p:blipFill>
          <a:blip r:embed="rId3"/>
          <a:stretch/>
        </p:blipFill>
        <p:spPr bwMode="auto">
          <a:xfrm>
            <a:off x="5426247" y="1576282"/>
            <a:ext cx="2847975" cy="4156075"/>
          </a:xfrm>
          <a:prstGeom prst="rect">
            <a:avLst/>
          </a:prstGeom>
          <a:noFill/>
          <a:ln>
            <a:noFill/>
          </a:ln>
        </p:spPr>
      </p:pic>
      <p:sp>
        <p:nvSpPr>
          <p:cNvPr id="2" name="Foliennummernplatzhalter 1"/>
          <p:cNvSpPr>
            <a:spLocks noGrp="1"/>
          </p:cNvSpPr>
          <p:nvPr>
            <p:ph type="sldNum" sz="quarter" idx="4"/>
          </p:nvPr>
        </p:nvSpPr>
        <p:spPr bwMode="auto"/>
        <p:txBody>
          <a:bodyPr/>
          <a:lstStyle/>
          <a:p>
            <a:pPr>
              <a:defRPr/>
            </a:pPr>
            <a:fld id="{48F63A3B-78C7-47BE-AE5E-E10140E04643}" type="slidenum">
              <a:rPr lang="en-US"/>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314" name="Titel 1"/>
          <p:cNvSpPr>
            <a:spLocks noGrp="1"/>
          </p:cNvSpPr>
          <p:nvPr>
            <p:ph type="title"/>
          </p:nvPr>
        </p:nvSpPr>
        <p:spPr bwMode="auto"/>
        <p:txBody>
          <a:bodyPr/>
          <a:lstStyle/>
          <a:p>
            <a:pPr>
              <a:defRPr/>
            </a:pPr>
            <a:r>
              <a:rPr lang="de-DE"/>
              <a:t>Deutschland ist ein Einwanderungsland</a:t>
            </a:r>
            <a:endParaRPr/>
          </a:p>
        </p:txBody>
      </p:sp>
      <p:sp>
        <p:nvSpPr>
          <p:cNvPr id="13315"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13317" name="Textfeld 5"/>
          <p:cNvSpPr txBox="1">
            <a:spLocks noChangeArrowheads="1"/>
          </p:cNvSpPr>
          <p:nvPr/>
        </p:nvSpPr>
        <p:spPr bwMode="auto">
          <a:xfrm>
            <a:off x="643514" y="5665296"/>
            <a:ext cx="7960934" cy="584775"/>
          </a:xfrm>
          <a:prstGeom prst="rect">
            <a:avLst/>
          </a:prstGeom>
          <a:noFill/>
          <a:ln>
            <a:noFill/>
          </a:ln>
        </p:spPr>
        <p:txBody>
          <a:bodyPr wrap="square">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buClrTx/>
              <a:buNone/>
              <a:defRPr/>
            </a:pPr>
            <a:r>
              <a:rPr lang="de-DE" sz="1600" dirty="0"/>
              <a:t>Abbildung 2: Zuzüge von Deutschen und ausländischen Staatsangehörigen von 1991 bis 2015. Abbildung entnommen aus: BAMF (2016, S. 184).</a:t>
            </a:r>
          </a:p>
        </p:txBody>
      </p:sp>
      <p:sp>
        <p:nvSpPr>
          <p:cNvPr id="3" name="Foliennummernplatzhalter 2"/>
          <p:cNvSpPr>
            <a:spLocks noGrp="1"/>
          </p:cNvSpPr>
          <p:nvPr>
            <p:ph type="sldNum" sz="quarter" idx="4"/>
          </p:nvPr>
        </p:nvSpPr>
        <p:spPr bwMode="auto"/>
        <p:txBody>
          <a:bodyPr/>
          <a:lstStyle/>
          <a:p>
            <a:pPr>
              <a:defRPr/>
            </a:pPr>
            <a:fld id="{48F63A3B-78C7-47BE-AE5E-E10140E04643}" type="slidenum">
              <a:rPr lang="en-US"/>
              <a:t>5</a:t>
            </a:fld>
            <a:endParaRPr lang="en-US"/>
          </a:p>
        </p:txBody>
      </p:sp>
      <p:pic>
        <p:nvPicPr>
          <p:cNvPr id="4" name="Grafik 3"/>
          <p:cNvPicPr>
            <a:picLocks noChangeAspect="1"/>
          </p:cNvPicPr>
          <p:nvPr/>
        </p:nvPicPr>
        <p:blipFill>
          <a:blip r:embed="rId3"/>
          <a:stretch/>
        </p:blipFill>
        <p:spPr bwMode="auto">
          <a:xfrm>
            <a:off x="739009" y="1278442"/>
            <a:ext cx="7233610" cy="4318189"/>
          </a:xfrm>
          <a:prstGeom prst="rect">
            <a:avLst/>
          </a:prstGeom>
          <a:ln>
            <a:solidFill>
              <a:schemeClr val="bg1">
                <a:lumMod val="50000"/>
              </a:schemeClr>
            </a:solid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84994" name="Titel 1"/>
          <p:cNvSpPr>
            <a:spLocks noGrp="1"/>
          </p:cNvSpPr>
          <p:nvPr>
            <p:ph type="title"/>
          </p:nvPr>
        </p:nvSpPr>
        <p:spPr bwMode="auto"/>
        <p:txBody>
          <a:bodyPr/>
          <a:lstStyle/>
          <a:p>
            <a:pPr>
              <a:defRPr/>
            </a:pPr>
            <a:r>
              <a:rPr lang="de-DE"/>
              <a:t>Kommentare</a:t>
            </a:r>
            <a:endParaRPr/>
          </a:p>
        </p:txBody>
      </p:sp>
      <p:sp>
        <p:nvSpPr>
          <p:cNvPr id="84996"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a:defRPr/>
            </a:pPr>
            <a:r>
              <a:rPr lang="de-DE" sz="2200"/>
              <a:t>Im niedersächsischen Erlass „Förderung von Bildungserfolg und Teilhabe von Schülerinnen und Schülern nicht-deutscher Herkunftssprache“ (SVBI 7/2014) wird basierend auf der Erkenntnis, dass die Gestaltung des Unterrichts einen Einfluss auf Herkunftseffekte haben kann, gefordert, Sprachbildung stärker an niedersächsischen Schulen zu verankern. </a:t>
            </a:r>
            <a:endParaRPr/>
          </a:p>
          <a:p>
            <a:pPr>
              <a:defRPr/>
            </a:pPr>
            <a:endParaRPr lang="de-DE"/>
          </a:p>
          <a:p>
            <a:pPr marL="247620" indent="-247620">
              <a:buFontTx/>
              <a:buAutoNum type="arabicParenR"/>
              <a:defRPr/>
            </a:pPr>
            <a:endParaRPr lang="de-DE"/>
          </a:p>
          <a:p>
            <a:pPr marL="247620" indent="-247620">
              <a:buFontTx/>
              <a:buAutoNum type="arabicParenR"/>
              <a:defRPr/>
            </a:pPr>
            <a:endParaRPr lang="de-DE"/>
          </a:p>
          <a:p>
            <a:pPr>
              <a:defRPr/>
            </a:pPr>
            <a:endParaRPr lang="de-DE">
              <a:latin typeface="Arial"/>
            </a:endParaRPr>
          </a:p>
          <a:p>
            <a:pPr>
              <a:defRPr/>
            </a:pP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50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042" name="Titel 1"/>
          <p:cNvSpPr>
            <a:spLocks noGrp="1"/>
          </p:cNvSpPr>
          <p:nvPr>
            <p:ph type="title"/>
          </p:nvPr>
        </p:nvSpPr>
        <p:spPr bwMode="auto"/>
        <p:txBody>
          <a:bodyPr>
            <a:noAutofit/>
          </a:bodyPr>
          <a:lstStyle/>
          <a:p>
            <a:pPr>
              <a:defRPr/>
            </a:pPr>
            <a:r>
              <a:rPr lang="de-DE"/>
              <a:t>„Förderung von Bildungserfolg und Teilhabe von Schülerinnen und Schülern nicht-deutscher Herkunftssprache“ (SVBI 7/2014)</a:t>
            </a:r>
            <a:endParaRPr/>
          </a:p>
        </p:txBody>
      </p:sp>
      <p:sp>
        <p:nvSpPr>
          <p:cNvPr id="87049" name="Fußzeilenplatzhalter 4"/>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graphicFrame>
        <p:nvGraphicFramePr>
          <p:cNvPr id="3" name="Tabelle 2"/>
          <p:cNvGraphicFramePr>
            <a:graphicFrameLocks noGrp="1"/>
          </p:cNvGraphicFramePr>
          <p:nvPr/>
        </p:nvGraphicFramePr>
        <p:xfrm>
          <a:off x="622299" y="1635301"/>
          <a:ext cx="8281987" cy="4258063"/>
        </p:xfrm>
        <a:graphic>
          <a:graphicData uri="http://schemas.openxmlformats.org/drawingml/2006/table">
            <a:tbl>
              <a:tblPr firstRow="1" bandRow="1">
                <a:tableStyleId>{A622CF4C-ED41-855B-B0F8-61448AD00224}</a:tableStyleId>
              </a:tblPr>
              <a:tblGrid>
                <a:gridCol w="8281987">
                  <a:extLst>
                    <a:ext uri="{9D8B030D-6E8A-4147-A177-3AD203B41FA5}">
                      <a16:colId xmlns:a16="http://schemas.microsoft.com/office/drawing/2014/main" val="20000"/>
                    </a:ext>
                  </a:extLst>
                </a:gridCol>
              </a:tblGrid>
              <a:tr h="4257675">
                <a:tc>
                  <a:txBody>
                    <a:bodyPr/>
                    <a:lstStyle/>
                    <a:p>
                      <a:pPr marL="0" marR="0" lvl="0" indent="0" algn="l">
                        <a:lnSpc>
                          <a:spcPct val="93000"/>
                        </a:lnSpc>
                        <a:spcBef>
                          <a:spcPts val="0"/>
                        </a:spcBef>
                        <a:spcAft>
                          <a:spcPts val="0"/>
                        </a:spcAft>
                        <a:buNone/>
                        <a:tabLst>
                          <a:tab pos="0" algn="l"/>
                          <a:tab pos="448918" algn="l"/>
                          <a:tab pos="898199" algn="l"/>
                          <a:tab pos="1347480" algn="l"/>
                          <a:tab pos="1796759"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2100" b="0" u="none" strike="noStrike" cap="none">
                          <a:ln>
                            <a:noFill/>
                          </a:ln>
                        </a:rPr>
                        <a:t>„Der Bildungserfolg von Kindern und Jugendlichen, bei denen Deutsch nicht die Herkunftssprache mindestens eines Elternteils ist, soll verbessert und ihnen ein höchstmöglicher Bildungsabschluss ermöglicht werden. Vorrangige Bedeutung kommen hierbei dem Erwerb und der Erweiterung der sprachlichen Handlungsfähigkeit in der deutschen Sprache zu, die die Grundlage für eine erfolgreiche Teilnahme am Unterricht und für eine gleichberechtigte schulische, berufliche und gesellschaftliche Teilhabe bilden.“</a:t>
                      </a:r>
                      <a:endParaRPr/>
                    </a:p>
                    <a:p>
                      <a:pPr marL="0" marR="0" lvl="0" indent="0" algn="l">
                        <a:lnSpc>
                          <a:spcPct val="93000"/>
                        </a:lnSpc>
                        <a:spcBef>
                          <a:spcPts val="0"/>
                        </a:spcBef>
                        <a:spcAft>
                          <a:spcPts val="0"/>
                        </a:spcAft>
                        <a:buNone/>
                        <a:tabLst>
                          <a:tab pos="0" algn="l"/>
                          <a:tab pos="448918" algn="l"/>
                          <a:tab pos="898199" algn="l"/>
                          <a:tab pos="1347480" algn="l"/>
                          <a:tab pos="1796759"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2100" b="0" u="none" strike="noStrike" cap="none">
                          <a:ln>
                            <a:noFill/>
                          </a:ln>
                        </a:rPr>
                        <a:t>[…]</a:t>
                      </a:r>
                      <a:endParaRPr/>
                    </a:p>
                    <a:p>
                      <a:pPr marL="0" marR="0" lvl="0" indent="0" algn="l" defTabSz="914400">
                        <a:lnSpc>
                          <a:spcPct val="93000"/>
                        </a:lnSpc>
                        <a:spcBef>
                          <a:spcPts val="0"/>
                        </a:spcBef>
                        <a:spcAft>
                          <a:spcPts val="0"/>
                        </a:spcAft>
                        <a:buClrTx/>
                        <a:buSzTx/>
                        <a:buFontTx/>
                        <a:buNone/>
                        <a:tabLst>
                          <a:tab pos="0" algn="l"/>
                          <a:tab pos="448918" algn="l"/>
                          <a:tab pos="898199" algn="l"/>
                          <a:tab pos="1347480" algn="l"/>
                          <a:tab pos="1796759"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2100" b="0" u="none" strike="noStrike" cap="none">
                          <a:ln>
                            <a:noFill/>
                          </a:ln>
                        </a:rPr>
                        <a:t>„Im Sinne der Sprachförderung als Teil durchgängiger Sprachbildung ist die </a:t>
                      </a:r>
                      <a:endParaRPr/>
                    </a:p>
                    <a:p>
                      <a:pPr marL="0" marR="0" lvl="0" indent="0" algn="l" defTabSz="914400">
                        <a:lnSpc>
                          <a:spcPct val="93000"/>
                        </a:lnSpc>
                        <a:spcBef>
                          <a:spcPts val="0"/>
                        </a:spcBef>
                        <a:spcAft>
                          <a:spcPts val="0"/>
                        </a:spcAft>
                        <a:buClrTx/>
                        <a:buSzTx/>
                        <a:buFontTx/>
                        <a:buNone/>
                        <a:tabLst>
                          <a:tab pos="0" algn="l"/>
                          <a:tab pos="448918" algn="l"/>
                          <a:tab pos="898199" algn="l"/>
                          <a:tab pos="1347480" algn="l"/>
                          <a:tab pos="1796759"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2100" b="0" u="none" strike="noStrike" cap="none">
                          <a:ln>
                            <a:noFill/>
                          </a:ln>
                        </a:rPr>
                        <a:t>Aufgabe der Förderung von sprachlicher Handlungsfähigkeit in Mündlichkeit und Schriftlichkeit mehr als bisher Aufgabe jeden Unterrichts über den Deutschunterricht und den additiven Sprachförderunterricht hinaus.“</a:t>
                      </a:r>
                      <a:endParaRPr lang="de-DE" sz="2100" b="0" i="0" u="none" strike="noStrike" cap="none">
                        <a:ln>
                          <a:noFill/>
                        </a:ln>
                        <a:solidFill>
                          <a:srgbClr val="000000"/>
                        </a:solidFill>
                        <a:latin typeface="Calibri"/>
                        <a:ea typeface="Microsoft YaHei"/>
                        <a:cs typeface="Calibri"/>
                      </a:endParaRPr>
                    </a:p>
                  </a:txBody>
                  <a:tcPr marL="91457" marR="91457" marT="45660" marB="45660"/>
                </a:tc>
                <a:extLst>
                  <a:ext uri="{0D108BD9-81ED-4DB2-BD59-A6C34878D82A}">
                    <a16:rowId xmlns:a16="http://schemas.microsoft.com/office/drawing/2014/main" val="10000"/>
                  </a:ext>
                </a:extLst>
              </a:tr>
            </a:tbl>
          </a:graphicData>
        </a:graphic>
      </p:graphicFrame>
      <p:sp>
        <p:nvSpPr>
          <p:cNvPr id="4" name="Foliennummernplatzhalter 3"/>
          <p:cNvSpPr>
            <a:spLocks noGrp="1"/>
          </p:cNvSpPr>
          <p:nvPr>
            <p:ph type="sldNum" sz="quarter" idx="4"/>
          </p:nvPr>
        </p:nvSpPr>
        <p:spPr bwMode="auto"/>
        <p:txBody>
          <a:bodyPr/>
          <a:lstStyle/>
          <a:p>
            <a:pPr>
              <a:defRPr/>
            </a:pPr>
            <a:fld id="{48F63A3B-78C7-47BE-AE5E-E10140E04643}" type="slidenum">
              <a:rPr lang="en-US"/>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89090" name="Titel 1"/>
          <p:cNvSpPr>
            <a:spLocks noGrp="1"/>
          </p:cNvSpPr>
          <p:nvPr>
            <p:ph type="title"/>
          </p:nvPr>
        </p:nvSpPr>
        <p:spPr bwMode="auto"/>
        <p:txBody>
          <a:bodyPr/>
          <a:lstStyle/>
          <a:p>
            <a:pPr>
              <a:defRPr/>
            </a:pPr>
            <a:r>
              <a:rPr lang="de-DE"/>
              <a:t>Kommentare</a:t>
            </a:r>
            <a:endParaRPr/>
          </a:p>
        </p:txBody>
      </p:sp>
      <p:sp>
        <p:nvSpPr>
          <p:cNvPr id="89092"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a:defRPr/>
            </a:pPr>
            <a:r>
              <a:rPr lang="de-DE" sz="2200"/>
              <a:t>Im o. g. Erlass wird gefordert, dass das Konzept der </a:t>
            </a:r>
            <a:r>
              <a:rPr lang="de-DE" sz="2200" i="1"/>
              <a:t>Durchgängigen Sprachbildung </a:t>
            </a:r>
            <a:r>
              <a:rPr lang="de-DE" sz="2200"/>
              <a:t>an niedersächsischen Schulen etabliert wird. Das heißt, dass Sprachförderung nicht nur additiv als Förderunterricht oder im Deutschunterricht, sondern integriert und als Teil jeden (Fach-)Unterrichts erfolgen soll. </a:t>
            </a:r>
            <a:endParaRPr lang="de-DE" sz="2200" i="1"/>
          </a:p>
          <a:p>
            <a:pPr>
              <a:defRPr/>
            </a:pPr>
            <a:endParaRPr lang="de-DE"/>
          </a:p>
          <a:p>
            <a:pPr marL="247620" indent="-247620">
              <a:buFontTx/>
              <a:buAutoNum type="arabicParenR"/>
              <a:defRPr/>
            </a:pPr>
            <a:endParaRPr lang="de-DE"/>
          </a:p>
          <a:p>
            <a:pPr marL="247620" indent="-247620">
              <a:buFontTx/>
              <a:buAutoNum type="arabicParenR"/>
              <a:defRPr/>
            </a:pPr>
            <a:endParaRPr lang="de-DE"/>
          </a:p>
          <a:p>
            <a:pPr>
              <a:defRPr/>
            </a:pPr>
            <a:endParaRPr lang="de-DE">
              <a:latin typeface="Arial"/>
            </a:endParaRPr>
          </a:p>
          <a:p>
            <a:pPr>
              <a:defRPr/>
            </a:pP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52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0114" name="Titel 1"/>
          <p:cNvSpPr>
            <a:spLocks noGrp="1"/>
          </p:cNvSpPr>
          <p:nvPr>
            <p:ph type="title"/>
          </p:nvPr>
        </p:nvSpPr>
        <p:spPr bwMode="auto"/>
        <p:txBody>
          <a:bodyPr/>
          <a:lstStyle/>
          <a:p>
            <a:pPr>
              <a:defRPr/>
            </a:pPr>
            <a:r>
              <a:rPr lang="de-DE" dirty="0"/>
              <a:t>Lehrer/innen als „</a:t>
            </a:r>
            <a:r>
              <a:rPr lang="de-DE" dirty="0" err="1"/>
              <a:t>policymaker</a:t>
            </a:r>
            <a:r>
              <a:rPr lang="de-DE" dirty="0"/>
              <a:t>“</a:t>
            </a:r>
            <a:endParaRPr dirty="0"/>
          </a:p>
        </p:txBody>
      </p:sp>
      <p:sp>
        <p:nvSpPr>
          <p:cNvPr id="90116"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6" name="Inhaltsplatzhalter 5"/>
          <p:cNvSpPr>
            <a:spLocks noGrp="1"/>
          </p:cNvSpPr>
          <p:nvPr>
            <p:ph type="body" sz="quarter" idx="10"/>
          </p:nvPr>
        </p:nvSpPr>
        <p:spPr bwMode="auto"/>
        <p:txBody>
          <a:bodyPr>
            <a:noAutofit/>
          </a:bodyPr>
          <a:lstStyle/>
          <a:p>
            <a:pPr marL="0" indent="0">
              <a:buFont typeface="Wingdings"/>
              <a:buNone/>
              <a:defRPr/>
            </a:pPr>
            <a:r>
              <a:rPr lang="de-DE" b="1" dirty="0"/>
              <a:t>Konsequenzen für die Institution Schule</a:t>
            </a:r>
            <a:endParaRPr lang="de-DE" dirty="0"/>
          </a:p>
          <a:p>
            <a:pPr>
              <a:defRPr/>
            </a:pPr>
            <a:r>
              <a:rPr lang="de-DE" dirty="0"/>
              <a:t>Der Schule kommt eine wichtige Rolle bei der Umsetzung der Sprachenpolitik zu.</a:t>
            </a:r>
            <a:endParaRPr dirty="0"/>
          </a:p>
          <a:p>
            <a:pPr>
              <a:buFont typeface="Wingdings"/>
              <a:buNone/>
              <a:defRPr/>
            </a:pPr>
            <a:endParaRPr lang="de-DE" dirty="0"/>
          </a:p>
          <a:p>
            <a:pPr>
              <a:buFont typeface="Wingdings"/>
              <a:buNone/>
              <a:defRPr/>
            </a:pPr>
            <a:r>
              <a:rPr lang="de-DE" b="1" dirty="0"/>
              <a:t>Konsequenzen für Lehrkräfte</a:t>
            </a:r>
            <a:endParaRPr dirty="0"/>
          </a:p>
          <a:p>
            <a:pPr>
              <a:defRPr/>
            </a:pPr>
            <a:r>
              <a:rPr lang="de-DE" dirty="0"/>
              <a:t>Lehrer/innen sind nicht „nur“ Vermittler/innen ihres Faches.</a:t>
            </a:r>
            <a:endParaRPr dirty="0"/>
          </a:p>
          <a:p>
            <a:pPr>
              <a:defRPr/>
            </a:pPr>
            <a:r>
              <a:rPr lang="de-DE" dirty="0"/>
              <a:t>Jeder Unterricht ist über die fachlichen Inhalte hinaus sprachbildender Unterricht. </a:t>
            </a:r>
            <a:endParaRPr dirty="0"/>
          </a:p>
          <a:p>
            <a:pPr>
              <a:defRPr/>
            </a:pPr>
            <a:endParaRPr lang="de-DE" dirty="0"/>
          </a:p>
          <a:p>
            <a:pPr>
              <a:defRPr/>
            </a:pPr>
            <a:endParaRPr lang="de-DE"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92162" name="Titel 1"/>
          <p:cNvSpPr>
            <a:spLocks noGrp="1"/>
          </p:cNvSpPr>
          <p:nvPr>
            <p:ph type="title"/>
          </p:nvPr>
        </p:nvSpPr>
        <p:spPr bwMode="auto"/>
        <p:txBody>
          <a:bodyPr/>
          <a:lstStyle/>
          <a:p>
            <a:pPr>
              <a:defRPr/>
            </a:pPr>
            <a:r>
              <a:rPr lang="de-DE"/>
              <a:t>Kommentare</a:t>
            </a:r>
            <a:endParaRPr/>
          </a:p>
        </p:txBody>
      </p:sp>
      <p:sp>
        <p:nvSpPr>
          <p:cNvPr id="92164"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a:defRPr/>
            </a:pPr>
            <a:r>
              <a:rPr lang="de-DE" sz="2200" dirty="0"/>
              <a:t>Bei der Umsetzung dieser Politik spielen sowohl die Schulen eine wichtige Rolle, da sie die Strukturen für </a:t>
            </a:r>
            <a:r>
              <a:rPr lang="de-DE" sz="2200" i="1" dirty="0"/>
              <a:t>Durchgängige Sprachbildung</a:t>
            </a:r>
            <a:r>
              <a:rPr lang="de-DE" sz="2200" dirty="0"/>
              <a:t> zur Verfügung stellen müssen, als auch die Lehrkräfte, da sie nicht mehr „nur“ Vermittler/innen eines Faches sind, sondern über die Fachinhalte hinaus auch sprachbildenden Unterricht durchführen sollen. </a:t>
            </a:r>
            <a:endParaRPr dirty="0"/>
          </a:p>
          <a:p>
            <a:pPr>
              <a:defRPr/>
            </a:pPr>
            <a:endParaRPr lang="de-DE" dirty="0"/>
          </a:p>
          <a:p>
            <a:pPr marL="247620" indent="-247620">
              <a:buFontTx/>
              <a:buAutoNum type="arabicParenR"/>
              <a:defRPr/>
            </a:pPr>
            <a:endParaRPr lang="de-DE" dirty="0"/>
          </a:p>
          <a:p>
            <a:pPr marL="247620" indent="-247620">
              <a:buFontTx/>
              <a:buAutoNum type="arabicParenR"/>
              <a:defRPr/>
            </a:pPr>
            <a:endParaRPr lang="de-DE" dirty="0"/>
          </a:p>
          <a:p>
            <a:pPr>
              <a:defRPr/>
            </a:pPr>
            <a:endParaRPr lang="de-DE" dirty="0">
              <a:latin typeface="Arial"/>
            </a:endParaRPr>
          </a:p>
          <a:p>
            <a:pPr>
              <a:defRPr/>
            </a:pPr>
            <a:endParaRPr lang="de-DE"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54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3186" name="Titel 1"/>
          <p:cNvSpPr>
            <a:spLocks noGrp="1"/>
          </p:cNvSpPr>
          <p:nvPr>
            <p:ph type="title"/>
          </p:nvPr>
        </p:nvSpPr>
        <p:spPr bwMode="auto"/>
        <p:txBody>
          <a:bodyPr/>
          <a:lstStyle/>
          <a:p>
            <a:pPr>
              <a:defRPr/>
            </a:pPr>
            <a:r>
              <a:rPr lang="de-DE"/>
              <a:t>Diskussion </a:t>
            </a:r>
            <a:endParaRPr/>
          </a:p>
        </p:txBody>
      </p:sp>
      <p:sp>
        <p:nvSpPr>
          <p:cNvPr id="93188"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93187" name="Inhaltsplatzhalter 2"/>
          <p:cNvSpPr>
            <a:spLocks noGrp="1"/>
          </p:cNvSpPr>
          <p:nvPr>
            <p:ph type="body" sz="quarter" idx="10"/>
          </p:nvPr>
        </p:nvSpPr>
        <p:spPr bwMode="auto"/>
        <p:txBody>
          <a:bodyPr/>
          <a:lstStyle/>
          <a:p>
            <a:pPr marL="0" indent="0">
              <a:buNone/>
              <a:defRPr/>
            </a:pPr>
            <a:endParaRPr lang="de-DE"/>
          </a:p>
          <a:p>
            <a:pPr marL="0" indent="0">
              <a:buNone/>
              <a:defRPr/>
            </a:pPr>
            <a:r>
              <a:rPr lang="de-DE"/>
              <a:t>Stellen Sie sich vor, Sie unterrichten eine Schulklasse, in der auch Kinder mit Migrationshintergrund sind. Diskutieren Sie in Kleingruppen, welchen Einfluss dieser Umstand auf die Planung Ihres Unterrichts haben könnte.</a:t>
            </a:r>
            <a:endParaRPr/>
          </a:p>
          <a:p>
            <a:pPr marL="0" indent="0">
              <a:buFont typeface="Wingdings"/>
              <a:buNone/>
              <a:defRPr/>
            </a:pPr>
            <a:endParaRPr lang="de-DE"/>
          </a:p>
        </p:txBody>
      </p:sp>
      <p:pic>
        <p:nvPicPr>
          <p:cNvPr id="93189" name="Grafik 4"/>
          <p:cNvPicPr>
            <a:picLocks noChangeAspect="1"/>
          </p:cNvPicPr>
          <p:nvPr/>
        </p:nvPicPr>
        <p:blipFill>
          <a:blip r:embed="rId3"/>
          <a:stretch/>
        </p:blipFill>
        <p:spPr bwMode="auto">
          <a:xfrm>
            <a:off x="5796313" y="3197837"/>
            <a:ext cx="2730352" cy="2728919"/>
          </a:xfrm>
          <a:prstGeom prst="rect">
            <a:avLst/>
          </a:prstGeom>
          <a:noFill/>
          <a:ln>
            <a:noFill/>
          </a:ln>
        </p:spPr>
      </p:pic>
      <p:sp>
        <p:nvSpPr>
          <p:cNvPr id="2" name="Foliennummernplatzhalter 1"/>
          <p:cNvSpPr>
            <a:spLocks noGrp="1"/>
          </p:cNvSpPr>
          <p:nvPr>
            <p:ph type="sldNum" sz="quarter" idx="4"/>
          </p:nvPr>
        </p:nvSpPr>
        <p:spPr bwMode="auto"/>
        <p:txBody>
          <a:bodyPr/>
          <a:lstStyle/>
          <a:p>
            <a:pPr>
              <a:defRPr/>
            </a:pPr>
            <a:fld id="{48F63A3B-78C7-47BE-AE5E-E10140E04643}" type="slidenum">
              <a:rPr lang="en-US"/>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95234" name="Titel 1"/>
          <p:cNvSpPr>
            <a:spLocks noGrp="1"/>
          </p:cNvSpPr>
          <p:nvPr>
            <p:ph type="title"/>
          </p:nvPr>
        </p:nvSpPr>
        <p:spPr bwMode="auto"/>
        <p:txBody>
          <a:bodyPr/>
          <a:lstStyle/>
          <a:p>
            <a:pPr>
              <a:defRPr/>
            </a:pPr>
            <a:r>
              <a:rPr lang="de-DE"/>
              <a:t>Kommentare</a:t>
            </a:r>
            <a:endParaRPr/>
          </a:p>
        </p:txBody>
      </p:sp>
      <p:sp>
        <p:nvSpPr>
          <p:cNvPr id="95236"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normAutofit fontScale="92500"/>
          </a:bodyPr>
          <a:lstStyle/>
          <a:p>
            <a:pPr marL="171450" indent="-171450">
              <a:defRPr/>
            </a:pPr>
            <a:r>
              <a:rPr lang="de-DE" sz="2200"/>
              <a:t>An dieser Stelle kann eine Diskussionsaufgabe eingebaut werden. Die Studierenden sollen in Kleingruppen diskutieren, welchen Gehalt die Information „Schüler/innen mit Migrationshintergrund“ für die Gestaltung ihres Unterrichtes haben könnte. Als Denkimpulse kann die Dozentin/der Dozent die folgenden Aspekte der Unterrichtseinheit wieder in Erinnerung rufen:</a:t>
            </a:r>
            <a:endParaRPr/>
          </a:p>
          <a:p>
            <a:pPr marL="628650" lvl="1" indent="-171450">
              <a:defRPr/>
            </a:pPr>
            <a:r>
              <a:rPr lang="de-DE" sz="2200"/>
              <a:t>Bewusstmachen von eigenen Konzepten und Denkschemata (Was verbinden wir mit Menschen mit Migrationshintergrund?),</a:t>
            </a:r>
            <a:endParaRPr/>
          </a:p>
          <a:p>
            <a:pPr marL="628650" lvl="1" indent="-171450">
              <a:defRPr/>
            </a:pPr>
            <a:r>
              <a:rPr lang="de-DE" sz="2200"/>
              <a:t>Gefahr der Homogenisierung von heterogenen Personengruppen, </a:t>
            </a:r>
            <a:endParaRPr/>
          </a:p>
          <a:p>
            <a:pPr marL="628650" lvl="1" indent="-171450">
              <a:defRPr/>
            </a:pPr>
            <a:r>
              <a:rPr lang="de-DE" sz="2200"/>
              <a:t>Bildungsbenachteiligung von Kindern und Jugendlichen mit Migrationshintergrund ist Realität,</a:t>
            </a:r>
            <a:endParaRPr/>
          </a:p>
          <a:p>
            <a:pPr marL="628650" lvl="1" indent="-171450">
              <a:defRPr/>
            </a:pPr>
            <a:r>
              <a:rPr lang="de-DE" sz="2200"/>
              <a:t>Selektionseffekte liegen auch innerhalb des Unterrichts (z. B. in Bezug auf Sprachbildung). </a:t>
            </a:r>
            <a:endParaRPr/>
          </a:p>
          <a:p>
            <a:pPr>
              <a:defRPr/>
            </a:pPr>
            <a:endParaRPr lang="de-DE" sz="2200"/>
          </a:p>
          <a:p>
            <a:pPr marL="247620" indent="-247620">
              <a:buFontTx/>
              <a:buAutoNum type="arabicParenR"/>
              <a:defRPr/>
            </a:pPr>
            <a:endParaRPr lang="de-DE" sz="2200"/>
          </a:p>
          <a:p>
            <a:pPr marL="247620" indent="-247620">
              <a:buFontTx/>
              <a:buAutoNum type="arabicParenR"/>
              <a:defRPr/>
            </a:pPr>
            <a:endParaRPr lang="de-DE" sz="2200"/>
          </a:p>
          <a:p>
            <a:pPr>
              <a:defRPr/>
            </a:pPr>
            <a:endParaRPr lang="de-DE" sz="2200">
              <a:latin typeface="Arial"/>
            </a:endParaRPr>
          </a:p>
          <a:p>
            <a:pPr>
              <a:defRPr/>
            </a:pPr>
            <a:endParaRPr lang="de-DE" sz="220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56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6258" name="Titel 1"/>
          <p:cNvSpPr>
            <a:spLocks noGrp="1"/>
          </p:cNvSpPr>
          <p:nvPr>
            <p:ph type="title"/>
          </p:nvPr>
        </p:nvSpPr>
        <p:spPr bwMode="auto"/>
        <p:txBody>
          <a:bodyPr/>
          <a:lstStyle/>
          <a:p>
            <a:pPr>
              <a:defRPr/>
            </a:pPr>
            <a:r>
              <a:rPr lang="de-DE"/>
              <a:t>Zusammenfassung und Fazit</a:t>
            </a:r>
            <a:endParaRPr/>
          </a:p>
        </p:txBody>
      </p:sp>
      <p:sp>
        <p:nvSpPr>
          <p:cNvPr id="96260"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96259" name="Inhaltsplatzhalter 2"/>
          <p:cNvSpPr>
            <a:spLocks noGrp="1"/>
          </p:cNvSpPr>
          <p:nvPr>
            <p:ph type="body" sz="quarter" idx="10"/>
          </p:nvPr>
        </p:nvSpPr>
        <p:spPr bwMode="auto"/>
        <p:txBody>
          <a:bodyPr>
            <a:normAutofit lnSpcReduction="10000"/>
          </a:bodyPr>
          <a:lstStyle/>
          <a:p>
            <a:pPr>
              <a:defRPr/>
            </a:pPr>
            <a:r>
              <a:rPr lang="de-DE" sz="2100" dirty="0"/>
              <a:t>Unsere Gesellschaft ist von Vielfalt geprägt: ca. ein Fünftel der Bevölkerung hat einen Migrationshintergrund.</a:t>
            </a:r>
            <a:endParaRPr dirty="0"/>
          </a:p>
          <a:p>
            <a:pPr>
              <a:defRPr/>
            </a:pPr>
            <a:r>
              <a:rPr lang="de-DE" sz="2100" dirty="0"/>
              <a:t>Schulleistungsstudien wie </a:t>
            </a:r>
            <a:r>
              <a:rPr lang="de-DE" sz="2100" i="1" dirty="0"/>
              <a:t>PISA</a:t>
            </a:r>
            <a:r>
              <a:rPr lang="de-DE" sz="2100" dirty="0"/>
              <a:t> zeigen, dass Schüler/innen mit Migrationshintergrund im deutschen Bildungssystem benachteiligt sind. </a:t>
            </a:r>
            <a:endParaRPr dirty="0"/>
          </a:p>
          <a:p>
            <a:pPr>
              <a:defRPr/>
            </a:pPr>
            <a:r>
              <a:rPr lang="de-DE" sz="2100" dirty="0"/>
              <a:t>Mögliche Erklärungen dafür nehmen ein Bündel an Ursachen in den Blick (ökonomisches, kulturelles, soziales Kapital sowie Einflüsse von Diskriminierungen, strategische Platzierungen etc.) </a:t>
            </a:r>
            <a:endParaRPr dirty="0"/>
          </a:p>
          <a:p>
            <a:pPr>
              <a:defRPr/>
            </a:pPr>
            <a:r>
              <a:rPr lang="de-DE" sz="2100" dirty="0"/>
              <a:t>Den sprachlichen Fähigkeiten kommt dabei eine Schlüsselrolle für den Bildungserfolg zu. </a:t>
            </a:r>
            <a:endParaRPr dirty="0"/>
          </a:p>
          <a:p>
            <a:pPr>
              <a:defRPr/>
            </a:pPr>
            <a:r>
              <a:rPr lang="de-DE" sz="2100" dirty="0"/>
              <a:t>Eine Konsequenz für die Schule und Lehrkräfte ist, dass das Konzept der </a:t>
            </a:r>
            <a:r>
              <a:rPr lang="de-DE" sz="2100" i="1" dirty="0"/>
              <a:t>Durchgängigen Sprachbildung </a:t>
            </a:r>
            <a:r>
              <a:rPr lang="de-DE" sz="2100" dirty="0"/>
              <a:t>Teil jeden (Fach-)Unterrichts werden muss, um so dazu beizutragen, die Bildungsbenachteiligung von Schüler/innen mit Migrationshintergrund abzubauen. </a:t>
            </a:r>
            <a:endParaRPr dirty="0"/>
          </a:p>
          <a:p>
            <a:pPr>
              <a:defRPr/>
            </a:pPr>
            <a:endParaRPr lang="de-DE" sz="2100"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8306" name="Titel 1"/>
          <p:cNvSpPr>
            <a:spLocks noGrp="1"/>
          </p:cNvSpPr>
          <p:nvPr>
            <p:ph type="title"/>
          </p:nvPr>
        </p:nvSpPr>
        <p:spPr bwMode="auto"/>
        <p:txBody>
          <a:bodyPr/>
          <a:lstStyle/>
          <a:p>
            <a:pPr>
              <a:defRPr/>
            </a:pPr>
            <a:r>
              <a:rPr lang="de-DE"/>
              <a:t>Literatur</a:t>
            </a:r>
            <a:endParaRPr/>
          </a:p>
        </p:txBody>
      </p:sp>
      <p:sp>
        <p:nvSpPr>
          <p:cNvPr id="98308"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98307" name="Inhaltsplatzhalter 2"/>
          <p:cNvSpPr>
            <a:spLocks noGrp="1"/>
          </p:cNvSpPr>
          <p:nvPr>
            <p:ph type="body" sz="quarter" idx="10"/>
          </p:nvPr>
        </p:nvSpPr>
        <p:spPr bwMode="auto">
          <a:xfrm>
            <a:off x="628650" y="1381885"/>
            <a:ext cx="7886700" cy="4947783"/>
          </a:xfrm>
        </p:spPr>
        <p:txBody>
          <a:bodyPr>
            <a:noAutofit/>
          </a:bodyPr>
          <a:lstStyle/>
          <a:p>
            <a:pPr marL="358775" indent="-358775">
              <a:spcBef>
                <a:spcPts val="600"/>
              </a:spcBef>
              <a:buNone/>
              <a:defRPr/>
            </a:pPr>
            <a:r>
              <a:rPr lang="de-DE" sz="1300" dirty="0"/>
              <a:t>BAMF (2016). </a:t>
            </a:r>
            <a:r>
              <a:rPr lang="de-DE" sz="1300" i="1" dirty="0"/>
              <a:t>Migrationsbericht des Bundesministeriums für Migration und Flüchtlinge im Auftrag der Bundesregierung (Migrationsbericht 2015)</a:t>
            </a:r>
            <a:r>
              <a:rPr lang="de-DE" sz="1300" dirty="0"/>
              <a:t>. Online verfügbar unter: </a:t>
            </a:r>
            <a:r>
              <a:rPr lang="de-DE" sz="1300" u="sng" dirty="0">
                <a:hlinkClick r:id="rId2"/>
              </a:rPr>
              <a:t>https://www.bamf.de/SharedDocs/Anlagen/DE/Forschung/Migrationsberichte/migrationsbericht-2015.pdf?__blob=publicationFile</a:t>
            </a:r>
            <a:r>
              <a:rPr lang="de-DE" sz="1300" dirty="0"/>
              <a:t> [letzter Zugriff: 15.03.2022].</a:t>
            </a:r>
            <a:endParaRPr dirty="0"/>
          </a:p>
          <a:p>
            <a:pPr marL="358775" indent="-358775">
              <a:spcBef>
                <a:spcPts val="600"/>
              </a:spcBef>
              <a:buNone/>
              <a:defRPr/>
            </a:pPr>
            <a:r>
              <a:rPr lang="de-DE" sz="1300" dirty="0"/>
              <a:t>BAMF (2018). </a:t>
            </a:r>
            <a:r>
              <a:rPr lang="de-DE" sz="1300" i="1" dirty="0"/>
              <a:t>Aktuelle Zahlen zu Asyl. Ausgabe: Juni 2018. Tabellen, Diagramme, Erläuterungen</a:t>
            </a:r>
            <a:r>
              <a:rPr lang="de-DE" sz="1300" dirty="0"/>
              <a:t>. Online verfügbar unter: </a:t>
            </a:r>
            <a:r>
              <a:rPr lang="de-DE" sz="1300" u="sng" dirty="0">
                <a:hlinkClick r:id="rId3" tooltip="http://www.bamf.de/SharedDocs/Anlagen/DE/Downloads/Infothek/Statistik/Asyl/aktuelle-zahlen-zu-asyl-juni-2018.pdf?__blob=publicationFile"/>
              </a:rPr>
              <a:t>http://www.bamf.de/SharedDocs/Anlagen/DE/Downloads/Infothek/Statistik/Asyl/aktuelle-zahlen-zu-asyl-juni-2018.pdf?__blob=publicationFile</a:t>
            </a:r>
            <a:r>
              <a:rPr lang="de-DE" sz="1300" dirty="0"/>
              <a:t> [letzter Zugriff: 15.03.2022].</a:t>
            </a:r>
          </a:p>
          <a:p>
            <a:pPr marL="358775" indent="-358775">
              <a:spcBef>
                <a:spcPts val="600"/>
              </a:spcBef>
              <a:buNone/>
              <a:defRPr/>
            </a:pPr>
            <a:r>
              <a:rPr lang="de-DE" sz="1300" dirty="0"/>
              <a:t>BAMF (2020). </a:t>
            </a:r>
            <a:r>
              <a:rPr lang="de-DE" sz="1300" i="1" dirty="0"/>
              <a:t>Migrationsbericht der Bundesregierung. Migrationsbericht 2020. </a:t>
            </a:r>
            <a:r>
              <a:rPr lang="de-DE" sz="1300" dirty="0"/>
              <a:t>Online verfügbar unter: </a:t>
            </a:r>
            <a:r>
              <a:rPr lang="de-DE" sz="1300" dirty="0">
                <a:hlinkClick r:id="rId4"/>
              </a:rPr>
              <a:t>https://www.bamf.de/SharedDocs/Anlagen/DE/Forschung/Migrationsberichte/migrationsbericht-2020.pdf;jsessionid=0168DEAE989D45E5F4575007587ADDDE.intranet381?__blob=publicationFile&amp;v=14</a:t>
            </a:r>
            <a:r>
              <a:rPr lang="de-DE" sz="1300" dirty="0"/>
              <a:t> [letzter Zugriff: 16.03.2022]</a:t>
            </a:r>
          </a:p>
          <a:p>
            <a:pPr marL="358775" indent="-358775">
              <a:spcBef>
                <a:spcPts val="600"/>
              </a:spcBef>
              <a:buNone/>
              <a:defRPr/>
            </a:pPr>
            <a:r>
              <a:rPr lang="de-DE" sz="1300" dirty="0"/>
              <a:t>BAMF (2022). </a:t>
            </a:r>
            <a:r>
              <a:rPr lang="de-DE" sz="1300" i="1" dirty="0"/>
              <a:t>Aktuelle Zahlen. Ausgabe: Februar 2022. Tabellen, Diagramme, Erläuterungen. </a:t>
            </a:r>
            <a:r>
              <a:rPr lang="de-DE" sz="1300" dirty="0"/>
              <a:t>Online verfügbar unter: </a:t>
            </a:r>
            <a:r>
              <a:rPr lang="de-DE" sz="1300" dirty="0">
                <a:hlinkClick r:id="rId5"/>
              </a:rPr>
              <a:t>https://www.bamf.de/SharedDocs/Anlagen/DE/Statistik/AsylinZahlen/aktuelle-zahlen-februar-2022.pdf;jsessionid=5793A5A46446883D772DA6E510ED2F50.intranet381?__blob=publicationFile&amp;v=3</a:t>
            </a:r>
            <a:r>
              <a:rPr lang="de-DE" sz="1300" dirty="0"/>
              <a:t> [letzter Zugriff: 15.03.2022].</a:t>
            </a:r>
          </a:p>
          <a:p>
            <a:pPr marL="358775" indent="-358775">
              <a:spcBef>
                <a:spcPts val="600"/>
              </a:spcBef>
              <a:buNone/>
              <a:defRPr/>
            </a:pPr>
            <a:r>
              <a:rPr lang="de-DE" sz="1300" dirty="0"/>
              <a:t>Baumert, J. &amp; Maaz, K. (2006). Das theoretische und methodische Konzept von PISA zur Erfassung sozialer und kultureller Ressourcen der Herkunftsfamilie: Internationale und nationale Rahmenkonzeption. In: Baumert, J., </a:t>
            </a:r>
            <a:r>
              <a:rPr lang="de-DE" sz="1300" dirty="0" err="1"/>
              <a:t>Stanat</a:t>
            </a:r>
            <a:r>
              <a:rPr lang="de-DE" sz="1300" dirty="0"/>
              <a:t>, P., Watermann, R. (Hrsg.). </a:t>
            </a:r>
            <a:r>
              <a:rPr lang="de-DE" sz="1300" i="1" dirty="0"/>
              <a:t>Herkunftsbedingte Disparitäten im Bildungswesen. Differenzielle Bildungsprozesse und Probleme der Verteilungsgerechtigkeit. Vertiefende Analysen im Rahmen von PISA 2000</a:t>
            </a:r>
            <a:r>
              <a:rPr lang="de-DE" sz="1300" dirty="0"/>
              <a:t>. Wiesbaden: VS Verlag für Sozialwissenschaften, S. 11-30. </a:t>
            </a:r>
          </a:p>
          <a:p>
            <a:pPr marL="358775" indent="-358775">
              <a:spcBef>
                <a:spcPts val="600"/>
              </a:spcBef>
              <a:buNone/>
              <a:defRPr/>
            </a:pPr>
            <a:endParaRPr lang="de-DE" sz="1300"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0354" name="Titel 1"/>
          <p:cNvSpPr>
            <a:spLocks noGrp="1"/>
          </p:cNvSpPr>
          <p:nvPr>
            <p:ph type="title"/>
          </p:nvPr>
        </p:nvSpPr>
        <p:spPr bwMode="auto"/>
        <p:txBody>
          <a:bodyPr/>
          <a:lstStyle/>
          <a:p>
            <a:pPr>
              <a:defRPr/>
            </a:pPr>
            <a:r>
              <a:rPr lang="de-DE"/>
              <a:t>Literatur</a:t>
            </a:r>
            <a:endParaRPr/>
          </a:p>
        </p:txBody>
      </p:sp>
      <p:sp>
        <p:nvSpPr>
          <p:cNvPr id="100356"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100355" name="Inhaltsplatzhalter 2"/>
          <p:cNvSpPr>
            <a:spLocks noGrp="1"/>
          </p:cNvSpPr>
          <p:nvPr>
            <p:ph type="body" sz="quarter" idx="10"/>
          </p:nvPr>
        </p:nvSpPr>
        <p:spPr bwMode="auto"/>
        <p:txBody>
          <a:bodyPr>
            <a:noAutofit/>
          </a:bodyPr>
          <a:lstStyle/>
          <a:p>
            <a:pPr marL="358775" indent="-358775">
              <a:spcBef>
                <a:spcPts val="600"/>
              </a:spcBef>
              <a:buNone/>
              <a:defRPr/>
            </a:pPr>
            <a:r>
              <a:rPr lang="de-DE" sz="1300" dirty="0"/>
              <a:t>Baumert, J. &amp; </a:t>
            </a:r>
            <a:r>
              <a:rPr lang="de-DE" sz="1300" dirty="0" err="1"/>
              <a:t>Schümer</a:t>
            </a:r>
            <a:r>
              <a:rPr lang="de-DE" sz="1300" dirty="0"/>
              <a:t>, G. (2001). Familiäre Lebensverhältnisse, Bildungsbeteiligung und Kompetenzerwerb. In: Baumert, J., Klieme, E., Neubrand, M., Prenzel, M., Schiefele, U., Schneider, W., </a:t>
            </a:r>
            <a:r>
              <a:rPr lang="de-DE" sz="1300" dirty="0" err="1"/>
              <a:t>Stanat</a:t>
            </a:r>
            <a:r>
              <a:rPr lang="de-DE" sz="1300" dirty="0"/>
              <a:t>, P., Tillmann, K.-J. &amp; Weiß, M. (Hrsg.). </a:t>
            </a:r>
            <a:r>
              <a:rPr lang="de-DE" sz="1300" i="1" dirty="0"/>
              <a:t>PISA 2000. Basiskompetenzen von Schülerinnen und Schülern im internationalen Vergleich.</a:t>
            </a:r>
            <a:r>
              <a:rPr lang="de-DE" sz="1300" dirty="0"/>
              <a:t> Opladen: Leske + Budrich, S. 323-407.</a:t>
            </a:r>
            <a:endParaRPr lang="de-DE" sz="1400" dirty="0"/>
          </a:p>
          <a:p>
            <a:pPr marL="358775" indent="-358775">
              <a:spcBef>
                <a:spcPts val="600"/>
              </a:spcBef>
              <a:buNone/>
              <a:defRPr/>
            </a:pPr>
            <a:r>
              <a:rPr lang="de-DE" sz="1300" dirty="0" err="1"/>
              <a:t>Boudon</a:t>
            </a:r>
            <a:r>
              <a:rPr lang="de-DE" sz="1300" dirty="0"/>
              <a:t>, R. (1974). </a:t>
            </a:r>
            <a:r>
              <a:rPr lang="de-DE" sz="1300" i="1" dirty="0"/>
              <a:t>Education, </a:t>
            </a:r>
            <a:r>
              <a:rPr lang="de-DE" sz="1300" i="1" dirty="0" err="1"/>
              <a:t>Opportunity</a:t>
            </a:r>
            <a:r>
              <a:rPr lang="de-DE" sz="1300" i="1" dirty="0"/>
              <a:t>, and </a:t>
            </a:r>
            <a:r>
              <a:rPr lang="de-DE" sz="1300" i="1" dirty="0" err="1"/>
              <a:t>Social</a:t>
            </a:r>
            <a:r>
              <a:rPr lang="de-DE" sz="1300" i="1" dirty="0"/>
              <a:t> </a:t>
            </a:r>
            <a:r>
              <a:rPr lang="de-DE" sz="1300" i="1" dirty="0" err="1"/>
              <a:t>Inequality</a:t>
            </a:r>
            <a:r>
              <a:rPr lang="de-DE" sz="1300" i="1" dirty="0"/>
              <a:t>. </a:t>
            </a:r>
            <a:r>
              <a:rPr lang="de-DE" sz="1300" i="1" dirty="0" err="1"/>
              <a:t>Changing</a:t>
            </a:r>
            <a:r>
              <a:rPr lang="de-DE" sz="1300" i="1" dirty="0"/>
              <a:t> </a:t>
            </a:r>
            <a:r>
              <a:rPr lang="de-DE" sz="1300" i="1" dirty="0" err="1"/>
              <a:t>Prospects</a:t>
            </a:r>
            <a:r>
              <a:rPr lang="de-DE" sz="1300" i="1" dirty="0"/>
              <a:t> in Western Society.</a:t>
            </a:r>
            <a:r>
              <a:rPr lang="de-DE" sz="1300" dirty="0"/>
              <a:t> New York: Wiley.</a:t>
            </a:r>
            <a:endParaRPr lang="de-DE" sz="1400" dirty="0"/>
          </a:p>
          <a:p>
            <a:pPr marL="358775" indent="-358775">
              <a:spcBef>
                <a:spcPts val="600"/>
              </a:spcBef>
              <a:buNone/>
              <a:defRPr/>
            </a:pPr>
            <a:r>
              <a:rPr lang="de-DE" sz="1300" dirty="0"/>
              <a:t>Bourdieu, P. (1983). Ökonomisches Kapital, kulturelles Kapital, soziales Kapital. In: Kreckel, R. (Hrsg.). </a:t>
            </a:r>
            <a:r>
              <a:rPr lang="de-DE" sz="1300" i="1" dirty="0"/>
              <a:t>Soziale Ungleichheiten</a:t>
            </a:r>
            <a:r>
              <a:rPr lang="de-DE" sz="1300" dirty="0"/>
              <a:t>. Göttingen: Schwartz, S. 183-198.</a:t>
            </a:r>
          </a:p>
          <a:p>
            <a:pPr marL="358775" indent="-358775">
              <a:spcBef>
                <a:spcPts val="600"/>
              </a:spcBef>
              <a:buNone/>
              <a:defRPr/>
            </a:pPr>
            <a:r>
              <a:rPr lang="de-DE" sz="1300" dirty="0"/>
              <a:t>Diefenbach, H. (2010). </a:t>
            </a:r>
            <a:r>
              <a:rPr lang="de-DE" sz="1300" i="1" dirty="0"/>
              <a:t>Kinder und Jugendliche aus Migrantenfamilien im deutschen Bildungssystem. Erklärungen und empirische Befunde</a:t>
            </a:r>
            <a:r>
              <a:rPr lang="de-DE" sz="1300" dirty="0"/>
              <a:t>. 3. Aufl. Wiesbaden: Springer VS.</a:t>
            </a:r>
            <a:endParaRPr dirty="0"/>
          </a:p>
          <a:p>
            <a:pPr marL="358775" indent="-358775">
              <a:spcBef>
                <a:spcPts val="600"/>
              </a:spcBef>
              <a:buNone/>
              <a:defRPr/>
            </a:pPr>
            <a:r>
              <a:rPr lang="de-DE" sz="1300" dirty="0"/>
              <a:t>Gogolin, I. (2010). Chancen und Risiken nach PISA. Über Bildungsbeteiligung von Migrantenkindern und Reformvorschläge. In: Auernheimer, G. (Hrsg.). </a:t>
            </a:r>
            <a:r>
              <a:rPr lang="de-DE" sz="1300" i="1" dirty="0"/>
              <a:t>Schieflagen im Bildungssystem. Die Benachteiligung der Migrantenkinder</a:t>
            </a:r>
            <a:r>
              <a:rPr lang="de-DE" sz="1300" dirty="0"/>
              <a:t>. Wiesbaden: Springer VS, S. 33-50.</a:t>
            </a:r>
            <a:endParaRPr dirty="0"/>
          </a:p>
          <a:p>
            <a:pPr marL="358775" indent="-358775">
              <a:spcBef>
                <a:spcPts val="600"/>
              </a:spcBef>
              <a:buNone/>
              <a:defRPr/>
            </a:pPr>
            <a:r>
              <a:rPr lang="de-DE" sz="1300" dirty="0"/>
              <a:t>Gresch, C. &amp; Kristen, C. (2011). Staatsbürgerschaft oder Migrationshintergrund? Ein Vergleich unterschiedlicher </a:t>
            </a:r>
            <a:r>
              <a:rPr lang="de-DE" sz="1300" dirty="0" err="1"/>
              <a:t>Operationalisierungsweisen</a:t>
            </a:r>
            <a:r>
              <a:rPr lang="de-DE" sz="1300" dirty="0"/>
              <a:t> am Beispiel der Bildungsbeteiligung. In: </a:t>
            </a:r>
            <a:r>
              <a:rPr lang="de-DE" sz="1300" i="1" dirty="0"/>
              <a:t>Zeitschrift für Soziologie 40</a:t>
            </a:r>
            <a:r>
              <a:rPr lang="de-DE" sz="1300" dirty="0"/>
              <a:t> (3), S. 208-227. </a:t>
            </a:r>
          </a:p>
          <a:p>
            <a:pPr marL="358775" indent="-358775">
              <a:spcBef>
                <a:spcPts val="600"/>
              </a:spcBef>
              <a:buNone/>
              <a:defRPr/>
            </a:pPr>
            <a:r>
              <a:rPr lang="de-DE" sz="1300" dirty="0"/>
              <a:t>Lochner, S. &amp; </a:t>
            </a:r>
            <a:r>
              <a:rPr lang="de-DE" sz="1300" dirty="0" err="1"/>
              <a:t>Jähnert</a:t>
            </a:r>
            <a:r>
              <a:rPr lang="de-DE" sz="1300" dirty="0"/>
              <a:t>, A. (Hrsg.) (2020). Zuwanderung nach Deutschland. Demographische Entwicklungen. In: Deutsches Jugendinstitut (2020). </a:t>
            </a:r>
            <a:r>
              <a:rPr lang="de-DE" sz="1300" i="1" dirty="0"/>
              <a:t>DJI-Kinder- und Jugendmigrationsreport 2020. Datenanalyse zur Situation junger Menschen in Deutschland.</a:t>
            </a:r>
            <a:r>
              <a:rPr lang="de-DE" sz="1300" dirty="0"/>
              <a:t> Online abrufbar unter: </a:t>
            </a:r>
            <a:r>
              <a:rPr lang="de-DE" sz="1300" dirty="0">
                <a:hlinkClick r:id="rId2"/>
              </a:rPr>
              <a:t>https://www.dji.de/fileadmin/user_upload/dasdji/news/2020/DJI_Migrationsreport_2020.pdf</a:t>
            </a:r>
            <a:r>
              <a:rPr lang="de-DE" sz="1300" dirty="0"/>
              <a:t> [letzter Zugriff: 16.03.2022]   </a:t>
            </a:r>
            <a:endParaRPr sz="1300"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314" name="Titel 1"/>
          <p:cNvSpPr>
            <a:spLocks noGrp="1"/>
          </p:cNvSpPr>
          <p:nvPr>
            <p:ph type="title"/>
          </p:nvPr>
        </p:nvSpPr>
        <p:spPr bwMode="auto"/>
        <p:txBody>
          <a:bodyPr/>
          <a:lstStyle/>
          <a:p>
            <a:pPr>
              <a:defRPr/>
            </a:pPr>
            <a:r>
              <a:rPr lang="de-DE"/>
              <a:t>Deutschland ist ein Einwanderungsland</a:t>
            </a:r>
            <a:endParaRPr/>
          </a:p>
        </p:txBody>
      </p:sp>
      <p:sp>
        <p:nvSpPr>
          <p:cNvPr id="13315"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13317" name="Textfeld 5"/>
          <p:cNvSpPr txBox="1">
            <a:spLocks noChangeArrowheads="1"/>
          </p:cNvSpPr>
          <p:nvPr/>
        </p:nvSpPr>
        <p:spPr bwMode="auto">
          <a:xfrm>
            <a:off x="643514" y="5665296"/>
            <a:ext cx="7329105" cy="584775"/>
          </a:xfrm>
          <a:prstGeom prst="rect">
            <a:avLst/>
          </a:prstGeom>
          <a:noFill/>
          <a:ln>
            <a:noFill/>
          </a:ln>
        </p:spPr>
        <p:txBody>
          <a:bodyPr wrap="square">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600" dirty="0"/>
              <a:t>Abbildung 3</a:t>
            </a:r>
            <a:r>
              <a:rPr lang="de-DE" sz="1600" dirty="0" smtClean="0"/>
              <a:t>: </a:t>
            </a:r>
            <a:r>
              <a:rPr lang="de-DE" sz="1600" dirty="0"/>
              <a:t>Zuzüge von Deutschen und </a:t>
            </a:r>
            <a:r>
              <a:rPr lang="de-DE" sz="1600" dirty="0" smtClean="0"/>
              <a:t>ausländischen Staatsangehörigen seit 2010. Abbildung </a:t>
            </a:r>
            <a:r>
              <a:rPr lang="de-DE" sz="1600" dirty="0"/>
              <a:t>entnommen aus: BAMF (</a:t>
            </a:r>
            <a:r>
              <a:rPr lang="de-DE" sz="1600" dirty="0" smtClean="0"/>
              <a:t>2020, </a:t>
            </a:r>
            <a:r>
              <a:rPr lang="de-DE" sz="1600" dirty="0"/>
              <a:t>S. </a:t>
            </a:r>
            <a:r>
              <a:rPr lang="de-DE" sz="1600" dirty="0" smtClean="0"/>
              <a:t>229).</a:t>
            </a:r>
            <a:endParaRPr lang="de-DE" sz="1600" dirty="0"/>
          </a:p>
        </p:txBody>
      </p:sp>
      <p:sp>
        <p:nvSpPr>
          <p:cNvPr id="3" name="Foliennummernplatzhalter 2"/>
          <p:cNvSpPr>
            <a:spLocks noGrp="1"/>
          </p:cNvSpPr>
          <p:nvPr>
            <p:ph type="sldNum" sz="quarter" idx="4"/>
          </p:nvPr>
        </p:nvSpPr>
        <p:spPr bwMode="auto"/>
        <p:txBody>
          <a:bodyPr/>
          <a:lstStyle/>
          <a:p>
            <a:pPr>
              <a:defRPr/>
            </a:pPr>
            <a:fld id="{48F63A3B-78C7-47BE-AE5E-E10140E04643}" type="slidenum">
              <a:rPr lang="en-US"/>
              <a:t>6</a:t>
            </a:fld>
            <a:endParaRPr lang="en-US"/>
          </a:p>
        </p:txBody>
      </p:sp>
      <p:pic>
        <p:nvPicPr>
          <p:cNvPr id="2" name="Grafik 1"/>
          <p:cNvPicPr>
            <a:picLocks noChangeAspect="1"/>
          </p:cNvPicPr>
          <p:nvPr/>
        </p:nvPicPr>
        <p:blipFill>
          <a:blip r:embed="rId3"/>
          <a:stretch>
            <a:fillRect/>
          </a:stretch>
        </p:blipFill>
        <p:spPr>
          <a:xfrm>
            <a:off x="755576" y="1278442"/>
            <a:ext cx="6830021" cy="4273532"/>
          </a:xfrm>
          <a:prstGeom prst="rect">
            <a:avLst/>
          </a:prstGeom>
          <a:ln>
            <a:solidFill>
              <a:schemeClr val="tx1"/>
            </a:solidFill>
          </a:ln>
        </p:spPr>
      </p:pic>
    </p:spTree>
    <p:extLst>
      <p:ext uri="{BB962C8B-B14F-4D97-AF65-F5344CB8AC3E}">
        <p14:creationId xmlns:p14="http://schemas.microsoft.com/office/powerpoint/2010/main" val="1647549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0354" name="Titel 1"/>
          <p:cNvSpPr>
            <a:spLocks noGrp="1"/>
          </p:cNvSpPr>
          <p:nvPr>
            <p:ph type="title"/>
          </p:nvPr>
        </p:nvSpPr>
        <p:spPr bwMode="auto"/>
        <p:txBody>
          <a:bodyPr/>
          <a:lstStyle/>
          <a:p>
            <a:pPr>
              <a:defRPr/>
            </a:pPr>
            <a:r>
              <a:rPr lang="de-DE"/>
              <a:t>Literatur</a:t>
            </a:r>
            <a:endParaRPr/>
          </a:p>
        </p:txBody>
      </p:sp>
      <p:sp>
        <p:nvSpPr>
          <p:cNvPr id="100356"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100355" name="Inhaltsplatzhalter 2"/>
          <p:cNvSpPr>
            <a:spLocks noGrp="1"/>
          </p:cNvSpPr>
          <p:nvPr>
            <p:ph type="body" sz="quarter" idx="10"/>
          </p:nvPr>
        </p:nvSpPr>
        <p:spPr bwMode="auto">
          <a:xfrm>
            <a:off x="628650" y="1381885"/>
            <a:ext cx="7886700" cy="4947783"/>
          </a:xfrm>
        </p:spPr>
        <p:txBody>
          <a:bodyPr>
            <a:noAutofit/>
          </a:bodyPr>
          <a:lstStyle/>
          <a:p>
            <a:pPr marL="358775" indent="-358775">
              <a:spcBef>
                <a:spcPts val="600"/>
              </a:spcBef>
              <a:buFont typeface="Wingdings"/>
              <a:buNone/>
              <a:defRPr/>
            </a:pPr>
            <a:r>
              <a:rPr lang="de-DE" sz="1300" dirty="0"/>
              <a:t>OECD (2017). </a:t>
            </a:r>
            <a:r>
              <a:rPr lang="de-DE" sz="1300" i="1" dirty="0"/>
              <a:t>International Migration Outlook 2017. Paris: OECD Publishing.</a:t>
            </a:r>
            <a:r>
              <a:rPr lang="de-DE" sz="1300" dirty="0"/>
              <a:t> Online abrufbar unter: </a:t>
            </a:r>
            <a:r>
              <a:rPr lang="de-DE" sz="1300" u="sng" dirty="0">
                <a:hlinkClick r:id="rId2" tooltip="http://dx.doi.org/10.1787/migr_outlook-2017-en"/>
              </a:rPr>
              <a:t>http://dx.doi.org/10.1787/migr_outlook-2017-en</a:t>
            </a:r>
            <a:r>
              <a:rPr lang="de-DE" sz="1300" dirty="0"/>
              <a:t> [letzter Zugriff: 18.07.2018].</a:t>
            </a:r>
            <a:endParaRPr lang="de-DE" sz="1400" dirty="0"/>
          </a:p>
          <a:p>
            <a:pPr marL="358775" indent="-358775">
              <a:spcBef>
                <a:spcPts val="600"/>
              </a:spcBef>
              <a:buNone/>
              <a:defRPr/>
            </a:pPr>
            <a:r>
              <a:rPr lang="de-DE" sz="1300" dirty="0"/>
              <a:t>Prenzel, M., Salzer, C., Klieme, E. &amp; Koller, O. (Hrsg.) (2013). </a:t>
            </a:r>
            <a:r>
              <a:rPr lang="de-DE" sz="1300" i="1" dirty="0"/>
              <a:t>PISA 2012. Fortschritte und Herausforderungen in Deutschland.</a:t>
            </a:r>
            <a:r>
              <a:rPr lang="de-DE" sz="1300" dirty="0"/>
              <a:t> Münster: Waxmann.</a:t>
            </a:r>
            <a:endParaRPr lang="de-DE" sz="1400" dirty="0"/>
          </a:p>
          <a:p>
            <a:pPr marL="358775" indent="-358775">
              <a:spcBef>
                <a:spcPts val="600"/>
              </a:spcBef>
              <a:buNone/>
              <a:defRPr/>
            </a:pPr>
            <a:r>
              <a:rPr lang="de-DE" sz="1300" dirty="0" err="1"/>
              <a:t>Scarvaglieri</a:t>
            </a:r>
            <a:r>
              <a:rPr lang="de-DE" sz="1300" dirty="0"/>
              <a:t>, C., Zech, C. (2013). „ganz normale Jugendliche, allerdings meist mit Migrationshintergrund“. Eine funktional-semantische Analyse von „Migrationshintergrund“. In: </a:t>
            </a:r>
            <a:r>
              <a:rPr lang="de-DE" sz="1300" i="1" dirty="0"/>
              <a:t>Zeitschrift für Angewandte Linguistik 58</a:t>
            </a:r>
            <a:r>
              <a:rPr lang="de-DE" sz="1300" dirty="0"/>
              <a:t> (1), S. 201-227.</a:t>
            </a:r>
            <a:endParaRPr lang="de-DE" sz="1400" dirty="0"/>
          </a:p>
          <a:p>
            <a:pPr marL="358775" indent="-358775">
              <a:spcBef>
                <a:spcPts val="600"/>
              </a:spcBef>
              <a:buNone/>
              <a:defRPr/>
            </a:pPr>
            <a:r>
              <a:rPr lang="de-DE" sz="1300" dirty="0"/>
              <a:t>Statistisches Bundesamt (2020). </a:t>
            </a:r>
            <a:r>
              <a:rPr lang="de-DE" sz="1300" i="1" dirty="0"/>
              <a:t>Bevölkerung und Erwerbstätigkeit. Bevölkerung mit Migrationshintergrund. </a:t>
            </a:r>
            <a:r>
              <a:rPr lang="de-DE" sz="1300" dirty="0"/>
              <a:t>Ergebnisse des Mikrozensus 2020. Online verfügbar unter: </a:t>
            </a:r>
            <a:r>
              <a:rPr lang="de-DE" sz="1300" dirty="0">
                <a:hlinkClick r:id="rId3"/>
              </a:rPr>
              <a:t>https://www.destatis.de/DE/Themen/Gesellschaft-Umwelt/Bevoelkerung/Migration-Integration/Publikationen/Downloads-Migration/migrationshintergrund-2010220207004.pdf?__blob=publicationFile</a:t>
            </a:r>
            <a:r>
              <a:rPr lang="de-DE" sz="1300" dirty="0"/>
              <a:t> </a:t>
            </a:r>
            <a:r>
              <a:rPr lang="de-DE" sz="1300" dirty="0">
                <a:cs typeface="Times New Roman"/>
              </a:rPr>
              <a:t>[letzter Zugriff: 15.03.2022].</a:t>
            </a:r>
            <a:endParaRPr lang="de-DE" sz="1300" dirty="0"/>
          </a:p>
          <a:p>
            <a:pPr marL="358775" indent="-358775">
              <a:spcBef>
                <a:spcPts val="600"/>
              </a:spcBef>
              <a:buNone/>
              <a:defRPr/>
            </a:pPr>
            <a:endParaRPr lang="de-DE" sz="1300"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60</a:t>
            </a:fld>
            <a:endParaRPr lang="en-US"/>
          </a:p>
        </p:txBody>
      </p:sp>
    </p:spTree>
    <p:extLst>
      <p:ext uri="{BB962C8B-B14F-4D97-AF65-F5344CB8AC3E}">
        <p14:creationId xmlns:p14="http://schemas.microsoft.com/office/powerpoint/2010/main" val="351831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15362" name="Titel 1"/>
          <p:cNvSpPr>
            <a:spLocks noGrp="1"/>
          </p:cNvSpPr>
          <p:nvPr>
            <p:ph type="title"/>
          </p:nvPr>
        </p:nvSpPr>
        <p:spPr bwMode="auto"/>
        <p:txBody>
          <a:bodyPr/>
          <a:lstStyle/>
          <a:p>
            <a:pPr>
              <a:defRPr/>
            </a:pPr>
            <a:r>
              <a:rPr lang="de-DE"/>
              <a:t>Kommentare</a:t>
            </a:r>
            <a:endParaRPr/>
          </a:p>
        </p:txBody>
      </p:sp>
      <p:sp>
        <p:nvSpPr>
          <p:cNvPr id="15364"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p:txBody>
          <a:bodyPr/>
          <a:lstStyle/>
          <a:p>
            <a:pPr>
              <a:defRPr/>
            </a:pPr>
            <a:r>
              <a:rPr lang="de-DE" sz="2200" dirty="0" smtClean="0"/>
              <a:t>Abbildung 2 zeigt </a:t>
            </a:r>
            <a:r>
              <a:rPr lang="de-DE" sz="2200" dirty="0"/>
              <a:t>den kontinuierlichen Anstieg der Zuwanderung nach Deutschland seit 2006. Die Zahl der zugewanderten ausländischen Staatsangehörigen ist 2015 mit 2,02 Millionen Zuzügen die bisher höchste verzeichnete Zahl in der Zuwanderungsstatistik (vgl. BAMF 2016, S. 186</a:t>
            </a:r>
            <a:r>
              <a:rPr lang="de-DE" sz="2200" dirty="0" smtClean="0"/>
              <a:t>).</a:t>
            </a:r>
          </a:p>
          <a:p>
            <a:pPr>
              <a:defRPr/>
            </a:pPr>
            <a:r>
              <a:rPr lang="de-DE" sz="2200" dirty="0" smtClean="0"/>
              <a:t>Abbildung 3 zeigt die Entwicklung der Zuwanderung nach den Höchststand in 2015. Die Zuwanderungszahlen sind seitdem kontinuierlich rückläufig, liegen aber nach wie vor über dem Niveau bis 2011. Im Jahr 2020 wanderten infolge der pandemiebedingten weltweiten Reisebeschränkungen deutlich weniger Menschen nach Deutschland ein als in den vorangegangenen Jahren (vgl. BAMF 2020, S. 11). </a:t>
            </a:r>
            <a:endParaRPr dirty="0"/>
          </a:p>
          <a:p>
            <a:pPr>
              <a:defRPr/>
            </a:pPr>
            <a:endParaRPr lang="de-DE" dirty="0"/>
          </a:p>
          <a:p>
            <a:pPr marL="247620" indent="-247620">
              <a:buFontTx/>
              <a:buAutoNum type="arabicParenR"/>
              <a:defRPr/>
            </a:pPr>
            <a:endParaRPr lang="de-DE" dirty="0"/>
          </a:p>
          <a:p>
            <a:pPr marL="247620" indent="-247620">
              <a:buFontTx/>
              <a:buAutoNum type="arabicParenR"/>
              <a:defRPr/>
            </a:pPr>
            <a:endParaRPr lang="de-DE" dirty="0"/>
          </a:p>
          <a:p>
            <a:pPr>
              <a:defRPr/>
            </a:pPr>
            <a:endParaRPr lang="de-DE" dirty="0">
              <a:latin typeface="Arial"/>
            </a:endParaRPr>
          </a:p>
          <a:p>
            <a:pPr>
              <a:defRPr/>
            </a:pPr>
            <a:endParaRPr lang="de-DE"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386" name="Titel 1"/>
          <p:cNvSpPr>
            <a:spLocks noGrp="1"/>
          </p:cNvSpPr>
          <p:nvPr>
            <p:ph type="title"/>
          </p:nvPr>
        </p:nvSpPr>
        <p:spPr bwMode="auto"/>
        <p:txBody>
          <a:bodyPr/>
          <a:lstStyle/>
          <a:p>
            <a:pPr>
              <a:defRPr/>
            </a:pPr>
            <a:r>
              <a:rPr lang="de-DE"/>
              <a:t>Deutschland ist ein Einwanderungsland</a:t>
            </a:r>
            <a:endParaRPr/>
          </a:p>
        </p:txBody>
      </p:sp>
      <p:sp>
        <p:nvSpPr>
          <p:cNvPr id="16387" name="Fußzeilenplatzhalter 3"/>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dirty="0"/>
              <a:t>Herkunft, Sprache und Bildungschancen</a:t>
            </a:r>
            <a:endParaRPr dirty="0"/>
          </a:p>
        </p:txBody>
      </p:sp>
      <p:sp>
        <p:nvSpPr>
          <p:cNvPr id="16389" name="Textfeld 5"/>
          <p:cNvSpPr txBox="1">
            <a:spLocks noChangeArrowheads="1"/>
          </p:cNvSpPr>
          <p:nvPr/>
        </p:nvSpPr>
        <p:spPr bwMode="auto">
          <a:xfrm>
            <a:off x="622298" y="5941723"/>
            <a:ext cx="7237591" cy="338554"/>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600" dirty="0"/>
              <a:t>Abbildung </a:t>
            </a:r>
            <a:r>
              <a:rPr lang="de-DE" sz="1600" dirty="0" smtClean="0"/>
              <a:t>4: </a:t>
            </a:r>
            <a:r>
              <a:rPr lang="de-DE" sz="1600" dirty="0"/>
              <a:t>Asylanträge seit 1990. Quelle: BAMF (2022, S. 5). </a:t>
            </a:r>
          </a:p>
        </p:txBody>
      </p:sp>
      <p:sp>
        <p:nvSpPr>
          <p:cNvPr id="3" name="Foliennummernplatzhalter 2"/>
          <p:cNvSpPr>
            <a:spLocks noGrp="1"/>
          </p:cNvSpPr>
          <p:nvPr>
            <p:ph type="sldNum" sz="quarter" idx="4"/>
          </p:nvPr>
        </p:nvSpPr>
        <p:spPr bwMode="auto"/>
        <p:txBody>
          <a:bodyPr/>
          <a:lstStyle/>
          <a:p>
            <a:pPr>
              <a:defRPr/>
            </a:pPr>
            <a:fld id="{48F63A3B-78C7-47BE-AE5E-E10140E04643}" type="slidenum">
              <a:rPr lang="en-US"/>
              <a:t>8</a:t>
            </a:fld>
            <a:endParaRPr lang="en-US"/>
          </a:p>
        </p:txBody>
      </p:sp>
      <p:pic>
        <p:nvPicPr>
          <p:cNvPr id="6" name="Grafik 5">
            <a:extLst>
              <a:ext uri="{FF2B5EF4-FFF2-40B4-BE49-F238E27FC236}">
                <a16:creationId xmlns:a16="http://schemas.microsoft.com/office/drawing/2014/main" id="{61D7D24E-291E-499C-B9B4-BB4F41132383}"/>
              </a:ext>
            </a:extLst>
          </p:cNvPr>
          <p:cNvPicPr>
            <a:picLocks noChangeAspect="1"/>
          </p:cNvPicPr>
          <p:nvPr/>
        </p:nvPicPr>
        <p:blipFill rotWithShape="1">
          <a:blip r:embed="rId3">
            <a:extLst>
              <a:ext uri="{28A0092B-C50C-407E-A947-70E740481C1C}">
                <a14:useLocalDpi xmlns:a14="http://schemas.microsoft.com/office/drawing/2010/main" val="0"/>
              </a:ext>
            </a:extLst>
          </a:blip>
          <a:srcRect l="6875" t="12118" r="11413" b="9888"/>
          <a:stretch/>
        </p:blipFill>
        <p:spPr>
          <a:xfrm>
            <a:off x="388147" y="1089803"/>
            <a:ext cx="8288309" cy="48141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18434" name="Titel 1"/>
          <p:cNvSpPr>
            <a:spLocks noGrp="1"/>
          </p:cNvSpPr>
          <p:nvPr>
            <p:ph type="title"/>
          </p:nvPr>
        </p:nvSpPr>
        <p:spPr bwMode="auto"/>
        <p:txBody>
          <a:bodyPr/>
          <a:lstStyle/>
          <a:p>
            <a:pPr>
              <a:defRPr/>
            </a:pPr>
            <a:r>
              <a:rPr lang="de-DE" dirty="0"/>
              <a:t>Kommentare</a:t>
            </a:r>
            <a:endParaRPr dirty="0"/>
          </a:p>
        </p:txBody>
      </p:sp>
      <p:sp>
        <p:nvSpPr>
          <p:cNvPr id="18436" name="Fußzeilenplatzhalter 1"/>
          <p:cNvSpPr>
            <a:spLocks noGrp="1"/>
          </p:cNvSpPr>
          <p:nvPr>
            <p:ph type="ftr" sz="quarter" idx="3"/>
          </p:nvPr>
        </p:nvSpPr>
        <p:spPr bwMode="auto">
          <a:prstGeom prst="rect">
            <a:avLst/>
          </a:prstGeom>
          <a:noFill/>
        </p:spPr>
        <p:txBody>
          <a:bodyPr/>
          <a:lstStyle>
            <a:lvl1pPr>
              <a:spcBef>
                <a:spcPts val="0"/>
              </a:spcBef>
              <a:buClr>
                <a:schemeClr val="bg2"/>
              </a:buClr>
              <a:buFont typeface="Wingdings"/>
              <a:buChar char="§"/>
              <a:defRPr sz="2400">
                <a:solidFill>
                  <a:schemeClr val="tx1"/>
                </a:solidFill>
                <a:latin typeface="Calibri"/>
                <a:ea typeface="ＭＳ Ｐゴシック"/>
                <a:cs typeface="Calibri"/>
              </a:defRPr>
            </a:lvl1pPr>
            <a:lvl2pPr marL="742950" indent="-285750">
              <a:spcBef>
                <a:spcPts val="0"/>
              </a:spcBef>
              <a:buClr>
                <a:schemeClr val="bg2"/>
              </a:buClr>
              <a:buFont typeface="Wingdings"/>
              <a:buChar char="§"/>
              <a:defRPr sz="2400">
                <a:solidFill>
                  <a:schemeClr val="tx1"/>
                </a:solidFill>
                <a:latin typeface="Calibri"/>
                <a:ea typeface="ＭＳ Ｐゴシック"/>
                <a:cs typeface="Calibri"/>
              </a:defRPr>
            </a:lvl2pPr>
            <a:lvl3pPr marL="1143000" indent="-228600">
              <a:spcBef>
                <a:spcPts val="0"/>
              </a:spcBef>
              <a:buClr>
                <a:schemeClr val="bg2"/>
              </a:buClr>
              <a:buFont typeface="Wingdings"/>
              <a:buChar char="§"/>
              <a:defRPr sz="2400">
                <a:solidFill>
                  <a:schemeClr val="tx1"/>
                </a:solidFill>
                <a:latin typeface="Calibri"/>
                <a:ea typeface="ＭＳ Ｐゴシック"/>
                <a:cs typeface="Calibri"/>
              </a:defRPr>
            </a:lvl3pPr>
            <a:lvl4pPr marL="1600200" indent="-228600">
              <a:spcBef>
                <a:spcPts val="0"/>
              </a:spcBef>
              <a:buClr>
                <a:schemeClr val="bg2"/>
              </a:buClr>
              <a:buFont typeface="Wingdings"/>
              <a:buChar char="§"/>
              <a:defRPr sz="2000">
                <a:solidFill>
                  <a:schemeClr val="tx1"/>
                </a:solidFill>
                <a:latin typeface="Calibri"/>
                <a:ea typeface="ＭＳ Ｐゴシック"/>
                <a:cs typeface="Calibri"/>
              </a:defRPr>
            </a:lvl4pPr>
            <a:lvl5pPr marL="2057400" indent="-228600">
              <a:spcBef>
                <a:spcPts val="0"/>
              </a:spcBef>
              <a:buClr>
                <a:schemeClr val="bg2"/>
              </a:buClr>
              <a:buFont typeface="Wingdings"/>
              <a:buChar char="§"/>
              <a:defRPr sz="2000">
                <a:solidFill>
                  <a:schemeClr val="tx1"/>
                </a:solidFill>
                <a:latin typeface="Calibri"/>
                <a:ea typeface="ＭＳ Ｐゴシック"/>
                <a:cs typeface="Calibri"/>
              </a:defRPr>
            </a:lvl5pPr>
            <a:lvl6pPr marL="25146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6pPr>
            <a:lvl7pPr marL="29718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7pPr>
            <a:lvl8pPr marL="34290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8pPr>
            <a:lvl9pPr marL="3886200" indent="-228600">
              <a:spcBef>
                <a:spcPts val="0"/>
              </a:spcBef>
              <a:spcAft>
                <a:spcPts val="0"/>
              </a:spcAft>
              <a:buClr>
                <a:schemeClr val="bg2"/>
              </a:buClr>
              <a:buFont typeface="Wingdings"/>
              <a:buChar char="§"/>
              <a:defRPr sz="2000">
                <a:solidFill>
                  <a:schemeClr val="tx1"/>
                </a:solidFill>
                <a:latin typeface="Calibri"/>
                <a:ea typeface="ＭＳ Ｐゴシック"/>
                <a:cs typeface="Calibri"/>
              </a:defRPr>
            </a:lvl9pPr>
          </a:lstStyle>
          <a:p>
            <a:pPr>
              <a:spcBef>
                <a:spcPts val="0"/>
              </a:spcBef>
              <a:buClrTx/>
              <a:buFontTx/>
              <a:buNone/>
              <a:defRPr/>
            </a:pPr>
            <a:r>
              <a:rPr lang="de-DE" sz="1200"/>
              <a:t>Herkunft, Sprache und Bildungschancen</a:t>
            </a:r>
            <a:endParaRPr/>
          </a:p>
        </p:txBody>
      </p:sp>
      <p:sp>
        <p:nvSpPr>
          <p:cNvPr id="3" name="Inhaltsplatzhalter 2"/>
          <p:cNvSpPr>
            <a:spLocks noGrp="1"/>
          </p:cNvSpPr>
          <p:nvPr>
            <p:ph type="body" sz="quarter" idx="10"/>
          </p:nvPr>
        </p:nvSpPr>
        <p:spPr bwMode="auto">
          <a:xfrm>
            <a:off x="628650" y="1381885"/>
            <a:ext cx="7759774" cy="4544871"/>
          </a:xfrm>
        </p:spPr>
        <p:txBody>
          <a:bodyPr/>
          <a:lstStyle/>
          <a:p>
            <a:pPr>
              <a:defRPr/>
            </a:pPr>
            <a:r>
              <a:rPr lang="de-DE" sz="2200" dirty="0"/>
              <a:t>Der hohe Anstieg der Zuwanderung nach Deutschland ist teilweise bedingt durch die starke Zunahme bei Asylanträgen. Im Vergleich zum Vorjahr wurden in 2015 155 % mehr Asylanträge gestellt. </a:t>
            </a:r>
            <a:endParaRPr dirty="0"/>
          </a:p>
          <a:p>
            <a:pPr>
              <a:defRPr/>
            </a:pPr>
            <a:r>
              <a:rPr lang="de-DE" sz="2200" dirty="0"/>
              <a:t>Die tatsächliche Zahl der Asylsuchenden lag 2015 deutlich höher, da Asylanträge in 2015 und 2016 mit einer zeitlichen Verzögerung bearbeitet wurden. </a:t>
            </a:r>
          </a:p>
          <a:p>
            <a:pPr>
              <a:defRPr/>
            </a:pPr>
            <a:r>
              <a:rPr lang="de-DE" sz="2200" dirty="0"/>
              <a:t>Die Zahlen für 2017 und 2018 sind wieder mit denjenigen aus dem Jahr 2014 vergleichbar.</a:t>
            </a:r>
          </a:p>
          <a:p>
            <a:pPr>
              <a:defRPr/>
            </a:pPr>
            <a:r>
              <a:rPr lang="de-DE" sz="2200" dirty="0"/>
              <a:t>Im Jahr 2021 wurden deutlich mehr Asylanträge gestellt als in den Jahren 2019 und 2020.</a:t>
            </a:r>
          </a:p>
          <a:p>
            <a:pPr marL="0" indent="0">
              <a:buNone/>
              <a:defRPr/>
            </a:pPr>
            <a:endParaRPr lang="de-DE" dirty="0"/>
          </a:p>
          <a:p>
            <a:pPr marL="247620" indent="-247620">
              <a:buFontTx/>
              <a:buAutoNum type="arabicParenR"/>
              <a:defRPr/>
            </a:pPr>
            <a:endParaRPr lang="de-DE" dirty="0"/>
          </a:p>
          <a:p>
            <a:pPr marL="247620" indent="-247620">
              <a:buFontTx/>
              <a:buAutoNum type="arabicParenR"/>
              <a:defRPr/>
            </a:pPr>
            <a:endParaRPr lang="de-DE" dirty="0"/>
          </a:p>
          <a:p>
            <a:pPr>
              <a:defRPr/>
            </a:pPr>
            <a:endParaRPr lang="de-DE" dirty="0">
              <a:latin typeface="Arial"/>
            </a:endParaRPr>
          </a:p>
          <a:p>
            <a:pPr>
              <a:defRPr/>
            </a:pPr>
            <a:endParaRPr lang="de-DE" dirty="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8389</Words>
  <Application>Microsoft Office PowerPoint</Application>
  <DocSecurity>0</DocSecurity>
  <PresentationFormat>Bildschirmpräsentation (4:3)</PresentationFormat>
  <Paragraphs>601</Paragraphs>
  <Slides>60</Slides>
  <Notes>29</Notes>
  <HiddenSlides>26</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60</vt:i4>
      </vt:variant>
    </vt:vector>
  </HeadingPairs>
  <TitlesOfParts>
    <vt:vector size="71" baseType="lpstr">
      <vt:lpstr>Microsoft YaHei</vt:lpstr>
      <vt:lpstr>ＭＳ Ｐゴシック</vt:lpstr>
      <vt:lpstr>Arial</vt:lpstr>
      <vt:lpstr>Bradley Hand ITC</vt:lpstr>
      <vt:lpstr>Calibri</vt:lpstr>
      <vt:lpstr>Calibri Light</vt:lpstr>
      <vt:lpstr>Open Sans</vt:lpstr>
      <vt:lpstr>Oswald Light</vt:lpstr>
      <vt:lpstr>Times New Roman</vt:lpstr>
      <vt:lpstr>Wingdings</vt:lpstr>
      <vt:lpstr>Office Theme</vt:lpstr>
      <vt:lpstr>Herkunft, Sprache und Bildungschancen</vt:lpstr>
      <vt:lpstr>Ziele dieser Einheit</vt:lpstr>
      <vt:lpstr>Deutschland ist ein Einwanderungsland</vt:lpstr>
      <vt:lpstr>Kommentare</vt:lpstr>
      <vt:lpstr>Deutschland ist ein Einwanderungsland</vt:lpstr>
      <vt:lpstr>Deutschland ist ein Einwanderungsland</vt:lpstr>
      <vt:lpstr>Kommentare</vt:lpstr>
      <vt:lpstr>Deutschland ist ein Einwanderungsland</vt:lpstr>
      <vt:lpstr>Kommentare</vt:lpstr>
      <vt:lpstr>Unsere Gesellschaft ist von Vielfalt geprägt</vt:lpstr>
      <vt:lpstr>Kommentare</vt:lpstr>
      <vt:lpstr>Unsere Gesellschaft ist von Vielfalt geprägt</vt:lpstr>
      <vt:lpstr>Beispiel für eine Klassenzusammensetzung  (Herschelschule Hannover)</vt:lpstr>
      <vt:lpstr>Kommentare</vt:lpstr>
      <vt:lpstr>Migrationshintergrund</vt:lpstr>
      <vt:lpstr>Kommentare</vt:lpstr>
      <vt:lpstr>Die Verwendung des Begriffs Migrationshintergrund</vt:lpstr>
      <vt:lpstr>Kommentare</vt:lpstr>
      <vt:lpstr>Die Verwendung des Begriffs Migrationshintergrund</vt:lpstr>
      <vt:lpstr>Kommentare</vt:lpstr>
      <vt:lpstr>Was verbinden wir mit dem Begriff  Migrationshintergrund?</vt:lpstr>
      <vt:lpstr>Kommentare</vt:lpstr>
      <vt:lpstr>Verwendung des Begriffs Migrationshintergrund</vt:lpstr>
      <vt:lpstr>Kommentare</vt:lpstr>
      <vt:lpstr>PowerPoint-Präsentation</vt:lpstr>
      <vt:lpstr>Kommentare</vt:lpstr>
      <vt:lpstr>Welche Zusammenhänge gibt es zwischen Herkunft und Bildungschancen? </vt:lpstr>
      <vt:lpstr>Kommentare</vt:lpstr>
      <vt:lpstr>Welche Zusammenhänge gibt es zwischen Herkunft und Bildungschancen? </vt:lpstr>
      <vt:lpstr>Kommentare</vt:lpstr>
      <vt:lpstr>Schulleistungsstudien</vt:lpstr>
      <vt:lpstr>Kommentare</vt:lpstr>
      <vt:lpstr>Herkunft und Bildungschancen – Beispiel PISA</vt:lpstr>
      <vt:lpstr>Kommentare</vt:lpstr>
      <vt:lpstr>Benachteiligung von Schüler/innen mit Migrationshintergrund</vt:lpstr>
      <vt:lpstr>Kommentare</vt:lpstr>
      <vt:lpstr>Benachteiligung von Schüler/innen mit Migrationshintergrund</vt:lpstr>
      <vt:lpstr>Kommentare</vt:lpstr>
      <vt:lpstr>Mögliche Ursachen von Bildungsungleichheit I</vt:lpstr>
      <vt:lpstr>Kommentare</vt:lpstr>
      <vt:lpstr>Mögliche Ursachen von Bildungsungleichheit II</vt:lpstr>
      <vt:lpstr>Kommentare</vt:lpstr>
      <vt:lpstr>Primäre und sekundäre Herkunftseffekte</vt:lpstr>
      <vt:lpstr>Kommentare</vt:lpstr>
      <vt:lpstr>Einige mögliche Erklärungen für die Benachteiligung von Schüler/innen mit Migrationshintergrund</vt:lpstr>
      <vt:lpstr>Kommentare</vt:lpstr>
      <vt:lpstr>Benachteiligung von Schüler/innen mit Migrationshintergrund</vt:lpstr>
      <vt:lpstr>Kommentare</vt:lpstr>
      <vt:lpstr>Benachteiligung von Schüler/innen mit Migrationshintergrund</vt:lpstr>
      <vt:lpstr>Kommentare</vt:lpstr>
      <vt:lpstr>„Förderung von Bildungserfolg und Teilhabe von Schülerinnen und Schülern nicht-deutscher Herkunftssprache“ (SVBI 7/2014)</vt:lpstr>
      <vt:lpstr>Kommentare</vt:lpstr>
      <vt:lpstr>Lehrer/innen als „policymaker“</vt:lpstr>
      <vt:lpstr>Kommentare</vt:lpstr>
      <vt:lpstr>Diskussion </vt:lpstr>
      <vt:lpstr>Kommentare</vt:lpstr>
      <vt:lpstr>Zusammenfassung und Fazit</vt:lpstr>
      <vt:lpstr>Literatur</vt:lpstr>
      <vt:lpstr>Literatur</vt:lpstr>
      <vt:lpstr>Literatur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Janina Schendel</dc:creator>
  <cp:keywords/>
  <dc:description/>
  <cp:lastModifiedBy>Carolin Hagemeier</cp:lastModifiedBy>
  <cp:revision>158</cp:revision>
  <dcterms:created xsi:type="dcterms:W3CDTF">2016-09-06T13:06:13Z</dcterms:created>
  <dcterms:modified xsi:type="dcterms:W3CDTF">2022-03-29T10:20:03Z</dcterms:modified>
  <cp:category/>
  <dc:identifier/>
  <cp:contentStatus/>
  <dc:language/>
  <cp:version/>
</cp:coreProperties>
</file>