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701" r:id="rId2"/>
  </p:sldMasterIdLst>
  <p:notesMasterIdLst>
    <p:notesMasterId r:id="rId49"/>
  </p:notesMasterIdLst>
  <p:sldIdLst>
    <p:sldId id="311" r:id="rId3"/>
    <p:sldId id="259" r:id="rId4"/>
    <p:sldId id="263" r:id="rId5"/>
    <p:sldId id="264" r:id="rId6"/>
    <p:sldId id="265"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pos="53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F21"/>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407" autoAdjust="0"/>
  </p:normalViewPr>
  <p:slideViewPr>
    <p:cSldViewPr snapToGrid="0">
      <p:cViewPr varScale="1">
        <p:scale>
          <a:sx n="43" d="100"/>
          <a:sy n="43" d="100"/>
        </p:scale>
        <p:origin x="1876" y="36"/>
      </p:cViewPr>
      <p:guideLst>
        <p:guide orient="horz" pos="890"/>
        <p:guide pos="539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325FE08-938C-40A5-B2DC-F0F241D8ED35}" type="datetimeFigureOut">
              <a:rPr lang="de-DE" smtClean="0"/>
              <a:t>22.03.2022</a:t>
            </a:fld>
            <a:endParaRPr lang="de-DE"/>
          </a:p>
        </p:txBody>
      </p:sp>
      <p:sp>
        <p:nvSpPr>
          <p:cNvPr id="4" name="Folienbildplatzhalt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07836B0-4074-4F3D-AE4D-FFF6179DF9BD}" type="slidenum">
              <a:rPr lang="de-DE" smtClean="0"/>
              <a:t>‹Nr.›</a:t>
            </a:fld>
            <a:endParaRPr lang="de-DE"/>
          </a:p>
        </p:txBody>
      </p:sp>
    </p:spTree>
    <p:extLst>
      <p:ext uri="{BB962C8B-B14F-4D97-AF65-F5344CB8AC3E}">
        <p14:creationId xmlns:p14="http://schemas.microsoft.com/office/powerpoint/2010/main" val="336696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07836B0-4074-4F3D-AE4D-FFF6179DF9BD}" type="slidenum">
              <a:rPr lang="de-DE" smtClean="0">
                <a:solidFill>
                  <a:prstClr val="black"/>
                </a:solidFill>
              </a:rPr>
              <a:pPr/>
              <a:t>1</a:t>
            </a:fld>
            <a:endParaRPr lang="de-DE">
              <a:solidFill>
                <a:prstClr val="black"/>
              </a:solidFill>
            </a:endParaRPr>
          </a:p>
        </p:txBody>
      </p:sp>
    </p:spTree>
    <p:extLst>
      <p:ext uri="{BB962C8B-B14F-4D97-AF65-F5344CB8AC3E}">
        <p14:creationId xmlns:p14="http://schemas.microsoft.com/office/powerpoint/2010/main" val="1211940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gn="just" eaLnBrk="1" hangingPunct="1">
              <a:buFont typeface="Wingdings" panose="05000000000000000000" pitchFamily="2" charset="2"/>
              <a:buChar char="§"/>
              <a:defRPr/>
            </a:pPr>
            <a:r>
              <a:rPr lang="de-DE" sz="1200" dirty="0">
                <a:latin typeface="+mn-lt"/>
              </a:rPr>
              <a:t>Jeder Unterricht ist individuell. Alles hängt von der jeweiligen Lehrkraft und der jeweiligen Lerngruppe im jeweiligen Setting ab. Daher ist es unmöglich, ein allgemeingültiges Rezept für gelingenden Unterricht mit integrierter Sprachförderung zu geben. </a:t>
            </a:r>
          </a:p>
          <a:p>
            <a:pPr marL="342900" indent="-342900" algn="just" eaLnBrk="1" hangingPunct="1">
              <a:buFont typeface="Wingdings" panose="05000000000000000000" pitchFamily="2" charset="2"/>
              <a:buChar char="§"/>
              <a:defRPr/>
            </a:pPr>
            <a:r>
              <a:rPr lang="de-DE" sz="1200" dirty="0">
                <a:latin typeface="+mn-lt"/>
              </a:rPr>
              <a:t>Zu den Prinzipien sprachsensiblen Unterrichts gehört </a:t>
            </a:r>
            <a:r>
              <a:rPr lang="de-DE" sz="1200" kern="1200" dirty="0">
                <a:solidFill>
                  <a:schemeClr val="tx1"/>
                </a:solidFill>
                <a:effectLst/>
                <a:latin typeface="+mn-lt"/>
                <a:ea typeface="+mn-ea"/>
                <a:cs typeface="+mn-cs"/>
              </a:rPr>
              <a:t>u. a.</a:t>
            </a:r>
            <a:r>
              <a:rPr lang="de-DE" sz="1200" dirty="0">
                <a:latin typeface="+mn-lt"/>
              </a:rPr>
              <a:t>:</a:t>
            </a:r>
          </a:p>
          <a:p>
            <a:pPr marL="800100" lvl="1" indent="-342900" algn="just" eaLnBrk="1" hangingPunct="1">
              <a:buFont typeface="Wingdings" panose="05000000000000000000" pitchFamily="2" charset="2"/>
              <a:buChar char="§"/>
              <a:defRPr/>
            </a:pPr>
            <a:r>
              <a:rPr lang="de-DE" sz="1200" dirty="0">
                <a:latin typeface="+mn-lt"/>
              </a:rPr>
              <a:t>Sprachliche und fachliche Inhalte sollten immer zusammen erarbeitet werden. Daher sollten sprachliche Mittel nicht isoliert in Wortlisten vermittelt werden, sondern in einen kommunikativen Kontext eingebettet sein. </a:t>
            </a:r>
          </a:p>
          <a:p>
            <a:pPr marL="800100" lvl="1" indent="-342900" algn="just" eaLnBrk="1" hangingPunct="1">
              <a:buFont typeface="Wingdings" panose="05000000000000000000" pitchFamily="2" charset="2"/>
              <a:buChar char="§"/>
              <a:defRPr/>
            </a:pPr>
            <a:r>
              <a:rPr lang="de-DE" sz="1200" dirty="0">
                <a:latin typeface="+mn-lt"/>
              </a:rPr>
              <a:t>Zudem sollte der Unterricht möglichst handlungs- und problemorientiert sein: Der Ausgangspunkt von Unterricht ist ein Problem, das während der Stunde gelöst wird. Idealerweise ist dieses Problem kein völlig fiktives und nur im Rahmen von Unterricht relevantes Phänomen, sondern eines, das realen Handlungsanforderungen nahekommt.</a:t>
            </a:r>
          </a:p>
          <a:p>
            <a:pPr marL="800100" lvl="1" indent="-342900" algn="just" eaLnBrk="1" hangingPunct="1">
              <a:buFont typeface="Wingdings" panose="05000000000000000000" pitchFamily="2" charset="2"/>
              <a:buChar char="§"/>
              <a:defRPr/>
            </a:pPr>
            <a:r>
              <a:rPr lang="de-DE" sz="1200" dirty="0">
                <a:latin typeface="+mn-lt"/>
              </a:rPr>
              <a:t>Ziel ist die Handlungsfähigkeit in der (außer-)schulischen Welt</a:t>
            </a:r>
            <a:r>
              <a:rPr lang="de-DE" sz="1200" baseline="0" dirty="0">
                <a:latin typeface="+mn-lt"/>
              </a:rPr>
              <a:t> </a:t>
            </a:r>
            <a:r>
              <a:rPr lang="de-DE" sz="1200" dirty="0">
                <a:latin typeface="+mn-lt"/>
              </a:rPr>
              <a:t>– sowohl fachlich als auch sprachlich.</a:t>
            </a:r>
          </a:p>
          <a:p>
            <a:pPr eaLnBrk="1" hangingPunct="1">
              <a:defRPr/>
            </a:pPr>
            <a:endParaRPr lang="de-DE" altLang="de-DE"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a:latin typeface="+mn-lt"/>
              </a:rPr>
              <a:t>Abbildungen: </a:t>
            </a:r>
            <a:r>
              <a:rPr lang="en-GB" sz="1200" kern="1200" dirty="0">
                <a:solidFill>
                  <a:schemeClr val="tx1"/>
                </a:solidFill>
                <a:effectLst/>
                <a:latin typeface="+mn-lt"/>
                <a:ea typeface="+mn-ea"/>
                <a:cs typeface="+mn-cs"/>
              </a:rPr>
              <a:t>© My Hanh Vo </a:t>
            </a:r>
            <a:r>
              <a:rPr lang="en-GB" sz="1200" kern="1200" dirty="0" err="1">
                <a:solidFill>
                  <a:schemeClr val="tx1"/>
                </a:solidFill>
                <a:effectLst/>
                <a:latin typeface="+mn-lt"/>
                <a:ea typeface="+mn-ea"/>
                <a:cs typeface="+mn-cs"/>
              </a:rPr>
              <a:t>Thi</a:t>
            </a:r>
            <a:endParaRPr lang="de-DE" sz="1200" kern="1200" dirty="0">
              <a:solidFill>
                <a:schemeClr val="tx1"/>
              </a:solidFill>
              <a:effectLst/>
              <a:latin typeface="+mn-lt"/>
              <a:ea typeface="+mn-ea"/>
              <a:cs typeface="+mn-cs"/>
            </a:endParaRPr>
          </a:p>
          <a:p>
            <a:pPr eaLnBrk="1" hangingPunct="1">
              <a:defRPr/>
            </a:pPr>
            <a:endParaRPr lang="de-DE" altLang="de-DE" sz="1200" dirty="0">
              <a:latin typeface="+mn-lt"/>
            </a:endParaRPr>
          </a:p>
          <a:p>
            <a:endParaRPr lang="de-DE" dirty="0"/>
          </a:p>
        </p:txBody>
      </p:sp>
      <p:sp>
        <p:nvSpPr>
          <p:cNvPr id="4" name="Foliennummernplatzhalter 3"/>
          <p:cNvSpPr>
            <a:spLocks noGrp="1"/>
          </p:cNvSpPr>
          <p:nvPr>
            <p:ph type="sldNum" sz="quarter" idx="10"/>
          </p:nvPr>
        </p:nvSpPr>
        <p:spPr/>
        <p:txBody>
          <a:bodyPr/>
          <a:lstStyle/>
          <a:p>
            <a:fld id="{D07836B0-4074-4F3D-AE4D-FFF6179DF9BD}" type="slidenum">
              <a:rPr lang="de-DE" smtClean="0"/>
              <a:t>10</a:t>
            </a:fld>
            <a:endParaRPr lang="de-DE"/>
          </a:p>
        </p:txBody>
      </p:sp>
    </p:spTree>
    <p:extLst>
      <p:ext uri="{BB962C8B-B14F-4D97-AF65-F5344CB8AC3E}">
        <p14:creationId xmlns:p14="http://schemas.microsoft.com/office/powerpoint/2010/main" val="2103380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07836B0-4074-4F3D-AE4D-FFF6179DF9BD}" type="slidenum">
              <a:rPr lang="de-DE" smtClean="0"/>
              <a:t>11</a:t>
            </a:fld>
            <a:endParaRPr lang="de-DE"/>
          </a:p>
        </p:txBody>
      </p:sp>
    </p:spTree>
    <p:extLst>
      <p:ext uri="{BB962C8B-B14F-4D97-AF65-F5344CB8AC3E}">
        <p14:creationId xmlns:p14="http://schemas.microsoft.com/office/powerpoint/2010/main" val="1183851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gn="l" eaLnBrk="1" hangingPunct="1">
              <a:buFont typeface="Wingdings" panose="05000000000000000000" pitchFamily="2" charset="2"/>
              <a:buChar char="§"/>
              <a:defRPr/>
            </a:pPr>
            <a:r>
              <a:rPr lang="de-DE" sz="1200" dirty="0">
                <a:latin typeface="+mn-lt"/>
              </a:rPr>
              <a:t>Wenn es auf den folgenden Folien um konkrete Unterrichtsbeispiele geht, werden immer zwei gegensätzliche Positionen dargestellt, um den Unterschied zwischen sprachsensiblem und nicht-sprachsensiblem Unterricht deutlich zu machen. Diese Positionen werden von zwei fiktiven Lehrkräften vertreten: </a:t>
            </a:r>
          </a:p>
          <a:p>
            <a:pPr marL="800100" lvl="1" indent="-342900" algn="l" eaLnBrk="1" hangingPunct="1">
              <a:buFont typeface="Wingdings" panose="05000000000000000000" pitchFamily="2" charset="2"/>
              <a:buChar char="§"/>
              <a:defRPr/>
            </a:pPr>
            <a:r>
              <a:rPr lang="de-DE" sz="1200" dirty="0">
                <a:latin typeface="+mn-lt"/>
              </a:rPr>
              <a:t>Lehrkraft A versteht sich als Fachlehrer, der die Sprachförderung in den Deutschunterricht auslagern möchte.</a:t>
            </a:r>
          </a:p>
          <a:p>
            <a:pPr marL="800100" lvl="1" indent="-342900" algn="l" eaLnBrk="1" hangingPunct="1">
              <a:buFont typeface="Wingdings" panose="05000000000000000000" pitchFamily="2" charset="2"/>
              <a:buChar char="§"/>
              <a:defRPr/>
            </a:pPr>
            <a:r>
              <a:rPr lang="de-DE" sz="1200" dirty="0">
                <a:latin typeface="+mn-lt"/>
              </a:rPr>
              <a:t>Lehrkraft B möchte sprachsensibel unterrichten, damit die Lerngruppe auf produktiver wie auf rezeptiver Ebene gut mitarbeiten kann.</a:t>
            </a:r>
          </a:p>
          <a:p>
            <a:pPr algn="l">
              <a:defRPr/>
            </a:pPr>
            <a:endParaRPr lang="de-DE" altLang="de-DE"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a:latin typeface="+mn-lt"/>
              </a:rPr>
              <a:t>Abbildung 1: </a:t>
            </a:r>
            <a:r>
              <a:rPr lang="en-GB" sz="1200" kern="1200" dirty="0">
                <a:solidFill>
                  <a:schemeClr val="tx1"/>
                </a:solidFill>
                <a:effectLst/>
                <a:latin typeface="+mn-lt"/>
                <a:ea typeface="+mn-ea"/>
                <a:cs typeface="+mn-cs"/>
              </a:rPr>
              <a:t>© My Hanh Vo </a:t>
            </a:r>
            <a:r>
              <a:rPr lang="en-GB" sz="1200" kern="1200" dirty="0" err="1">
                <a:solidFill>
                  <a:schemeClr val="tx1"/>
                </a:solidFill>
                <a:effectLst/>
                <a:latin typeface="+mn-lt"/>
                <a:ea typeface="+mn-ea"/>
                <a:cs typeface="+mn-cs"/>
              </a:rPr>
              <a:t>Thi</a:t>
            </a:r>
            <a:endParaRPr lang="de-DE" altLang="de-DE"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a:latin typeface="+mn-lt"/>
              </a:rPr>
              <a:t>Abbildung 2:</a:t>
            </a:r>
            <a:r>
              <a:rPr lang="de-DE" altLang="de-DE" sz="1200" baseline="0" dirty="0">
                <a:latin typeface="+mn-lt"/>
              </a:rPr>
              <a:t> </a:t>
            </a:r>
            <a:r>
              <a:rPr lang="en-GB" sz="1200" kern="1200" dirty="0">
                <a:solidFill>
                  <a:schemeClr val="tx1"/>
                </a:solidFill>
                <a:effectLst/>
                <a:latin typeface="+mn-lt"/>
                <a:ea typeface="+mn-ea"/>
                <a:cs typeface="+mn-cs"/>
              </a:rPr>
              <a:t>© My Hanh Vo </a:t>
            </a:r>
            <a:r>
              <a:rPr lang="en-GB" sz="1200" kern="1200" dirty="0" err="1">
                <a:solidFill>
                  <a:schemeClr val="tx1"/>
                </a:solidFill>
                <a:effectLst/>
                <a:latin typeface="+mn-lt"/>
                <a:ea typeface="+mn-ea"/>
                <a:cs typeface="+mn-cs"/>
              </a:rPr>
              <a:t>Thi</a:t>
            </a:r>
            <a:endParaRPr lang="de-DE" sz="1200" kern="1200" dirty="0">
              <a:solidFill>
                <a:schemeClr val="tx1"/>
              </a:solidFill>
              <a:effectLst/>
              <a:latin typeface="+mn-lt"/>
              <a:ea typeface="+mn-ea"/>
              <a:cs typeface="+mn-cs"/>
            </a:endParaRPr>
          </a:p>
          <a:p>
            <a:pPr algn="l">
              <a:defRPr/>
            </a:pPr>
            <a:endParaRPr lang="de-DE" altLang="de-DE" sz="1200" dirty="0">
              <a:latin typeface="+mn-lt"/>
            </a:endParaRPr>
          </a:p>
          <a:p>
            <a:pPr algn="l"/>
            <a:endParaRPr lang="de-DE" dirty="0"/>
          </a:p>
        </p:txBody>
      </p:sp>
      <p:sp>
        <p:nvSpPr>
          <p:cNvPr id="4" name="Foliennummernplatzhalter 3"/>
          <p:cNvSpPr>
            <a:spLocks noGrp="1"/>
          </p:cNvSpPr>
          <p:nvPr>
            <p:ph type="sldNum" sz="quarter" idx="10"/>
          </p:nvPr>
        </p:nvSpPr>
        <p:spPr/>
        <p:txBody>
          <a:bodyPr/>
          <a:lstStyle/>
          <a:p>
            <a:fld id="{D07836B0-4074-4F3D-AE4D-FFF6179DF9BD}" type="slidenum">
              <a:rPr lang="de-DE" smtClean="0"/>
              <a:t>12</a:t>
            </a:fld>
            <a:endParaRPr lang="de-DE"/>
          </a:p>
        </p:txBody>
      </p:sp>
    </p:spTree>
    <p:extLst>
      <p:ext uri="{BB962C8B-B14F-4D97-AF65-F5344CB8AC3E}">
        <p14:creationId xmlns:p14="http://schemas.microsoft.com/office/powerpoint/2010/main" val="33406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07836B0-4074-4F3D-AE4D-FFF6179DF9BD}" type="slidenum">
              <a:rPr lang="de-DE" smtClean="0"/>
              <a:t>13</a:t>
            </a:fld>
            <a:endParaRPr lang="de-DE"/>
          </a:p>
        </p:txBody>
      </p:sp>
    </p:spTree>
    <p:extLst>
      <p:ext uri="{BB962C8B-B14F-4D97-AF65-F5344CB8AC3E}">
        <p14:creationId xmlns:p14="http://schemas.microsoft.com/office/powerpoint/2010/main" val="489075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gn="just" eaLnBrk="1" hangingPunct="1">
              <a:buFont typeface="Wingdings" panose="05000000000000000000" pitchFamily="2" charset="2"/>
              <a:buChar char="§"/>
              <a:defRPr/>
            </a:pPr>
            <a:r>
              <a:rPr lang="de-DE" altLang="de-DE" sz="1200" dirty="0">
                <a:latin typeface="+mn-lt"/>
              </a:rPr>
              <a:t>Hinweise zur Differenzierung von Registern im Unterricht:</a:t>
            </a:r>
          </a:p>
          <a:p>
            <a:pPr marL="800100" lvl="1" indent="-342900" algn="just" eaLnBrk="1" hangingPunct="1">
              <a:buFont typeface="Wingdings" panose="05000000000000000000" pitchFamily="2" charset="2"/>
              <a:buChar char="§"/>
              <a:defRPr/>
            </a:pPr>
            <a:r>
              <a:rPr lang="de-DE" altLang="de-DE" sz="1200" dirty="0">
                <a:latin typeface="+mn-lt"/>
              </a:rPr>
              <a:t>Es ist empfehlenswert, im Unterricht von einfachen Tätigkeiten und Inhalten auszugehen und die Komplexität dann zu steigern, </a:t>
            </a:r>
            <a:r>
              <a:rPr lang="de-DE" sz="1200" kern="1200" dirty="0">
                <a:solidFill>
                  <a:schemeClr val="tx1"/>
                </a:solidFill>
                <a:effectLst/>
                <a:latin typeface="+mn-lt"/>
                <a:ea typeface="+mn-ea"/>
                <a:cs typeface="+mn-cs"/>
              </a:rPr>
              <a:t>v. a.</a:t>
            </a:r>
            <a:r>
              <a:rPr lang="de-DE" altLang="de-DE" sz="1200" dirty="0">
                <a:latin typeface="+mn-lt"/>
              </a:rPr>
              <a:t> durch eine Sukzession von der Alltags- zur Bildungs- und Fachsprache und von mündlicher zu schriftlicher Kommunikation.</a:t>
            </a:r>
          </a:p>
          <a:p>
            <a:pPr marL="800100" lvl="1" indent="-342900" algn="just" eaLnBrk="1" hangingPunct="1">
              <a:buFont typeface="Wingdings" panose="05000000000000000000" pitchFamily="2" charset="2"/>
              <a:buChar char="§"/>
              <a:defRPr/>
            </a:pPr>
            <a:r>
              <a:rPr lang="de-DE" altLang="de-DE" sz="1200" dirty="0">
                <a:latin typeface="+mn-lt"/>
              </a:rPr>
              <a:t>Explizite Vergleiche der Register machen der Lerngruppe bewusst, wie die Bildungs- und Fachsprache im Vergleich zur vertrauten Alltagssprache funktioniert und wo die Unterschiede liegen. Eine konkrete Methode könnte sein, zwei Definitionen für ein Fachwort verfassen zu lassen, von denen eine alltagssprachlich (für Laien) formuliert ist und eine weitere bildungs- und fachsprachlich (für Fachleute) konzipiert ist.</a:t>
            </a:r>
          </a:p>
          <a:p>
            <a:pPr>
              <a:defRPr/>
            </a:pPr>
            <a:endParaRPr lang="de-DE" altLang="de-DE"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a:latin typeface="+mn-lt"/>
              </a:rPr>
              <a:t>Abbildung:</a:t>
            </a:r>
            <a:r>
              <a:rPr lang="de-DE" altLang="de-DE" sz="1200" baseline="0" dirty="0">
                <a:latin typeface="+mn-lt"/>
              </a:rPr>
              <a:t> </a:t>
            </a:r>
            <a:r>
              <a:rPr lang="en-GB" sz="1200" kern="1200" dirty="0">
                <a:solidFill>
                  <a:schemeClr val="tx1"/>
                </a:solidFill>
                <a:effectLst/>
                <a:latin typeface="+mn-lt"/>
                <a:ea typeface="+mn-ea"/>
                <a:cs typeface="+mn-cs"/>
              </a:rPr>
              <a:t>© My Hanh Vo </a:t>
            </a:r>
            <a:r>
              <a:rPr lang="en-GB" sz="1200" kern="1200" dirty="0" err="1">
                <a:solidFill>
                  <a:schemeClr val="tx1"/>
                </a:solidFill>
                <a:effectLst/>
                <a:latin typeface="+mn-lt"/>
                <a:ea typeface="+mn-ea"/>
                <a:cs typeface="+mn-cs"/>
              </a:rPr>
              <a:t>Thi</a:t>
            </a:r>
            <a:endParaRPr lang="de-DE" altLang="de-DE" sz="1200" dirty="0">
              <a:latin typeface="+mn-lt"/>
            </a:endParaRPr>
          </a:p>
          <a:p>
            <a:pPr>
              <a:defRPr/>
            </a:pPr>
            <a:endParaRPr lang="de-DE" altLang="de-DE" sz="1200" dirty="0">
              <a:latin typeface="+mn-lt"/>
            </a:endParaRPr>
          </a:p>
        </p:txBody>
      </p:sp>
      <p:sp>
        <p:nvSpPr>
          <p:cNvPr id="4" name="Foliennummernplatzhalter 3"/>
          <p:cNvSpPr>
            <a:spLocks noGrp="1"/>
          </p:cNvSpPr>
          <p:nvPr>
            <p:ph type="sldNum" sz="quarter" idx="10"/>
          </p:nvPr>
        </p:nvSpPr>
        <p:spPr/>
        <p:txBody>
          <a:bodyPr/>
          <a:lstStyle/>
          <a:p>
            <a:fld id="{D07836B0-4074-4F3D-AE4D-FFF6179DF9BD}" type="slidenum">
              <a:rPr lang="de-DE" smtClean="0"/>
              <a:t>14</a:t>
            </a:fld>
            <a:endParaRPr lang="de-DE"/>
          </a:p>
        </p:txBody>
      </p:sp>
    </p:spTree>
    <p:extLst>
      <p:ext uri="{BB962C8B-B14F-4D97-AF65-F5344CB8AC3E}">
        <p14:creationId xmlns:p14="http://schemas.microsoft.com/office/powerpoint/2010/main" val="833195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07836B0-4074-4F3D-AE4D-FFF6179DF9BD}" type="slidenum">
              <a:rPr lang="de-DE" smtClean="0"/>
              <a:t>15</a:t>
            </a:fld>
            <a:endParaRPr lang="de-DE"/>
          </a:p>
        </p:txBody>
      </p:sp>
    </p:spTree>
    <p:extLst>
      <p:ext uri="{BB962C8B-B14F-4D97-AF65-F5344CB8AC3E}">
        <p14:creationId xmlns:p14="http://schemas.microsoft.com/office/powerpoint/2010/main" val="514805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gn="l" eaLnBrk="1" hangingPunct="1">
              <a:buFont typeface="Wingdings" panose="05000000000000000000" pitchFamily="2" charset="2"/>
              <a:buChar char="§"/>
              <a:defRPr/>
            </a:pPr>
            <a:r>
              <a:rPr lang="de-DE" altLang="de-DE" sz="1200" dirty="0">
                <a:latin typeface="+mn-lt"/>
              </a:rPr>
              <a:t>Didaktischer Hinweis: Die wiederkehrenden Beispielfolien mit den Lehrkräften A und B können auf verschiedene Weisen im Seminar präsentiert werden:</a:t>
            </a:r>
          </a:p>
          <a:p>
            <a:pPr marL="800100" lvl="1" indent="-342900" algn="l" eaLnBrk="1" hangingPunct="1">
              <a:buFont typeface="Wingdings" panose="05000000000000000000" pitchFamily="2" charset="2"/>
              <a:buChar char="§"/>
              <a:defRPr/>
            </a:pPr>
            <a:r>
              <a:rPr lang="de-DE" altLang="de-DE" sz="1200" dirty="0">
                <a:latin typeface="+mn-lt"/>
              </a:rPr>
              <a:t>in Form eines Vortrags der nachfolgenden Erläuterungen,</a:t>
            </a:r>
          </a:p>
          <a:p>
            <a:pPr marL="800100" lvl="1" indent="-342900" algn="l" eaLnBrk="1" hangingPunct="1">
              <a:buFont typeface="Wingdings" panose="05000000000000000000" pitchFamily="2" charset="2"/>
              <a:buChar char="§"/>
              <a:defRPr/>
            </a:pPr>
            <a:r>
              <a:rPr lang="de-DE" altLang="de-DE" sz="1200" dirty="0">
                <a:latin typeface="+mn-lt"/>
              </a:rPr>
              <a:t>in Form eines Plenumsgesprächs, indem die Studierenden vor der Einblendung der Lehrkraft B Ideen zur sprachsensiblen Alternative äußern</a:t>
            </a:r>
          </a:p>
          <a:p>
            <a:pPr marL="800100" lvl="1" indent="-342900" algn="l" eaLnBrk="1" hangingPunct="1">
              <a:buFont typeface="Wingdings" panose="05000000000000000000" pitchFamily="2" charset="2"/>
              <a:buChar char="§"/>
              <a:defRPr/>
            </a:pPr>
            <a:r>
              <a:rPr lang="de-DE" altLang="de-DE" sz="1200" dirty="0">
                <a:latin typeface="+mn-lt"/>
              </a:rPr>
              <a:t>in Form eines Plenumsgesprächs, indem die Studierenden nach der Einblendung der Lehrkraft B vergleichen können, worin die Vor- und Nachteile der jeweiligen Vorgehensweise bestehen, und ggf. eigene Ideen zu weiteren sprachsensiblen Varianten äußern.</a:t>
            </a:r>
          </a:p>
          <a:p>
            <a:pPr marL="800100" lvl="1" indent="-342900" algn="l" eaLnBrk="1" hangingPunct="1">
              <a:buFont typeface="Wingdings" panose="05000000000000000000" pitchFamily="2" charset="2"/>
              <a:buChar char="§"/>
              <a:defRPr/>
            </a:pPr>
            <a:r>
              <a:rPr lang="de-DE" altLang="de-DE" sz="1200" dirty="0">
                <a:latin typeface="+mn-lt"/>
              </a:rPr>
              <a:t>Es ist ebenfalls möglich, von Folie zu Folie zwischen den drei Varianten zu wechseln, um eine Balance von Input und Output zu erreichen.</a:t>
            </a:r>
          </a:p>
          <a:p>
            <a:pPr marL="342900" indent="-342900" algn="l" eaLnBrk="1" hangingPunct="1">
              <a:buFont typeface="Wingdings" panose="05000000000000000000" pitchFamily="2" charset="2"/>
              <a:buChar char="§"/>
              <a:defRPr/>
            </a:pPr>
            <a:r>
              <a:rPr lang="de-DE" sz="1200" dirty="0">
                <a:latin typeface="+mn-lt"/>
              </a:rPr>
              <a:t>Während Lehrkraft A allein die fachliche Komponente fokussiert, baut Lehrkraft B in den fachlichen Zusammenhang eine sprachliche Aufgabe ein, durch die die Schüler/innen einerseits im Erkennen von bildungs- und fachsprachlichen Mitteln geschult werden und andererseits Formulierungshilfen für die eigene Textproduktion generieren.</a:t>
            </a:r>
          </a:p>
          <a:p>
            <a:pPr marL="342900" indent="-342900" algn="l" eaLnBrk="1" hangingPunct="1">
              <a:buFont typeface="Wingdings" panose="05000000000000000000" pitchFamily="2" charset="2"/>
              <a:buChar char="§"/>
              <a:defRPr/>
            </a:pPr>
            <a:endParaRPr lang="de-DE" altLang="de-DE"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a:latin typeface="+mn-lt"/>
              </a:rPr>
              <a:t>Abbildung 1: </a:t>
            </a:r>
            <a:r>
              <a:rPr lang="en-GB" sz="1200" kern="1200" dirty="0">
                <a:solidFill>
                  <a:schemeClr val="tx1"/>
                </a:solidFill>
                <a:effectLst/>
                <a:latin typeface="+mn-lt"/>
                <a:ea typeface="+mn-ea"/>
                <a:cs typeface="+mn-cs"/>
              </a:rPr>
              <a:t>© My Hanh Vo </a:t>
            </a:r>
            <a:r>
              <a:rPr lang="en-GB" sz="1200" kern="1200" dirty="0" err="1">
                <a:solidFill>
                  <a:schemeClr val="tx1"/>
                </a:solidFill>
                <a:effectLst/>
                <a:latin typeface="+mn-lt"/>
                <a:ea typeface="+mn-ea"/>
                <a:cs typeface="+mn-cs"/>
              </a:rPr>
              <a:t>Thi</a:t>
            </a:r>
            <a:endParaRPr lang="de-DE" altLang="de-DE"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a:latin typeface="+mn-lt"/>
              </a:rPr>
              <a:t>Abbildung 2:</a:t>
            </a:r>
            <a:r>
              <a:rPr lang="de-DE" altLang="de-DE" sz="1200" baseline="0" dirty="0">
                <a:latin typeface="+mn-lt"/>
              </a:rPr>
              <a:t> </a:t>
            </a:r>
            <a:r>
              <a:rPr lang="en-GB" sz="1200" kern="1200" dirty="0">
                <a:solidFill>
                  <a:schemeClr val="tx1"/>
                </a:solidFill>
                <a:effectLst/>
                <a:latin typeface="+mn-lt"/>
                <a:ea typeface="+mn-ea"/>
                <a:cs typeface="+mn-cs"/>
              </a:rPr>
              <a:t>© My Hanh Vo </a:t>
            </a:r>
            <a:r>
              <a:rPr lang="en-GB" sz="1200" kern="1200" dirty="0" err="1">
                <a:solidFill>
                  <a:schemeClr val="tx1"/>
                </a:solidFill>
                <a:effectLst/>
                <a:latin typeface="+mn-lt"/>
                <a:ea typeface="+mn-ea"/>
                <a:cs typeface="+mn-cs"/>
              </a:rPr>
              <a:t>Thi</a:t>
            </a:r>
            <a:endParaRPr lang="de-DE" sz="1200" kern="1200" dirty="0">
              <a:solidFill>
                <a:schemeClr val="tx1"/>
              </a:solidFill>
              <a:effectLst/>
              <a:latin typeface="+mn-lt"/>
              <a:ea typeface="+mn-ea"/>
              <a:cs typeface="+mn-cs"/>
            </a:endParaRPr>
          </a:p>
          <a:p>
            <a:pPr algn="l">
              <a:defRPr/>
            </a:pPr>
            <a:endParaRPr lang="de-DE" altLang="de-DE" sz="1200" dirty="0">
              <a:latin typeface="+mn-lt"/>
            </a:endParaRPr>
          </a:p>
        </p:txBody>
      </p:sp>
      <p:sp>
        <p:nvSpPr>
          <p:cNvPr id="4" name="Foliennummernplatzhalter 3"/>
          <p:cNvSpPr>
            <a:spLocks noGrp="1"/>
          </p:cNvSpPr>
          <p:nvPr>
            <p:ph type="sldNum" sz="quarter" idx="10"/>
          </p:nvPr>
        </p:nvSpPr>
        <p:spPr/>
        <p:txBody>
          <a:bodyPr/>
          <a:lstStyle/>
          <a:p>
            <a:fld id="{D07836B0-4074-4F3D-AE4D-FFF6179DF9BD}" type="slidenum">
              <a:rPr lang="de-DE" smtClean="0"/>
              <a:t>16</a:t>
            </a:fld>
            <a:endParaRPr lang="de-DE"/>
          </a:p>
        </p:txBody>
      </p:sp>
    </p:spTree>
    <p:extLst>
      <p:ext uri="{BB962C8B-B14F-4D97-AF65-F5344CB8AC3E}">
        <p14:creationId xmlns:p14="http://schemas.microsoft.com/office/powerpoint/2010/main" val="1591477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07836B0-4074-4F3D-AE4D-FFF6179DF9BD}" type="slidenum">
              <a:rPr lang="de-DE" smtClean="0"/>
              <a:t>17</a:t>
            </a:fld>
            <a:endParaRPr lang="de-DE"/>
          </a:p>
        </p:txBody>
      </p:sp>
    </p:spTree>
    <p:extLst>
      <p:ext uri="{BB962C8B-B14F-4D97-AF65-F5344CB8AC3E}">
        <p14:creationId xmlns:p14="http://schemas.microsoft.com/office/powerpoint/2010/main" val="952172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gn="l" eaLnBrk="1" hangingPunct="1">
              <a:buFont typeface="Wingdings" panose="05000000000000000000" pitchFamily="2" charset="2"/>
              <a:buChar char="§"/>
              <a:defRPr/>
            </a:pPr>
            <a:r>
              <a:rPr lang="de-DE" altLang="de-DE" dirty="0">
                <a:latin typeface="+mn-lt"/>
              </a:rPr>
              <a:t>Es gibt viele Möglichkeiten, das Vorwissen der Lerngruppe im Unterricht einzubeziehen. Häufig geschieht das über den Unterrichtseinstieg. Lehrkraft A baut allerdings nicht auf dem Vorwissen auf, sondern betritt die Klasse und benennt das Thema mündlich. </a:t>
            </a:r>
          </a:p>
          <a:p>
            <a:pPr marL="171450" indent="-171450" algn="l" eaLnBrk="1" hangingPunct="1">
              <a:buFont typeface="Wingdings" panose="05000000000000000000" pitchFamily="2" charset="2"/>
              <a:buChar char="§"/>
              <a:defRPr/>
            </a:pPr>
            <a:r>
              <a:rPr lang="de-DE" altLang="de-DE" dirty="0">
                <a:latin typeface="+mn-lt"/>
              </a:rPr>
              <a:t>Je nach Lerngruppe ist es möglich, dass Lehrkraft A die Lerngruppe hier bereits abhängt, da die sprachliche Gestaltung bereits im Einstieg recht komplex ist.</a:t>
            </a:r>
          </a:p>
          <a:p>
            <a:pPr marL="171450" indent="-171450" algn="l" eaLnBrk="1" hangingPunct="1">
              <a:buFont typeface="Wingdings" panose="05000000000000000000" pitchFamily="2" charset="2"/>
              <a:buChar char="§"/>
              <a:defRPr/>
            </a:pPr>
            <a:r>
              <a:rPr lang="de-DE" altLang="de-DE" dirty="0">
                <a:latin typeface="+mn-lt"/>
              </a:rPr>
              <a:t>Lehrkraft B betritt die Klasse und heftet ein Bild verrosteter Gegenstände (z. B. Nagel, Cola-Dose, Auto, Fahrradkette) an die Tafel und beginnt, anhand der Äußerungen der Schüler/innen eine Mindmap zu erstellen, indem die ersten Ideen stichwortartig um die Abbildung herum notiert werden. Konkretere Äußerungen der Lerngruppe können zudem als Hypothesen festgehalten werden, die in der Erarbeitungsphase überprüft werden sollen (</a:t>
            </a:r>
            <a:r>
              <a:rPr lang="de-DE" altLang="de-DE" dirty="0">
                <a:latin typeface="Arial" panose="020B0604020202020204" pitchFamily="34" charset="0"/>
                <a:cs typeface="Arial" panose="020B0604020202020204" pitchFamily="34" charset="0"/>
                <a:sym typeface="Wingdings" panose="05000000000000000000" pitchFamily="2" charset="2"/>
              </a:rPr>
              <a:t>→</a:t>
            </a:r>
            <a:r>
              <a:rPr lang="de-DE" altLang="de-DE" dirty="0">
                <a:latin typeface="+mn-lt"/>
                <a:sym typeface="Wingdings" panose="05000000000000000000" pitchFamily="2" charset="2"/>
              </a:rPr>
              <a:t> </a:t>
            </a:r>
            <a:r>
              <a:rPr lang="de-DE" altLang="de-DE" dirty="0">
                <a:latin typeface="+mn-lt"/>
              </a:rPr>
              <a:t>problemlösendes und somit kompetenzorientiertes Arbeiten im Unterricht).</a:t>
            </a:r>
          </a:p>
          <a:p>
            <a:pPr algn="l">
              <a:defRPr/>
            </a:pPr>
            <a:endParaRPr lang="de-DE" altLang="de-D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a:latin typeface="+mn-lt"/>
              </a:rPr>
              <a:t>Abbildung 1: </a:t>
            </a:r>
            <a:r>
              <a:rPr lang="en-GB" sz="1200" kern="1200" dirty="0">
                <a:solidFill>
                  <a:schemeClr val="tx1"/>
                </a:solidFill>
                <a:effectLst/>
                <a:latin typeface="+mn-lt"/>
                <a:ea typeface="+mn-ea"/>
                <a:cs typeface="+mn-cs"/>
              </a:rPr>
              <a:t>© My Hanh Vo </a:t>
            </a:r>
            <a:r>
              <a:rPr lang="en-GB" sz="1200" kern="1200" dirty="0" err="1">
                <a:solidFill>
                  <a:schemeClr val="tx1"/>
                </a:solidFill>
                <a:effectLst/>
                <a:latin typeface="+mn-lt"/>
                <a:ea typeface="+mn-ea"/>
                <a:cs typeface="+mn-cs"/>
              </a:rPr>
              <a:t>Thi</a:t>
            </a:r>
            <a:endParaRPr lang="de-DE" altLang="de-DE"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a:latin typeface="+mn-lt"/>
              </a:rPr>
              <a:t>Abbildung 2:</a:t>
            </a:r>
            <a:r>
              <a:rPr lang="de-DE" altLang="de-DE" sz="1200" baseline="0" dirty="0">
                <a:latin typeface="+mn-lt"/>
              </a:rPr>
              <a:t> </a:t>
            </a:r>
            <a:r>
              <a:rPr lang="en-GB" sz="1200" kern="1200" dirty="0">
                <a:solidFill>
                  <a:schemeClr val="tx1"/>
                </a:solidFill>
                <a:effectLst/>
                <a:latin typeface="+mn-lt"/>
                <a:ea typeface="+mn-ea"/>
                <a:cs typeface="+mn-cs"/>
              </a:rPr>
              <a:t>© My Hanh Vo </a:t>
            </a:r>
            <a:r>
              <a:rPr lang="en-GB" sz="1200" kern="1200" dirty="0" err="1">
                <a:solidFill>
                  <a:schemeClr val="tx1"/>
                </a:solidFill>
                <a:effectLst/>
                <a:latin typeface="+mn-lt"/>
                <a:ea typeface="+mn-ea"/>
                <a:cs typeface="+mn-cs"/>
              </a:rPr>
              <a:t>Thi</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Abbildung</a:t>
            </a:r>
            <a:r>
              <a:rPr lang="en-GB" sz="1200" kern="1200" dirty="0">
                <a:solidFill>
                  <a:schemeClr val="tx1"/>
                </a:solidFill>
                <a:effectLst/>
                <a:latin typeface="+mn-lt"/>
                <a:ea typeface="+mn-ea"/>
                <a:cs typeface="+mn-cs"/>
              </a:rPr>
              <a:t> 3: © Ina Muñoz</a:t>
            </a:r>
            <a:endParaRPr lang="de-DE" sz="1200" kern="1200" dirty="0">
              <a:solidFill>
                <a:schemeClr val="tx1"/>
              </a:solidFill>
              <a:effectLst/>
              <a:latin typeface="+mn-lt"/>
              <a:ea typeface="+mn-ea"/>
              <a:cs typeface="+mn-cs"/>
            </a:endParaRPr>
          </a:p>
          <a:p>
            <a:pPr algn="l"/>
            <a:endParaRPr lang="de-DE" dirty="0"/>
          </a:p>
        </p:txBody>
      </p:sp>
      <p:sp>
        <p:nvSpPr>
          <p:cNvPr id="4" name="Foliennummernplatzhalter 3"/>
          <p:cNvSpPr>
            <a:spLocks noGrp="1"/>
          </p:cNvSpPr>
          <p:nvPr>
            <p:ph type="sldNum" sz="quarter" idx="10"/>
          </p:nvPr>
        </p:nvSpPr>
        <p:spPr/>
        <p:txBody>
          <a:bodyPr/>
          <a:lstStyle/>
          <a:p>
            <a:fld id="{D07836B0-4074-4F3D-AE4D-FFF6179DF9BD}" type="slidenum">
              <a:rPr lang="de-DE" smtClean="0"/>
              <a:t>18</a:t>
            </a:fld>
            <a:endParaRPr lang="de-DE"/>
          </a:p>
        </p:txBody>
      </p:sp>
    </p:spTree>
    <p:extLst>
      <p:ext uri="{BB962C8B-B14F-4D97-AF65-F5344CB8AC3E}">
        <p14:creationId xmlns:p14="http://schemas.microsoft.com/office/powerpoint/2010/main" val="1917400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07836B0-4074-4F3D-AE4D-FFF6179DF9BD}" type="slidenum">
              <a:rPr lang="de-DE" smtClean="0"/>
              <a:t>19</a:t>
            </a:fld>
            <a:endParaRPr lang="de-DE"/>
          </a:p>
        </p:txBody>
      </p:sp>
    </p:spTree>
    <p:extLst>
      <p:ext uri="{BB962C8B-B14F-4D97-AF65-F5344CB8AC3E}">
        <p14:creationId xmlns:p14="http://schemas.microsoft.com/office/powerpoint/2010/main" val="113688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altLang="de-DE" dirty="0">
                <a:latin typeface="+mn-lt"/>
              </a:rPr>
              <a:t>Abbildung: </a:t>
            </a:r>
            <a:r>
              <a:rPr lang="en-GB" sz="1200" kern="1200" dirty="0">
                <a:solidFill>
                  <a:schemeClr val="tx1"/>
                </a:solidFill>
                <a:effectLst/>
                <a:latin typeface="+mn-lt"/>
                <a:ea typeface="+mn-ea"/>
                <a:cs typeface="+mn-cs"/>
              </a:rPr>
              <a:t>© My Hanh Vo </a:t>
            </a:r>
            <a:r>
              <a:rPr lang="en-GB" sz="1200" kern="1200" dirty="0" err="1">
                <a:solidFill>
                  <a:schemeClr val="tx1"/>
                </a:solidFill>
                <a:effectLst/>
                <a:latin typeface="+mn-lt"/>
                <a:ea typeface="+mn-ea"/>
                <a:cs typeface="+mn-cs"/>
              </a:rPr>
              <a:t>Thi</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D07836B0-4074-4F3D-AE4D-FFF6179DF9BD}" type="slidenum">
              <a:rPr lang="de-DE" smtClean="0"/>
              <a:t>2</a:t>
            </a:fld>
            <a:endParaRPr lang="de-DE"/>
          </a:p>
        </p:txBody>
      </p:sp>
    </p:spTree>
    <p:extLst>
      <p:ext uri="{BB962C8B-B14F-4D97-AF65-F5344CB8AC3E}">
        <p14:creationId xmlns:p14="http://schemas.microsoft.com/office/powerpoint/2010/main" val="3080306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gn="l" eaLnBrk="1" hangingPunct="1">
              <a:buFont typeface="Wingdings" panose="05000000000000000000" pitchFamily="2" charset="2"/>
              <a:buChar char="§"/>
              <a:defRPr/>
            </a:pPr>
            <a:r>
              <a:rPr lang="de-DE" dirty="0">
                <a:latin typeface="+mn-lt"/>
              </a:rPr>
              <a:t>Der Konflikt, dass das Wort </a:t>
            </a:r>
            <a:r>
              <a:rPr lang="de-DE" i="1" dirty="0">
                <a:latin typeface="+mn-lt"/>
              </a:rPr>
              <a:t>Diät </a:t>
            </a:r>
            <a:r>
              <a:rPr lang="de-DE" dirty="0">
                <a:latin typeface="+mn-lt"/>
              </a:rPr>
              <a:t>in der fachsprachlichen Verwendung nicht die alltagssprachliche Bedeutung hat, wird von Lehrkraft A nicht angesprochen. So können Missverständnisse entstehen.</a:t>
            </a:r>
          </a:p>
          <a:p>
            <a:pPr marL="171450" indent="-171450" algn="l" eaLnBrk="1" hangingPunct="1">
              <a:buFont typeface="Wingdings" panose="05000000000000000000" pitchFamily="2" charset="2"/>
              <a:buChar char="§"/>
              <a:defRPr/>
            </a:pPr>
            <a:r>
              <a:rPr lang="de-DE" altLang="de-DE" dirty="0">
                <a:latin typeface="+mn-lt"/>
              </a:rPr>
              <a:t>Lehrkraft B fragt demgegenüber, was die Schüler/innen unter dem Wort </a:t>
            </a:r>
            <a:r>
              <a:rPr lang="de-DE" altLang="de-DE" i="1" dirty="0">
                <a:latin typeface="+mn-lt"/>
              </a:rPr>
              <a:t>Diät </a:t>
            </a:r>
            <a:r>
              <a:rPr lang="de-DE" altLang="de-DE" dirty="0">
                <a:latin typeface="+mn-lt"/>
              </a:rPr>
              <a:t>verstehen. Sie thematisiert den Konflikt, dass im fachwissenschaftlichen Zusammenhang eine andere Bedeutung gemeint ist, und beugt so Missverständnissen vor.</a:t>
            </a:r>
            <a:endParaRPr lang="de-DE" altLang="de-DE" i="1" dirty="0">
              <a:latin typeface="+mn-lt"/>
            </a:endParaRP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a:latin typeface="+mn-lt"/>
              </a:rPr>
              <a:t>Abbildung 1: </a:t>
            </a:r>
            <a:r>
              <a:rPr lang="en-GB" sz="1200" kern="1200" dirty="0">
                <a:solidFill>
                  <a:schemeClr val="tx1"/>
                </a:solidFill>
                <a:effectLst/>
                <a:latin typeface="+mn-lt"/>
                <a:ea typeface="+mn-ea"/>
                <a:cs typeface="+mn-cs"/>
              </a:rPr>
              <a:t>© My Hanh Vo </a:t>
            </a:r>
            <a:r>
              <a:rPr lang="en-GB" sz="1200" kern="1200" dirty="0" err="1">
                <a:solidFill>
                  <a:schemeClr val="tx1"/>
                </a:solidFill>
                <a:effectLst/>
                <a:latin typeface="+mn-lt"/>
                <a:ea typeface="+mn-ea"/>
                <a:cs typeface="+mn-cs"/>
              </a:rPr>
              <a:t>Thi</a:t>
            </a:r>
            <a:endParaRPr lang="de-DE" altLang="de-DE"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a:latin typeface="+mn-lt"/>
              </a:rPr>
              <a:t>Abbildung 2:</a:t>
            </a:r>
            <a:r>
              <a:rPr lang="de-DE" altLang="de-DE" sz="1200" baseline="0" dirty="0">
                <a:latin typeface="+mn-lt"/>
              </a:rPr>
              <a:t> </a:t>
            </a:r>
            <a:r>
              <a:rPr lang="en-GB" sz="1200" kern="1200" dirty="0">
                <a:solidFill>
                  <a:schemeClr val="tx1"/>
                </a:solidFill>
                <a:effectLst/>
                <a:latin typeface="+mn-lt"/>
                <a:ea typeface="+mn-ea"/>
                <a:cs typeface="+mn-cs"/>
              </a:rPr>
              <a:t>© My Hanh Vo </a:t>
            </a:r>
            <a:r>
              <a:rPr lang="en-GB" sz="1200" kern="1200" dirty="0" err="1">
                <a:solidFill>
                  <a:schemeClr val="tx1"/>
                </a:solidFill>
                <a:effectLst/>
                <a:latin typeface="+mn-lt"/>
                <a:ea typeface="+mn-ea"/>
                <a:cs typeface="+mn-cs"/>
              </a:rPr>
              <a:t>Thi</a:t>
            </a:r>
            <a:endParaRPr lang="en-GB"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D07836B0-4074-4F3D-AE4D-FFF6179DF9BD}" type="slidenum">
              <a:rPr lang="de-DE" smtClean="0"/>
              <a:t>20</a:t>
            </a:fld>
            <a:endParaRPr lang="de-DE"/>
          </a:p>
        </p:txBody>
      </p:sp>
    </p:spTree>
    <p:extLst>
      <p:ext uri="{BB962C8B-B14F-4D97-AF65-F5344CB8AC3E}">
        <p14:creationId xmlns:p14="http://schemas.microsoft.com/office/powerpoint/2010/main" val="3998953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07836B0-4074-4F3D-AE4D-FFF6179DF9BD}" type="slidenum">
              <a:rPr lang="de-DE" smtClean="0"/>
              <a:t>21</a:t>
            </a:fld>
            <a:endParaRPr lang="de-DE"/>
          </a:p>
        </p:txBody>
      </p:sp>
    </p:spTree>
    <p:extLst>
      <p:ext uri="{BB962C8B-B14F-4D97-AF65-F5344CB8AC3E}">
        <p14:creationId xmlns:p14="http://schemas.microsoft.com/office/powerpoint/2010/main" val="2704022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gn="l" eaLnBrk="1" hangingPunct="1">
              <a:buFont typeface="Wingdings" panose="05000000000000000000" pitchFamily="2" charset="2"/>
              <a:buChar char="§"/>
              <a:defRPr/>
            </a:pPr>
            <a:r>
              <a:rPr lang="de-DE" altLang="de-DE" sz="1200" dirty="0">
                <a:latin typeface="+mn-lt"/>
              </a:rPr>
              <a:t>Wurden die sprachlichen Anforderungen des bevorstehenden Unterrichts identifiziert, bestehen zwei Möglichkeiten, damit umzugehen:</a:t>
            </a:r>
          </a:p>
          <a:p>
            <a:pPr marL="800100" lvl="1" indent="-342900" algn="l" eaLnBrk="1" hangingPunct="1">
              <a:buFont typeface="Wingdings" panose="05000000000000000000" pitchFamily="2" charset="2"/>
              <a:buChar char="§"/>
              <a:defRPr/>
            </a:pPr>
            <a:r>
              <a:rPr lang="de-DE" altLang="de-DE" sz="1200" dirty="0">
                <a:latin typeface="+mn-lt"/>
              </a:rPr>
              <a:t>Entweder muss das vorgesehene Material so bearbeitet werden, dass es aus sich heraus verständlich ist. Dies kann beispielsweise durch das Hinzufügen sprachlicher Hilfen, z. B. Wortschatz- und Formulierungshilfen oder Erklärungen zum Text, geschehen. So ist für die Arbeitsphase des Unterrichts gesichert, dass die Schüler/innen nicht über die Sprache stolpern, sondern sich auf die inhaltliche Ebene konzentrieren können. Diese Maßnahme ist eher kurzfristig, da der Lerngruppe (nur) für einen konkreten Zusammenhang entlastende Hilfen angeboten werden.</a:t>
            </a:r>
          </a:p>
          <a:p>
            <a:pPr marL="800100" lvl="1" indent="-342900" algn="l" eaLnBrk="1" hangingPunct="1">
              <a:buFont typeface="Wingdings" panose="05000000000000000000" pitchFamily="2" charset="2"/>
              <a:buChar char="§"/>
              <a:defRPr/>
            </a:pPr>
            <a:r>
              <a:rPr lang="de-DE" altLang="de-DE" sz="1200" dirty="0">
                <a:latin typeface="+mn-lt"/>
              </a:rPr>
              <a:t>Eine zweite Option ist, die Lerngruppe zu schulen. Dabei wird strategisches Wissen vermittelt, beispielsweise eine Lesestrategie zum Umgang mit schwierigen Fachtexten. Diese Strategien können die Schüler/innen immer wieder anwenden, sodass diese Maßnahme eher langfristig wirkt und für andere Zusammenhänge genutzt werden kann.</a:t>
            </a:r>
            <a:endParaRPr lang="de-DE" sz="1200" dirty="0">
              <a:latin typeface="+mn-lt"/>
            </a:endParaRPr>
          </a:p>
          <a:p>
            <a:pPr algn="l" eaLnBrk="1" hangingPunct="1">
              <a:defRPr/>
            </a:pPr>
            <a:endParaRPr lang="de-DE" altLang="de-DE"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a:latin typeface="+mn-lt"/>
              </a:rPr>
              <a:t>Abbildung 1: </a:t>
            </a:r>
            <a:r>
              <a:rPr lang="en-GB" sz="1200" kern="1200" dirty="0">
                <a:solidFill>
                  <a:schemeClr val="tx1"/>
                </a:solidFill>
                <a:effectLst/>
                <a:latin typeface="+mn-lt"/>
                <a:ea typeface="+mn-ea"/>
                <a:cs typeface="+mn-cs"/>
              </a:rPr>
              <a:t>© My Hanh Vo </a:t>
            </a:r>
            <a:r>
              <a:rPr lang="en-GB" sz="1200" kern="1200" dirty="0" err="1">
                <a:solidFill>
                  <a:schemeClr val="tx1"/>
                </a:solidFill>
                <a:effectLst/>
                <a:latin typeface="+mn-lt"/>
                <a:ea typeface="+mn-ea"/>
                <a:cs typeface="+mn-cs"/>
              </a:rPr>
              <a:t>Thi</a:t>
            </a:r>
            <a:endParaRPr lang="de-DE" altLang="de-DE" sz="1200" dirty="0">
              <a:latin typeface="+mn-lt"/>
            </a:endParaRPr>
          </a:p>
          <a:p>
            <a:pPr algn="l"/>
            <a:endParaRPr lang="de-DE" dirty="0"/>
          </a:p>
        </p:txBody>
      </p:sp>
      <p:sp>
        <p:nvSpPr>
          <p:cNvPr id="4" name="Foliennummernplatzhalter 3"/>
          <p:cNvSpPr>
            <a:spLocks noGrp="1"/>
          </p:cNvSpPr>
          <p:nvPr>
            <p:ph type="sldNum" sz="quarter" idx="10"/>
          </p:nvPr>
        </p:nvSpPr>
        <p:spPr/>
        <p:txBody>
          <a:bodyPr/>
          <a:lstStyle/>
          <a:p>
            <a:fld id="{D07836B0-4074-4F3D-AE4D-FFF6179DF9BD}" type="slidenum">
              <a:rPr lang="de-DE" smtClean="0"/>
              <a:t>22</a:t>
            </a:fld>
            <a:endParaRPr lang="de-DE"/>
          </a:p>
        </p:txBody>
      </p:sp>
    </p:spTree>
    <p:extLst>
      <p:ext uri="{BB962C8B-B14F-4D97-AF65-F5344CB8AC3E}">
        <p14:creationId xmlns:p14="http://schemas.microsoft.com/office/powerpoint/2010/main" val="182270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07836B0-4074-4F3D-AE4D-FFF6179DF9BD}" type="slidenum">
              <a:rPr lang="de-DE" smtClean="0"/>
              <a:t>23</a:t>
            </a:fld>
            <a:endParaRPr lang="de-DE"/>
          </a:p>
        </p:txBody>
      </p:sp>
    </p:spTree>
    <p:extLst>
      <p:ext uri="{BB962C8B-B14F-4D97-AF65-F5344CB8AC3E}">
        <p14:creationId xmlns:p14="http://schemas.microsoft.com/office/powerpoint/2010/main" val="2452777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
              <a:defRPr/>
            </a:pPr>
            <a:r>
              <a:rPr lang="de-DE" altLang="de-DE" dirty="0">
                <a:latin typeface="+mn-lt"/>
              </a:rPr>
              <a:t>Ein Beispiel, wie üblicherweise im Unterricht vorgegangen wird, bietet die Vorgehensweise von Lehrkraft A: Sie gibt ein Arbeitsblatt aus – in diesem Fall ein Diagramm – und formuliert die dazugehörige Aufgabe.</a:t>
            </a:r>
          </a:p>
          <a:p>
            <a:pPr marL="171450" indent="-171450">
              <a:buFont typeface="Wingdings" panose="05000000000000000000" pitchFamily="2" charset="2"/>
              <a:buChar char="§"/>
              <a:defRPr/>
            </a:pPr>
            <a:endParaRPr lang="de-DE" altLang="de-DE" dirty="0">
              <a:latin typeface="+mn-lt"/>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altLang="de-DE" sz="1200" dirty="0">
                <a:latin typeface="+mn-lt"/>
              </a:rPr>
              <a:t>Abbildung 1: </a:t>
            </a:r>
            <a:r>
              <a:rPr lang="en-GB" sz="1200" kern="1200" dirty="0">
                <a:solidFill>
                  <a:schemeClr val="tx1"/>
                </a:solidFill>
                <a:effectLst/>
                <a:latin typeface="+mn-lt"/>
                <a:ea typeface="+mn-ea"/>
                <a:cs typeface="+mn-cs"/>
              </a:rPr>
              <a:t>© My Hanh Vo </a:t>
            </a:r>
            <a:r>
              <a:rPr lang="en-GB" sz="1200" kern="1200" dirty="0" err="1">
                <a:solidFill>
                  <a:schemeClr val="tx1"/>
                </a:solidFill>
                <a:effectLst/>
                <a:latin typeface="+mn-lt"/>
                <a:ea typeface="+mn-ea"/>
                <a:cs typeface="+mn-cs"/>
              </a:rPr>
              <a:t>Thi</a:t>
            </a:r>
            <a:endParaRPr lang="en-GB" sz="1200" kern="1200" dirty="0">
              <a:solidFill>
                <a:schemeClr val="tx1"/>
              </a:solidFill>
              <a:effectLst/>
              <a:latin typeface="+mn-lt"/>
              <a:ea typeface="+mn-ea"/>
              <a:cs typeface="+mn-cs"/>
            </a:endParaRPr>
          </a:p>
          <a:p>
            <a:pPr marL="0" indent="0">
              <a:lnSpc>
                <a:spcPct val="100000"/>
              </a:lnSpc>
              <a:spcBef>
                <a:spcPts val="0"/>
              </a:spcBef>
              <a:spcAft>
                <a:spcPts val="600"/>
              </a:spcAft>
              <a:buNone/>
            </a:pPr>
            <a:r>
              <a:rPr lang="en-GB" altLang="de-DE" sz="1200" kern="1200" dirty="0" err="1">
                <a:solidFill>
                  <a:schemeClr val="tx1"/>
                </a:solidFill>
                <a:effectLst/>
                <a:latin typeface="+mn-lt"/>
                <a:ea typeface="+mn-ea"/>
                <a:cs typeface="+mn-cs"/>
              </a:rPr>
              <a:t>Abbildung</a:t>
            </a:r>
            <a:r>
              <a:rPr lang="en-GB" altLang="de-DE" sz="1200" kern="1200" dirty="0">
                <a:solidFill>
                  <a:schemeClr val="tx1"/>
                </a:solidFill>
                <a:effectLst/>
                <a:latin typeface="+mn-lt"/>
                <a:ea typeface="+mn-ea"/>
                <a:cs typeface="+mn-cs"/>
              </a:rPr>
              <a:t> 2: </a:t>
            </a:r>
            <a:r>
              <a:rPr lang="en-US" sz="1200" dirty="0"/>
              <a:t>Brandt, M. (2015). WhatsApp </a:t>
            </a:r>
            <a:r>
              <a:rPr lang="en-US" sz="1200" dirty="0" err="1"/>
              <a:t>ohne</a:t>
            </a:r>
            <a:r>
              <a:rPr lang="en-US" sz="1200" dirty="0"/>
              <a:t> </a:t>
            </a:r>
            <a:r>
              <a:rPr lang="en-US" sz="1200" dirty="0" err="1"/>
              <a:t>ernstzunehmende</a:t>
            </a:r>
            <a:r>
              <a:rPr lang="en-US" sz="1200" dirty="0"/>
              <a:t> </a:t>
            </a:r>
            <a:r>
              <a:rPr lang="en-US" sz="1200" dirty="0" err="1"/>
              <a:t>Konkurrenz</a:t>
            </a:r>
            <a:r>
              <a:rPr lang="en-US" sz="1200" dirty="0"/>
              <a:t>. In F. Schwandt &amp; T. </a:t>
            </a:r>
            <a:r>
              <a:rPr lang="en-US" sz="1200" dirty="0" err="1"/>
              <a:t>Kröger</a:t>
            </a:r>
            <a:r>
              <a:rPr lang="en-US" sz="1200" dirty="0"/>
              <a:t>. Statista. </a:t>
            </a:r>
            <a:r>
              <a:rPr lang="en-US" sz="1200" dirty="0" err="1"/>
              <a:t>Zugriff</a:t>
            </a:r>
            <a:r>
              <a:rPr lang="en-US" sz="1200" dirty="0"/>
              <a:t> am 22.03.2022 </a:t>
            </a:r>
            <a:r>
              <a:rPr lang="de-DE" b="0" i="0" dirty="0">
                <a:solidFill>
                  <a:srgbClr val="444444"/>
                </a:solidFill>
                <a:effectLst/>
                <a:latin typeface="Open Sans" panose="020B0606030504020204" pitchFamily="34" charset="0"/>
              </a:rPr>
              <a:t>https://de.statista.com/infografik/3975/messenger-nutzung-in-deutschland/</a:t>
            </a:r>
            <a:endParaRPr lang="de-DE" altLang="de-DE" dirty="0">
              <a:latin typeface="+mn-lt"/>
            </a:endParaRPr>
          </a:p>
          <a:p>
            <a:pPr>
              <a:defRPr/>
            </a:pPr>
            <a:endParaRPr lang="de-DE" altLang="de-DE" dirty="0">
              <a:latin typeface="+mn-lt"/>
            </a:endParaRPr>
          </a:p>
          <a:p>
            <a:endParaRPr lang="de-DE" dirty="0"/>
          </a:p>
        </p:txBody>
      </p:sp>
      <p:sp>
        <p:nvSpPr>
          <p:cNvPr id="4" name="Foliennummernplatzhalter 3"/>
          <p:cNvSpPr>
            <a:spLocks noGrp="1"/>
          </p:cNvSpPr>
          <p:nvPr>
            <p:ph type="sldNum" sz="quarter" idx="10"/>
          </p:nvPr>
        </p:nvSpPr>
        <p:spPr/>
        <p:txBody>
          <a:bodyPr/>
          <a:lstStyle/>
          <a:p>
            <a:fld id="{D07836B0-4074-4F3D-AE4D-FFF6179DF9BD}" type="slidenum">
              <a:rPr lang="de-DE" smtClean="0"/>
              <a:t>24</a:t>
            </a:fld>
            <a:endParaRPr lang="de-DE"/>
          </a:p>
        </p:txBody>
      </p:sp>
    </p:spTree>
    <p:extLst>
      <p:ext uri="{BB962C8B-B14F-4D97-AF65-F5344CB8AC3E}">
        <p14:creationId xmlns:p14="http://schemas.microsoft.com/office/powerpoint/2010/main" val="2139408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07836B0-4074-4F3D-AE4D-FFF6179DF9BD}" type="slidenum">
              <a:rPr lang="de-DE" smtClean="0"/>
              <a:t>25</a:t>
            </a:fld>
            <a:endParaRPr lang="de-DE"/>
          </a:p>
        </p:txBody>
      </p:sp>
    </p:spTree>
    <p:extLst>
      <p:ext uri="{BB962C8B-B14F-4D97-AF65-F5344CB8AC3E}">
        <p14:creationId xmlns:p14="http://schemas.microsoft.com/office/powerpoint/2010/main" val="918983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gn="l" eaLnBrk="1" hangingPunct="1">
              <a:buFont typeface="Wingdings" panose="05000000000000000000" pitchFamily="2" charset="2"/>
              <a:buChar char="§"/>
              <a:defRPr/>
            </a:pPr>
            <a:r>
              <a:rPr lang="de-DE" altLang="de-DE" dirty="0">
                <a:latin typeface="+mn-lt"/>
              </a:rPr>
              <a:t>Ein Beispiel, wie sprachsensibel mit fachlichen Materialien umgegangen werden kann, bietet Lehrkraft B: Sie gibt das gleiche Material aus und formuliert die Aufgabe dazu. </a:t>
            </a:r>
          </a:p>
          <a:p>
            <a:pPr marL="171450" indent="-171450" algn="l" eaLnBrk="1" hangingPunct="1">
              <a:buFont typeface="Wingdings" panose="05000000000000000000" pitchFamily="2" charset="2"/>
              <a:buChar char="§"/>
              <a:defRPr/>
            </a:pPr>
            <a:r>
              <a:rPr lang="de-DE" altLang="de-DE" dirty="0">
                <a:latin typeface="+mn-lt"/>
              </a:rPr>
              <a:t>Das Arbeitsblatt enthält Sprechblasen mit Formulierungshilfen, die an die passenden Stellen im Diagramm angelegt werden können. So sehen die Schüler/innen übersichtlich, wie sie sprachlich bei einer Diagrammbeschreibung vorgehen können.</a:t>
            </a:r>
            <a:endParaRPr lang="de-DE" dirty="0">
              <a:latin typeface="+mn-lt"/>
            </a:endParaRPr>
          </a:p>
          <a:p>
            <a:pPr algn="l" eaLnBrk="1" hangingPunct="1">
              <a:defRPr/>
            </a:pPr>
            <a:endParaRPr lang="de-DE" altLang="de-D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a:latin typeface="+mn-lt"/>
              </a:rPr>
              <a:t>Abbildung 1: </a:t>
            </a:r>
            <a:r>
              <a:rPr lang="en-GB" sz="1200" kern="1200" dirty="0">
                <a:solidFill>
                  <a:schemeClr val="tx1"/>
                </a:solidFill>
                <a:effectLst/>
                <a:latin typeface="+mn-lt"/>
                <a:ea typeface="+mn-ea"/>
                <a:cs typeface="+mn-cs"/>
              </a:rPr>
              <a:t>© My Hanh Vo </a:t>
            </a:r>
            <a:r>
              <a:rPr lang="en-GB" sz="1200" kern="1200" dirty="0" err="1">
                <a:solidFill>
                  <a:schemeClr val="tx1"/>
                </a:solidFill>
                <a:effectLst/>
                <a:latin typeface="+mn-lt"/>
                <a:ea typeface="+mn-ea"/>
                <a:cs typeface="+mn-cs"/>
              </a:rPr>
              <a:t>Thi</a:t>
            </a:r>
            <a:endParaRPr lang="en-GB" sz="1200" kern="1200" dirty="0">
              <a:solidFill>
                <a:schemeClr val="tx1"/>
              </a:solidFill>
              <a:effectLst/>
              <a:latin typeface="+mn-lt"/>
              <a:ea typeface="+mn-ea"/>
              <a:cs typeface="+mn-cs"/>
            </a:endParaRPr>
          </a:p>
          <a:p>
            <a:pPr marL="0" indent="0">
              <a:lnSpc>
                <a:spcPct val="100000"/>
              </a:lnSpc>
              <a:spcBef>
                <a:spcPts val="0"/>
              </a:spcBef>
              <a:spcAft>
                <a:spcPts val="600"/>
              </a:spcAft>
              <a:buNone/>
            </a:pPr>
            <a:r>
              <a:rPr lang="en-GB" altLang="de-DE" sz="1200" kern="1200" dirty="0" err="1">
                <a:solidFill>
                  <a:schemeClr val="tx1"/>
                </a:solidFill>
                <a:effectLst/>
                <a:latin typeface="+mn-lt"/>
                <a:ea typeface="+mn-ea"/>
                <a:cs typeface="+mn-cs"/>
              </a:rPr>
              <a:t>Abbildung</a:t>
            </a:r>
            <a:r>
              <a:rPr lang="en-GB" altLang="de-DE" sz="1200" kern="1200" dirty="0">
                <a:solidFill>
                  <a:schemeClr val="tx1"/>
                </a:solidFill>
                <a:effectLst/>
                <a:latin typeface="+mn-lt"/>
                <a:ea typeface="+mn-ea"/>
                <a:cs typeface="+mn-cs"/>
              </a:rPr>
              <a:t> 2: </a:t>
            </a:r>
            <a:r>
              <a:rPr lang="en-US" sz="1200" dirty="0"/>
              <a:t>Brandt, M. (2015). WhatsApp </a:t>
            </a:r>
            <a:r>
              <a:rPr lang="en-US" sz="1200" dirty="0" err="1"/>
              <a:t>ohne</a:t>
            </a:r>
            <a:r>
              <a:rPr lang="en-US" sz="1200" dirty="0"/>
              <a:t> </a:t>
            </a:r>
            <a:r>
              <a:rPr lang="en-US" sz="1200" dirty="0" err="1"/>
              <a:t>ernstzunehmende</a:t>
            </a:r>
            <a:r>
              <a:rPr lang="en-US" sz="1200" dirty="0"/>
              <a:t> </a:t>
            </a:r>
            <a:r>
              <a:rPr lang="en-US" sz="1200" dirty="0" err="1"/>
              <a:t>Konkurrenz</a:t>
            </a:r>
            <a:r>
              <a:rPr lang="en-US" sz="1200" dirty="0"/>
              <a:t>. In F. Schwandt &amp; T. </a:t>
            </a:r>
            <a:r>
              <a:rPr lang="en-US" sz="1200" dirty="0" err="1"/>
              <a:t>Kröger</a:t>
            </a:r>
            <a:r>
              <a:rPr lang="en-US" sz="1200" dirty="0"/>
              <a:t>.</a:t>
            </a:r>
            <a:r>
              <a:rPr lang="en-US" sz="1200"/>
              <a:t> </a:t>
            </a:r>
            <a:r>
              <a:rPr lang="en-US" sz="1200" dirty="0"/>
              <a:t>Statista. </a:t>
            </a:r>
            <a:r>
              <a:rPr lang="en-US" sz="1200" dirty="0" err="1"/>
              <a:t>Zugriff</a:t>
            </a:r>
            <a:r>
              <a:rPr lang="en-US" sz="1200" dirty="0"/>
              <a:t> am 22.03.2022 </a:t>
            </a:r>
            <a:r>
              <a:rPr lang="de-DE" b="0" i="0" dirty="0">
                <a:solidFill>
                  <a:srgbClr val="444444"/>
                </a:solidFill>
                <a:effectLst/>
                <a:latin typeface="Open Sans" panose="020B0606030504020204" pitchFamily="34" charset="0"/>
              </a:rPr>
              <a:t>https://de.statista.com/infografik/3975/messenger-nutzung-in-deutschland/</a:t>
            </a:r>
            <a:endParaRPr lang="de-DE" altLang="de-DE" dirty="0">
              <a:latin typeface="+mn-lt"/>
            </a:endParaRPr>
          </a:p>
        </p:txBody>
      </p:sp>
      <p:sp>
        <p:nvSpPr>
          <p:cNvPr id="4" name="Foliennummernplatzhalter 3"/>
          <p:cNvSpPr>
            <a:spLocks noGrp="1"/>
          </p:cNvSpPr>
          <p:nvPr>
            <p:ph type="sldNum" sz="quarter" idx="10"/>
          </p:nvPr>
        </p:nvSpPr>
        <p:spPr/>
        <p:txBody>
          <a:bodyPr/>
          <a:lstStyle/>
          <a:p>
            <a:fld id="{D07836B0-4074-4F3D-AE4D-FFF6179DF9BD}" type="slidenum">
              <a:rPr lang="de-DE" smtClean="0"/>
              <a:t>26</a:t>
            </a:fld>
            <a:endParaRPr lang="de-DE"/>
          </a:p>
        </p:txBody>
      </p:sp>
    </p:spTree>
    <p:extLst>
      <p:ext uri="{BB962C8B-B14F-4D97-AF65-F5344CB8AC3E}">
        <p14:creationId xmlns:p14="http://schemas.microsoft.com/office/powerpoint/2010/main" val="596733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07836B0-4074-4F3D-AE4D-FFF6179DF9BD}" type="slidenum">
              <a:rPr lang="de-DE" smtClean="0"/>
              <a:t>27</a:t>
            </a:fld>
            <a:endParaRPr lang="de-DE"/>
          </a:p>
        </p:txBody>
      </p:sp>
    </p:spTree>
    <p:extLst>
      <p:ext uri="{BB962C8B-B14F-4D97-AF65-F5344CB8AC3E}">
        <p14:creationId xmlns:p14="http://schemas.microsoft.com/office/powerpoint/2010/main" val="4229423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lgn="l" eaLnBrk="1" hangingPunct="1">
              <a:buFont typeface="Wingdings" panose="05000000000000000000" pitchFamily="2" charset="2"/>
              <a:buChar char="§"/>
              <a:defRPr/>
            </a:pPr>
            <a:r>
              <a:rPr lang="de-DE" altLang="de-DE" dirty="0">
                <a:latin typeface="+mn-lt"/>
              </a:rPr>
              <a:t>Die zweite Option, die Lerngruppe mit strategischem Wissen zum Umgang mit sprachlichen Anforderungen auszurüsten, wird von Lehrkraft A nicht wahrgenommen. Sie stellt eine im Unterricht häufige Frage, auf die Schüler/innen erfahrungsgemäß </a:t>
            </a:r>
            <a:r>
              <a:rPr lang="de-DE" dirty="0">
                <a:latin typeface="+mn-lt"/>
              </a:rPr>
              <a:t>eher selten reagieren. Das liegt zum einen daran, dass diese oft gar nicht wissen, was sie nicht verstanden haben, bis sie an konkreten Aufgaben arbeiten, und zum anderen daran, dass sie sich bisweilen nicht trauen, Verständnisfragen im Plenum zu stellen.</a:t>
            </a:r>
          </a:p>
          <a:p>
            <a:pPr marL="228600" indent="-228600" algn="l" eaLnBrk="1" hangingPunct="1">
              <a:buFont typeface="Wingdings" panose="05000000000000000000" pitchFamily="2" charset="2"/>
              <a:buChar char="§"/>
              <a:defRPr/>
            </a:pPr>
            <a:r>
              <a:rPr lang="de-DE" altLang="de-DE" dirty="0">
                <a:latin typeface="+mn-lt"/>
              </a:rPr>
              <a:t>Lehrkraft B geht sprachsensibel vor, indem sie das strategische Wissen der Lerngruppe aktiviert. Den Schüler/innen wird eine bekannte Methode ins Gedächtnis gerufen, die bei schwierigen Texten anzuwenden ist (hier: Lesemethode, den Text in kleinere Abschnitte einzuteilen und diese inhaltlich zusammenzufassen). Da eine </a:t>
            </a:r>
            <a:r>
              <a:rPr lang="de-DE" altLang="de-DE" dirty="0" err="1">
                <a:latin typeface="+mn-lt"/>
              </a:rPr>
              <a:t>Reformulierung</a:t>
            </a:r>
            <a:r>
              <a:rPr lang="de-DE" altLang="de-DE" dirty="0">
                <a:latin typeface="+mn-lt"/>
              </a:rPr>
              <a:t> in eigenen Worten nur gelingen kann, wenn die Inhalte klargeworden sind, können die Schüler/innen durch diesen Zwischenschritt überprüfen, ob sie den Text wirklich verstanden haben. Die Lehrkraft kann anhand der Antworten Verständnisschwierigkeiten erkennen und ansprechen.</a:t>
            </a:r>
          </a:p>
          <a:p>
            <a:pPr marL="228600" indent="-228600" algn="l" eaLnBrk="1" hangingPunct="1">
              <a:buFont typeface="Wingdings" panose="05000000000000000000" pitchFamily="2" charset="2"/>
              <a:buChar char="§"/>
              <a:defRPr/>
            </a:pPr>
            <a:endParaRPr lang="de-DE" altLang="de-D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a:latin typeface="+mn-lt"/>
              </a:rPr>
              <a:t>Abbildung 1: </a:t>
            </a:r>
            <a:r>
              <a:rPr lang="en-GB" sz="1200" kern="1200" dirty="0">
                <a:solidFill>
                  <a:schemeClr val="tx1"/>
                </a:solidFill>
                <a:effectLst/>
                <a:latin typeface="+mn-lt"/>
                <a:ea typeface="+mn-ea"/>
                <a:cs typeface="+mn-cs"/>
              </a:rPr>
              <a:t>© My Hanh Vo </a:t>
            </a:r>
            <a:r>
              <a:rPr lang="en-GB" sz="1200" kern="1200" dirty="0" err="1">
                <a:solidFill>
                  <a:schemeClr val="tx1"/>
                </a:solidFill>
                <a:effectLst/>
                <a:latin typeface="+mn-lt"/>
                <a:ea typeface="+mn-ea"/>
                <a:cs typeface="+mn-cs"/>
              </a:rPr>
              <a:t>Thi</a:t>
            </a:r>
            <a:endParaRPr lang="de-DE" altLang="de-DE"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a:latin typeface="+mn-lt"/>
              </a:rPr>
              <a:t>Abbildung 2:</a:t>
            </a:r>
            <a:r>
              <a:rPr lang="de-DE" altLang="de-DE" sz="1200" baseline="0" dirty="0">
                <a:latin typeface="+mn-lt"/>
              </a:rPr>
              <a:t> </a:t>
            </a:r>
            <a:r>
              <a:rPr lang="en-GB" sz="1200" kern="1200" dirty="0">
                <a:solidFill>
                  <a:schemeClr val="tx1"/>
                </a:solidFill>
                <a:effectLst/>
                <a:latin typeface="+mn-lt"/>
                <a:ea typeface="+mn-ea"/>
                <a:cs typeface="+mn-cs"/>
              </a:rPr>
              <a:t>© My Hanh Vo </a:t>
            </a:r>
            <a:r>
              <a:rPr lang="en-GB" sz="1200" kern="1200" dirty="0" err="1">
                <a:solidFill>
                  <a:schemeClr val="tx1"/>
                </a:solidFill>
                <a:effectLst/>
                <a:latin typeface="+mn-lt"/>
                <a:ea typeface="+mn-ea"/>
                <a:cs typeface="+mn-cs"/>
              </a:rPr>
              <a:t>Thi</a:t>
            </a:r>
            <a:endParaRPr lang="en-GB" sz="1200" kern="1200" dirty="0">
              <a:solidFill>
                <a:schemeClr val="tx1"/>
              </a:solidFill>
              <a:effectLst/>
              <a:latin typeface="+mn-lt"/>
              <a:ea typeface="+mn-ea"/>
              <a:cs typeface="+mn-cs"/>
            </a:endParaRPr>
          </a:p>
          <a:p>
            <a:pPr algn="l"/>
            <a:endParaRPr lang="de-DE" dirty="0"/>
          </a:p>
          <a:p>
            <a:pPr algn="l">
              <a:defRPr/>
            </a:pPr>
            <a:endParaRPr lang="de-DE" altLang="de-DE" dirty="0">
              <a:latin typeface="+mn-lt"/>
            </a:endParaRPr>
          </a:p>
        </p:txBody>
      </p:sp>
      <p:sp>
        <p:nvSpPr>
          <p:cNvPr id="4" name="Foliennummernplatzhalter 3"/>
          <p:cNvSpPr>
            <a:spLocks noGrp="1"/>
          </p:cNvSpPr>
          <p:nvPr>
            <p:ph type="sldNum" sz="quarter" idx="10"/>
          </p:nvPr>
        </p:nvSpPr>
        <p:spPr/>
        <p:txBody>
          <a:bodyPr/>
          <a:lstStyle/>
          <a:p>
            <a:fld id="{D07836B0-4074-4F3D-AE4D-FFF6179DF9BD}" type="slidenum">
              <a:rPr lang="de-DE" smtClean="0"/>
              <a:t>28</a:t>
            </a:fld>
            <a:endParaRPr lang="de-DE"/>
          </a:p>
        </p:txBody>
      </p:sp>
    </p:spTree>
    <p:extLst>
      <p:ext uri="{BB962C8B-B14F-4D97-AF65-F5344CB8AC3E}">
        <p14:creationId xmlns:p14="http://schemas.microsoft.com/office/powerpoint/2010/main" val="1964386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07836B0-4074-4F3D-AE4D-FFF6179DF9BD}" type="slidenum">
              <a:rPr lang="de-DE" smtClean="0"/>
              <a:t>29</a:t>
            </a:fld>
            <a:endParaRPr lang="de-DE"/>
          </a:p>
        </p:txBody>
      </p:sp>
    </p:spTree>
    <p:extLst>
      <p:ext uri="{BB962C8B-B14F-4D97-AF65-F5344CB8AC3E}">
        <p14:creationId xmlns:p14="http://schemas.microsoft.com/office/powerpoint/2010/main" val="216252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gn="l" eaLnBrk="1" hangingPunct="1">
              <a:buFont typeface="Wingdings" panose="05000000000000000000" pitchFamily="2" charset="2"/>
              <a:buChar char="§"/>
              <a:defRPr/>
            </a:pPr>
            <a:r>
              <a:rPr lang="de-DE" dirty="0"/>
              <a:t>Unterricht kann durch verschiedene Gründe ins Stocken geraten. Ein Faktor, der eine besonders wichtige Rolle spielt, ist die Sprache, die im Unterricht verwendet wird. </a:t>
            </a:r>
          </a:p>
          <a:p>
            <a:pPr marL="171450" indent="-171450" algn="l" eaLnBrk="1" hangingPunct="1">
              <a:buFont typeface="Wingdings" panose="05000000000000000000" pitchFamily="2" charset="2"/>
              <a:buChar char="§"/>
              <a:defRPr/>
            </a:pPr>
            <a:r>
              <a:rPr lang="de-DE" dirty="0"/>
              <a:t>Sprachliche Hürden können beispielsweise dazu führen, dass Unterrichts-gespräche zum Erliegen kommen, Aufgaben nicht entsprechend der Aufgabenstellung bearbeitet werden, Texte nicht verstanden werden usw. Das ist dann für alle Beteiligten frustrierend und demotivierend.</a:t>
            </a:r>
          </a:p>
          <a:p>
            <a:pPr marL="171450" indent="-171450" algn="just" eaLnBrk="1" hangingPunct="1">
              <a:buFont typeface="Wingdings" panose="05000000000000000000" pitchFamily="2" charset="2"/>
              <a:buChar char="§"/>
              <a:defRPr/>
            </a:pPr>
            <a:endParaRPr lang="de-DE" dirty="0"/>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i="0" dirty="0"/>
              <a:t>Abbildung 1: © Kristin </a:t>
            </a:r>
            <a:r>
              <a:rPr lang="de-DE" i="0" dirty="0" err="1"/>
              <a:t>Tschernig</a:t>
            </a:r>
            <a:endParaRPr lang="de-DE" i="0" dirty="0"/>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i="0" dirty="0"/>
              <a:t>Abbildung 2: </a:t>
            </a:r>
            <a:r>
              <a:rPr lang="en-GB" sz="1200" i="0" kern="1200" dirty="0">
                <a:solidFill>
                  <a:schemeClr val="tx1"/>
                </a:solidFill>
                <a:effectLst/>
                <a:latin typeface="+mn-lt"/>
                <a:ea typeface="+mn-ea"/>
                <a:cs typeface="+mn-cs"/>
              </a:rPr>
              <a:t>© Ina Mu</a:t>
            </a:r>
            <a:r>
              <a:rPr lang="de-DE" sz="1200" i="0" kern="1200" dirty="0" err="1">
                <a:solidFill>
                  <a:schemeClr val="tx1"/>
                </a:solidFill>
                <a:effectLst/>
                <a:latin typeface="+mn-lt"/>
                <a:ea typeface="+mn-ea"/>
                <a:cs typeface="+mn-cs"/>
              </a:rPr>
              <a:t>ñoz</a:t>
            </a:r>
            <a:r>
              <a:rPr lang="de-DE" sz="1200" i="0" kern="1200" dirty="0">
                <a:solidFill>
                  <a:schemeClr val="tx1"/>
                </a:solidFill>
                <a:effectLst/>
                <a:latin typeface="+mn-lt"/>
                <a:ea typeface="+mn-ea"/>
                <a:cs typeface="+mn-cs"/>
              </a:rPr>
              <a:t> </a:t>
            </a:r>
          </a:p>
          <a:p>
            <a:pPr marL="171450" indent="-171450" algn="just" eaLnBrk="1" hangingPunct="1">
              <a:buFont typeface="Wingdings" panose="05000000000000000000" pitchFamily="2" charset="2"/>
              <a:buChar char="§"/>
              <a:defRPr/>
            </a:pPr>
            <a:endParaRPr lang="de-DE" dirty="0"/>
          </a:p>
          <a:p>
            <a:endParaRPr lang="de-DE" dirty="0"/>
          </a:p>
        </p:txBody>
      </p:sp>
      <p:sp>
        <p:nvSpPr>
          <p:cNvPr id="4" name="Foliennummernplatzhalter 3"/>
          <p:cNvSpPr>
            <a:spLocks noGrp="1"/>
          </p:cNvSpPr>
          <p:nvPr>
            <p:ph type="sldNum" sz="quarter" idx="10"/>
          </p:nvPr>
        </p:nvSpPr>
        <p:spPr/>
        <p:txBody>
          <a:bodyPr/>
          <a:lstStyle/>
          <a:p>
            <a:fld id="{D07836B0-4074-4F3D-AE4D-FFF6179DF9BD}" type="slidenum">
              <a:rPr lang="de-DE" smtClean="0"/>
              <a:t>3</a:t>
            </a:fld>
            <a:endParaRPr lang="de-DE"/>
          </a:p>
        </p:txBody>
      </p:sp>
    </p:spTree>
    <p:extLst>
      <p:ext uri="{BB962C8B-B14F-4D97-AF65-F5344CB8AC3E}">
        <p14:creationId xmlns:p14="http://schemas.microsoft.com/office/powerpoint/2010/main" val="1305182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gn="l" eaLnBrk="1" hangingPunct="1">
              <a:buFont typeface="Wingdings" panose="05000000000000000000" pitchFamily="2" charset="2"/>
              <a:buChar char="§"/>
              <a:defRPr/>
            </a:pPr>
            <a:r>
              <a:rPr lang="de-DE" altLang="de-DE" dirty="0">
                <a:latin typeface="+mn-lt"/>
              </a:rPr>
              <a:t>Die sprachlichen Lernziele sollten in jedem Unterricht eine Rolle spielen, wenngleich sie nicht immer explizit angesprochen werden müssen, sondern auch beiläufig ins Geschehen integriert werden können. In jedem Fall: Die sprachlichen Lernziele sollten ebenso transparent sein wie die fachlichen.</a:t>
            </a:r>
          </a:p>
          <a:p>
            <a:pPr marL="171450" indent="-171450" algn="l" eaLnBrk="1" hangingPunct="1">
              <a:buFont typeface="Wingdings" panose="05000000000000000000" pitchFamily="2" charset="2"/>
              <a:buChar char="§"/>
              <a:defRPr/>
            </a:pPr>
            <a:r>
              <a:rPr lang="de-DE" altLang="de-DE" dirty="0">
                <a:latin typeface="+mn-lt"/>
              </a:rPr>
              <a:t>Dazu werden sprachliche Lernziele definiert, </a:t>
            </a:r>
            <a:r>
              <a:rPr lang="de-DE" sz="1200" kern="1200" dirty="0">
                <a:solidFill>
                  <a:schemeClr val="tx1"/>
                </a:solidFill>
                <a:effectLst/>
                <a:latin typeface="+mn-lt"/>
                <a:ea typeface="+mn-ea"/>
                <a:cs typeface="+mn-cs"/>
              </a:rPr>
              <a:t>z. B.</a:t>
            </a:r>
            <a:r>
              <a:rPr lang="de-DE" altLang="de-DE" dirty="0">
                <a:latin typeface="+mn-lt"/>
              </a:rPr>
              <a:t> sprachliche Mittel zur Versprachlichung eines Klimadiagramms im Geographieunterricht.</a:t>
            </a:r>
          </a:p>
          <a:p>
            <a:pPr marL="171450" indent="-171450" algn="l" eaLnBrk="1" hangingPunct="1">
              <a:buFont typeface="Wingdings" panose="05000000000000000000" pitchFamily="2" charset="2"/>
              <a:buChar char="§"/>
              <a:defRPr/>
            </a:pPr>
            <a:r>
              <a:rPr lang="de-DE" altLang="de-DE" dirty="0">
                <a:latin typeface="+mn-lt"/>
              </a:rPr>
              <a:t>Diese werden dann als Teillernziele festgehalten, </a:t>
            </a:r>
            <a:r>
              <a:rPr lang="de-DE" sz="1200" kern="1200" dirty="0">
                <a:solidFill>
                  <a:schemeClr val="tx1"/>
                </a:solidFill>
                <a:effectLst/>
                <a:latin typeface="+mn-lt"/>
                <a:ea typeface="+mn-ea"/>
                <a:cs typeface="+mn-cs"/>
              </a:rPr>
              <a:t>z. B.</a:t>
            </a:r>
            <a:r>
              <a:rPr lang="de-DE" altLang="de-DE" dirty="0">
                <a:latin typeface="+mn-lt"/>
              </a:rPr>
              <a:t> einschlägige Fachwörter und gängige Phrasen sowie Textmuster (</a:t>
            </a:r>
            <a:r>
              <a:rPr lang="de-DE" sz="1200" dirty="0"/>
              <a:t>z. B.</a:t>
            </a:r>
            <a:r>
              <a:rPr lang="de-DE" altLang="de-DE" sz="1200" dirty="0"/>
              <a:t> folgt </a:t>
            </a:r>
            <a:r>
              <a:rPr lang="de-DE" altLang="de-DE" dirty="0">
                <a:latin typeface="+mn-lt"/>
              </a:rPr>
              <a:t>die Beschreibung eines Klimadiagramms einer festgelegten Reihenfolge und geht von formalen Daten über die Beschreibung zur Erklärung und Deutung).</a:t>
            </a:r>
          </a:p>
          <a:p>
            <a:pPr marL="171450" indent="-171450" algn="l" eaLnBrk="1" hangingPunct="1">
              <a:buFont typeface="Wingdings" panose="05000000000000000000" pitchFamily="2" charset="2"/>
              <a:buChar char="§"/>
              <a:defRPr/>
            </a:pPr>
            <a:r>
              <a:rPr lang="de-DE" altLang="de-DE" dirty="0">
                <a:latin typeface="+mn-lt"/>
              </a:rPr>
              <a:t>Mehr als drei sprachliche Anforderungen sollten nicht im Unterricht thematisiert werden, um die Lerngruppe nicht zu überfordern. In den nachfolgenden Stunden ist es dann wichtig, die erworbenen sprachlichen Mittel zu üben und zu festigen.</a:t>
            </a:r>
          </a:p>
          <a:p>
            <a:pPr algn="l" eaLnBrk="1" hangingPunct="1">
              <a:defRPr/>
            </a:pPr>
            <a:endParaRPr lang="de-DE" altLang="de-D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a:latin typeface="+mn-lt"/>
              </a:rPr>
              <a:t>Abbildung: </a:t>
            </a:r>
            <a:r>
              <a:rPr lang="en-GB" sz="1200" kern="1200" dirty="0">
                <a:solidFill>
                  <a:schemeClr val="tx1"/>
                </a:solidFill>
                <a:effectLst/>
                <a:latin typeface="+mn-lt"/>
                <a:ea typeface="+mn-ea"/>
                <a:cs typeface="+mn-cs"/>
              </a:rPr>
              <a:t>© My Hanh Vo </a:t>
            </a:r>
            <a:r>
              <a:rPr lang="en-GB" sz="1200" kern="1200" dirty="0" err="1">
                <a:solidFill>
                  <a:schemeClr val="tx1"/>
                </a:solidFill>
                <a:effectLst/>
                <a:latin typeface="+mn-lt"/>
                <a:ea typeface="+mn-ea"/>
                <a:cs typeface="+mn-cs"/>
              </a:rPr>
              <a:t>Thi</a:t>
            </a:r>
            <a:endParaRPr lang="de-DE" altLang="de-DE" sz="1200" dirty="0">
              <a:latin typeface="+mn-lt"/>
            </a:endParaRPr>
          </a:p>
          <a:p>
            <a:pPr algn="l"/>
            <a:endParaRPr lang="de-DE" dirty="0"/>
          </a:p>
        </p:txBody>
      </p:sp>
      <p:sp>
        <p:nvSpPr>
          <p:cNvPr id="4" name="Foliennummernplatzhalter 3"/>
          <p:cNvSpPr>
            <a:spLocks noGrp="1"/>
          </p:cNvSpPr>
          <p:nvPr>
            <p:ph type="sldNum" sz="quarter" idx="10"/>
          </p:nvPr>
        </p:nvSpPr>
        <p:spPr/>
        <p:txBody>
          <a:bodyPr/>
          <a:lstStyle/>
          <a:p>
            <a:fld id="{D07836B0-4074-4F3D-AE4D-FFF6179DF9BD}" type="slidenum">
              <a:rPr lang="de-DE" smtClean="0"/>
              <a:t>30</a:t>
            </a:fld>
            <a:endParaRPr lang="de-DE"/>
          </a:p>
        </p:txBody>
      </p:sp>
    </p:spTree>
    <p:extLst>
      <p:ext uri="{BB962C8B-B14F-4D97-AF65-F5344CB8AC3E}">
        <p14:creationId xmlns:p14="http://schemas.microsoft.com/office/powerpoint/2010/main" val="491502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07836B0-4074-4F3D-AE4D-FFF6179DF9BD}" type="slidenum">
              <a:rPr lang="de-DE" smtClean="0"/>
              <a:t>31</a:t>
            </a:fld>
            <a:endParaRPr lang="de-DE"/>
          </a:p>
        </p:txBody>
      </p:sp>
    </p:spTree>
    <p:extLst>
      <p:ext uri="{BB962C8B-B14F-4D97-AF65-F5344CB8AC3E}">
        <p14:creationId xmlns:p14="http://schemas.microsoft.com/office/powerpoint/2010/main" val="837522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gn="l" eaLnBrk="1" hangingPunct="1">
              <a:buFont typeface="Wingdings" panose="05000000000000000000" pitchFamily="2" charset="2"/>
              <a:buChar char="§"/>
              <a:defRPr/>
            </a:pPr>
            <a:r>
              <a:rPr lang="de-DE" altLang="de-DE" dirty="0"/>
              <a:t>Einen wenig sprachsensiblen Umgang mit sprachlichen Zielen im Unterricht demonstriert Lehrkraft A: Weder die Textsorte </a:t>
            </a:r>
            <a:r>
              <a:rPr lang="de-DE" altLang="de-DE" i="1" dirty="0"/>
              <a:t>Protokoll </a:t>
            </a:r>
            <a:r>
              <a:rPr lang="de-DE" altLang="de-DE" dirty="0"/>
              <a:t>noch die dazugehörigen sprachlichen Mittel werden thematisiert oder zur Verfügung gestellt. Damit ist das Risiko hoch, dass die Schüler/innen wenig Text produzieren und sich an alltagssprachlichen Wendungen orientieren.</a:t>
            </a:r>
          </a:p>
          <a:p>
            <a:pPr marL="171450" indent="-171450" algn="l" eaLnBrk="1" hangingPunct="1">
              <a:buFont typeface="Wingdings" panose="05000000000000000000" pitchFamily="2" charset="2"/>
              <a:buChar char="§"/>
              <a:defRPr/>
            </a:pPr>
            <a:r>
              <a:rPr lang="de-DE" altLang="de-DE" dirty="0"/>
              <a:t>Lehrkraft B spricht hingegen an, um welche Textsorte es genau geht und gibt Material aus, das die Teilschritte eines Versuchsprotokolls vorstrukturiert und die Schüler/innen somit entlastet.</a:t>
            </a:r>
          </a:p>
          <a:p>
            <a:pPr algn="l"/>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a:latin typeface="+mn-lt"/>
              </a:rPr>
              <a:t>Abbildung 1: </a:t>
            </a:r>
            <a:r>
              <a:rPr lang="en-GB" sz="1200" kern="1200" dirty="0">
                <a:solidFill>
                  <a:schemeClr val="tx1"/>
                </a:solidFill>
                <a:effectLst/>
                <a:latin typeface="+mn-lt"/>
                <a:ea typeface="+mn-ea"/>
                <a:cs typeface="+mn-cs"/>
              </a:rPr>
              <a:t>© My Hanh Vo </a:t>
            </a:r>
            <a:r>
              <a:rPr lang="en-GB" sz="1200" kern="1200" dirty="0" err="1">
                <a:solidFill>
                  <a:schemeClr val="tx1"/>
                </a:solidFill>
                <a:effectLst/>
                <a:latin typeface="+mn-lt"/>
                <a:ea typeface="+mn-ea"/>
                <a:cs typeface="+mn-cs"/>
              </a:rPr>
              <a:t>Thi</a:t>
            </a:r>
            <a:endParaRPr lang="de-DE" altLang="de-DE"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a:latin typeface="+mn-lt"/>
              </a:rPr>
              <a:t>Abbildung 2:</a:t>
            </a:r>
            <a:r>
              <a:rPr lang="de-DE" altLang="de-DE" sz="1200" baseline="0" dirty="0">
                <a:latin typeface="+mn-lt"/>
              </a:rPr>
              <a:t> </a:t>
            </a:r>
            <a:r>
              <a:rPr lang="en-GB" sz="1200" kern="1200" dirty="0">
                <a:solidFill>
                  <a:schemeClr val="tx1"/>
                </a:solidFill>
                <a:effectLst/>
                <a:latin typeface="+mn-lt"/>
                <a:ea typeface="+mn-ea"/>
                <a:cs typeface="+mn-cs"/>
              </a:rPr>
              <a:t>© My Hanh Vo </a:t>
            </a:r>
            <a:r>
              <a:rPr lang="en-GB" sz="1200" kern="1200" dirty="0" err="1">
                <a:solidFill>
                  <a:schemeClr val="tx1"/>
                </a:solidFill>
                <a:effectLst/>
                <a:latin typeface="+mn-lt"/>
                <a:ea typeface="+mn-ea"/>
                <a:cs typeface="+mn-cs"/>
              </a:rPr>
              <a:t>Thi</a:t>
            </a:r>
            <a:endParaRPr lang="en-GB"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D07836B0-4074-4F3D-AE4D-FFF6179DF9BD}" type="slidenum">
              <a:rPr lang="de-DE" smtClean="0"/>
              <a:t>32</a:t>
            </a:fld>
            <a:endParaRPr lang="de-DE"/>
          </a:p>
        </p:txBody>
      </p:sp>
    </p:spTree>
    <p:extLst>
      <p:ext uri="{BB962C8B-B14F-4D97-AF65-F5344CB8AC3E}">
        <p14:creationId xmlns:p14="http://schemas.microsoft.com/office/powerpoint/2010/main" val="997094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07836B0-4074-4F3D-AE4D-FFF6179DF9BD}" type="slidenum">
              <a:rPr lang="de-DE" smtClean="0"/>
              <a:t>33</a:t>
            </a:fld>
            <a:endParaRPr lang="de-DE"/>
          </a:p>
        </p:txBody>
      </p:sp>
    </p:spTree>
    <p:extLst>
      <p:ext uri="{BB962C8B-B14F-4D97-AF65-F5344CB8AC3E}">
        <p14:creationId xmlns:p14="http://schemas.microsoft.com/office/powerpoint/2010/main" val="349732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gn="l" eaLnBrk="1" hangingPunct="1">
              <a:buFont typeface="Wingdings" panose="05000000000000000000" pitchFamily="2" charset="2"/>
              <a:buChar char="§"/>
              <a:defRPr/>
            </a:pPr>
            <a:r>
              <a:rPr lang="de-DE" altLang="de-DE" sz="1200" dirty="0">
                <a:latin typeface="+mn-lt"/>
              </a:rPr>
              <a:t>Sprachliche Hilfen sind konkrete Methoden und Maßnahmen für den Unterricht, die den Schüler/innen den Erwerb der Bildungs- und Fachsprache und den Umgang damit erleichtern sollen. Das können beispielsweise sein:</a:t>
            </a:r>
          </a:p>
          <a:p>
            <a:pPr marL="800100" lvl="1" indent="-342900" algn="l" eaLnBrk="1" hangingPunct="1">
              <a:buFont typeface="Wingdings" panose="05000000000000000000" pitchFamily="2" charset="2"/>
              <a:buChar char="§"/>
              <a:defRPr/>
            </a:pPr>
            <a:r>
              <a:rPr lang="de-DE" altLang="de-DE" sz="1200" dirty="0">
                <a:latin typeface="+mn-lt"/>
              </a:rPr>
              <a:t>Poster oder Lernplakate, die gemeinsam mit der Lerngruppe erstellt und im Klassenraum aufgehängt werden: Sprachliche Konventionen zu wiederkehrenden Anforderungen werden für alle sichtbar festgehalten und können so auch beiläufig in den Unterricht einbezogen werden.</a:t>
            </a:r>
          </a:p>
          <a:p>
            <a:pPr marL="800100" lvl="1" indent="-342900" algn="l" eaLnBrk="1" hangingPunct="1">
              <a:buFont typeface="Wingdings" panose="05000000000000000000" pitchFamily="2" charset="2"/>
              <a:buChar char="§"/>
              <a:defRPr/>
            </a:pPr>
            <a:r>
              <a:rPr lang="de-DE" altLang="de-DE" sz="1200" dirty="0">
                <a:latin typeface="+mn-lt"/>
              </a:rPr>
              <a:t>Portfolios oder Sprachlernhefte: In einem zusätzlichen Heft können sich die Schüler/innen Notizen zu schwierigen Wörtern, wichtigen Phrasen und Textsorten machen und diese Notizen bei der Bearbeitung von Aufgaben als Hilfe heranziehen.</a:t>
            </a:r>
          </a:p>
          <a:p>
            <a:pPr marL="800100" lvl="1" indent="-342900" algn="l" eaLnBrk="1" hangingPunct="1">
              <a:buFont typeface="Wingdings" panose="05000000000000000000" pitchFamily="2" charset="2"/>
              <a:buChar char="§"/>
              <a:defRPr/>
            </a:pPr>
            <a:r>
              <a:rPr lang="de-DE" altLang="de-DE" sz="1200" dirty="0">
                <a:latin typeface="+mn-lt"/>
              </a:rPr>
              <a:t>Als sprachliche Hilfen zu konkreten Texten bieten sich Stufungsmaßnahmen an. Dabei geht es darum, dass die Lerngruppe nicht ungesteuert arbeitet, sondern durch Teilschritte, </a:t>
            </a:r>
            <a:r>
              <a:rPr lang="de-DE" sz="1200" kern="1200" dirty="0">
                <a:solidFill>
                  <a:schemeClr val="tx1"/>
                </a:solidFill>
                <a:effectLst/>
                <a:latin typeface="+mn-lt"/>
                <a:ea typeface="+mn-ea"/>
                <a:cs typeface="+mn-cs"/>
              </a:rPr>
              <a:t>z. B.</a:t>
            </a:r>
            <a:r>
              <a:rPr lang="de-DE" altLang="de-DE" sz="1200" dirty="0">
                <a:latin typeface="+mn-lt"/>
              </a:rPr>
              <a:t> Ordnen, Beschriften, Visualisieren etc., Textstrukturen und sprachliche Mittel zunächst identifiziert, bevor die eigene Textproduktion beginnt.</a:t>
            </a:r>
          </a:p>
          <a:p>
            <a:pPr algn="l" eaLnBrk="1" hangingPunct="1">
              <a:defRPr/>
            </a:pPr>
            <a:endParaRPr lang="de-DE" altLang="de-DE"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a:latin typeface="+mn-lt"/>
              </a:rPr>
              <a:t>Abbildung: </a:t>
            </a:r>
            <a:r>
              <a:rPr lang="en-GB" sz="1200" kern="1200" dirty="0">
                <a:solidFill>
                  <a:schemeClr val="tx1"/>
                </a:solidFill>
                <a:effectLst/>
                <a:latin typeface="+mn-lt"/>
                <a:ea typeface="+mn-ea"/>
                <a:cs typeface="+mn-cs"/>
              </a:rPr>
              <a:t>© My Hanh Vo </a:t>
            </a:r>
            <a:r>
              <a:rPr lang="en-GB" sz="1200" kern="1200" dirty="0" err="1">
                <a:solidFill>
                  <a:schemeClr val="tx1"/>
                </a:solidFill>
                <a:effectLst/>
                <a:latin typeface="+mn-lt"/>
                <a:ea typeface="+mn-ea"/>
                <a:cs typeface="+mn-cs"/>
              </a:rPr>
              <a:t>Thi</a:t>
            </a:r>
            <a:endParaRPr lang="de-DE" altLang="de-DE" sz="1200" dirty="0">
              <a:latin typeface="+mn-lt"/>
            </a:endParaRPr>
          </a:p>
          <a:p>
            <a:pPr algn="l" eaLnBrk="1" hangingPunct="1">
              <a:defRPr/>
            </a:pPr>
            <a:endParaRPr lang="de-DE" altLang="de-DE" sz="1200" dirty="0">
              <a:latin typeface="+mn-lt"/>
            </a:endParaRPr>
          </a:p>
          <a:p>
            <a:pPr algn="l"/>
            <a:endParaRPr lang="de-DE" dirty="0"/>
          </a:p>
        </p:txBody>
      </p:sp>
      <p:sp>
        <p:nvSpPr>
          <p:cNvPr id="4" name="Foliennummernplatzhalter 3"/>
          <p:cNvSpPr>
            <a:spLocks noGrp="1"/>
          </p:cNvSpPr>
          <p:nvPr>
            <p:ph type="sldNum" sz="quarter" idx="10"/>
          </p:nvPr>
        </p:nvSpPr>
        <p:spPr/>
        <p:txBody>
          <a:bodyPr/>
          <a:lstStyle/>
          <a:p>
            <a:fld id="{D07836B0-4074-4F3D-AE4D-FFF6179DF9BD}" type="slidenum">
              <a:rPr lang="de-DE" smtClean="0"/>
              <a:t>34</a:t>
            </a:fld>
            <a:endParaRPr lang="de-DE"/>
          </a:p>
        </p:txBody>
      </p:sp>
    </p:spTree>
    <p:extLst>
      <p:ext uri="{BB962C8B-B14F-4D97-AF65-F5344CB8AC3E}">
        <p14:creationId xmlns:p14="http://schemas.microsoft.com/office/powerpoint/2010/main" val="1142599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07836B0-4074-4F3D-AE4D-FFF6179DF9BD}" type="slidenum">
              <a:rPr lang="de-DE" smtClean="0"/>
              <a:t>35</a:t>
            </a:fld>
            <a:endParaRPr lang="de-DE"/>
          </a:p>
        </p:txBody>
      </p:sp>
    </p:spTree>
    <p:extLst>
      <p:ext uri="{BB962C8B-B14F-4D97-AF65-F5344CB8AC3E}">
        <p14:creationId xmlns:p14="http://schemas.microsoft.com/office/powerpoint/2010/main" val="33033524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gn="l" eaLnBrk="1" hangingPunct="1">
              <a:buFont typeface="Wingdings" panose="05000000000000000000" pitchFamily="2" charset="2"/>
              <a:buChar char="§"/>
              <a:defRPr/>
            </a:pPr>
            <a:r>
              <a:rPr lang="de-DE" altLang="de-DE" dirty="0">
                <a:latin typeface="+mn-lt"/>
              </a:rPr>
              <a:t>Sprachliche Lerngelegenheiten sind didaktische Entscheidungen bei der Gestaltung von Unterricht. </a:t>
            </a:r>
          </a:p>
          <a:p>
            <a:pPr marL="171450" indent="-171450" algn="l" eaLnBrk="1" hangingPunct="1">
              <a:buFont typeface="Wingdings" panose="05000000000000000000" pitchFamily="2" charset="2"/>
              <a:buChar char="§"/>
              <a:defRPr/>
            </a:pPr>
            <a:r>
              <a:rPr lang="de-DE" altLang="de-DE" dirty="0">
                <a:latin typeface="+mn-lt"/>
              </a:rPr>
              <a:t>Solche Lerngelegenheiten werden geschaffen, indem Unterrichtsphasen eingebaut werden, in denen der Lerngruppe strategisches Wissen (</a:t>
            </a:r>
            <a:r>
              <a:rPr lang="de-DE" sz="1200" kern="1200" dirty="0">
                <a:solidFill>
                  <a:schemeClr val="tx1"/>
                </a:solidFill>
                <a:effectLst/>
                <a:latin typeface="+mn-lt"/>
                <a:ea typeface="+mn-ea"/>
                <a:cs typeface="+mn-cs"/>
              </a:rPr>
              <a:t>z. B.</a:t>
            </a:r>
            <a:r>
              <a:rPr lang="de-DE" altLang="de-DE" dirty="0">
                <a:latin typeface="+mn-lt"/>
              </a:rPr>
              <a:t> Lese- und Schreibstrategien) vermittelt wird und die Schüler/innen das Wissen trainieren können.</a:t>
            </a:r>
          </a:p>
          <a:p>
            <a:pPr marL="171450" indent="-171450" algn="l" eaLnBrk="1" hangingPunct="1">
              <a:buFont typeface="Wingdings" panose="05000000000000000000" pitchFamily="2" charset="2"/>
              <a:buChar char="§"/>
              <a:defRPr/>
            </a:pPr>
            <a:r>
              <a:rPr lang="de-DE" altLang="de-DE" dirty="0">
                <a:latin typeface="+mn-lt"/>
              </a:rPr>
              <a:t>Durch explizites Ansprechen von Unterschieden zwischen den Registern, die Thematisierung der genauen Bedeutung von Operatoren und Fachwörtern sowie die Auseinandersetzung mit sprachlichen Normen im Fach erhält die Lerngruppe die Gelegenheit, die sprachliche Komponente des Unterrichts nachzuvollziehen.</a:t>
            </a:r>
          </a:p>
          <a:p>
            <a:pPr marL="171450" indent="-171450" algn="l" eaLnBrk="1" hangingPunct="1">
              <a:buFont typeface="Wingdings" panose="05000000000000000000" pitchFamily="2" charset="2"/>
              <a:buChar char="§"/>
              <a:defRPr/>
            </a:pPr>
            <a:r>
              <a:rPr lang="de-DE" altLang="de-DE" dirty="0">
                <a:latin typeface="+mn-lt"/>
              </a:rPr>
              <a:t>Die Lerngruppe sollte möglichst viel lesen, schreiben, sprechen und hören. Dabei ist es ideal, wenn das Lernen </a:t>
            </a:r>
            <a:r>
              <a:rPr lang="de-DE" altLang="de-DE" dirty="0" err="1">
                <a:latin typeface="+mn-lt"/>
              </a:rPr>
              <a:t>kontextualisiert</a:t>
            </a:r>
            <a:r>
              <a:rPr lang="de-DE" altLang="de-DE" dirty="0">
                <a:latin typeface="+mn-lt"/>
              </a:rPr>
              <a:t> wird, beispielsweise in Form einer Forscherkonferenz oder mit dem Ziel, einen wissenschaftlichen Artikel (ähnlich einer Publikation im Fach) zu verfassen.</a:t>
            </a:r>
          </a:p>
          <a:p>
            <a:pPr algn="l" eaLnBrk="1" hangingPunct="1">
              <a:defRPr/>
            </a:pPr>
            <a:endParaRPr lang="de-DE" altLang="de-D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a:latin typeface="+mn-lt"/>
              </a:rPr>
              <a:t>Abbildung: </a:t>
            </a:r>
            <a:r>
              <a:rPr lang="en-GB" sz="1200" kern="1200" dirty="0">
                <a:solidFill>
                  <a:schemeClr val="tx1"/>
                </a:solidFill>
                <a:effectLst/>
                <a:latin typeface="+mn-lt"/>
                <a:ea typeface="+mn-ea"/>
                <a:cs typeface="+mn-cs"/>
              </a:rPr>
              <a:t>© My Hanh Vo </a:t>
            </a:r>
            <a:r>
              <a:rPr lang="en-GB" sz="1200" kern="1200" dirty="0" err="1">
                <a:solidFill>
                  <a:schemeClr val="tx1"/>
                </a:solidFill>
                <a:effectLst/>
                <a:latin typeface="+mn-lt"/>
                <a:ea typeface="+mn-ea"/>
                <a:cs typeface="+mn-cs"/>
              </a:rPr>
              <a:t>Thi</a:t>
            </a:r>
            <a:endParaRPr lang="de-DE" altLang="de-DE" sz="1200" dirty="0">
              <a:latin typeface="+mn-lt"/>
            </a:endParaRPr>
          </a:p>
        </p:txBody>
      </p:sp>
      <p:sp>
        <p:nvSpPr>
          <p:cNvPr id="4" name="Foliennummernplatzhalter 3"/>
          <p:cNvSpPr>
            <a:spLocks noGrp="1"/>
          </p:cNvSpPr>
          <p:nvPr>
            <p:ph type="sldNum" sz="quarter" idx="10"/>
          </p:nvPr>
        </p:nvSpPr>
        <p:spPr/>
        <p:txBody>
          <a:bodyPr/>
          <a:lstStyle/>
          <a:p>
            <a:fld id="{D07836B0-4074-4F3D-AE4D-FFF6179DF9BD}" type="slidenum">
              <a:rPr lang="de-DE" smtClean="0"/>
              <a:t>36</a:t>
            </a:fld>
            <a:endParaRPr lang="de-DE"/>
          </a:p>
        </p:txBody>
      </p:sp>
    </p:spTree>
    <p:extLst>
      <p:ext uri="{BB962C8B-B14F-4D97-AF65-F5344CB8AC3E}">
        <p14:creationId xmlns:p14="http://schemas.microsoft.com/office/powerpoint/2010/main" val="23871734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07836B0-4074-4F3D-AE4D-FFF6179DF9BD}" type="slidenum">
              <a:rPr lang="de-DE" smtClean="0"/>
              <a:t>37</a:t>
            </a:fld>
            <a:endParaRPr lang="de-DE"/>
          </a:p>
        </p:txBody>
      </p:sp>
    </p:spTree>
    <p:extLst>
      <p:ext uri="{BB962C8B-B14F-4D97-AF65-F5344CB8AC3E}">
        <p14:creationId xmlns:p14="http://schemas.microsoft.com/office/powerpoint/2010/main" val="1699584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gn="just">
              <a:buFont typeface="Wingdings" panose="05000000000000000000" pitchFamily="2" charset="2"/>
              <a:buChar char="§"/>
              <a:defRPr/>
            </a:pPr>
            <a:r>
              <a:rPr lang="de-DE" sz="1200" dirty="0">
                <a:latin typeface="+mn-lt"/>
              </a:rPr>
              <a:t>Die Übungseinheit soll den Studierenden die Möglichkeit bieten, sich mit relevanten sprachlichen Anforderungen ihres Fachs auseinanderzusetzen.</a:t>
            </a:r>
          </a:p>
          <a:p>
            <a:pPr marL="342900" indent="-342900" algn="just">
              <a:buFont typeface="Wingdings" panose="05000000000000000000" pitchFamily="2" charset="2"/>
              <a:buChar char="§"/>
              <a:defRPr/>
            </a:pPr>
            <a:r>
              <a:rPr lang="de-DE" sz="1200" dirty="0">
                <a:latin typeface="+mn-lt"/>
              </a:rPr>
              <a:t>Ausgabe der Materialien:</a:t>
            </a:r>
          </a:p>
          <a:p>
            <a:pPr marL="800100" lvl="1" indent="-342900" algn="just">
              <a:buFont typeface="Wingdings" panose="05000000000000000000" pitchFamily="2" charset="2"/>
              <a:buChar char="§"/>
              <a:defRPr/>
            </a:pPr>
            <a:r>
              <a:rPr lang="de-DE" sz="1200" dirty="0">
                <a:latin typeface="+mn-lt"/>
              </a:rPr>
              <a:t>Arbeitsblatt </a:t>
            </a:r>
          </a:p>
          <a:p>
            <a:pPr eaLnBrk="1" hangingPunct="1">
              <a:defRPr/>
            </a:pPr>
            <a:endParaRPr lang="de-DE" altLang="de-DE"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a:latin typeface="+mn-lt"/>
              </a:rPr>
              <a:t>Abbildung: </a:t>
            </a:r>
            <a:r>
              <a:rPr lang="en-GB" sz="1200" kern="1200" dirty="0">
                <a:solidFill>
                  <a:schemeClr val="tx1"/>
                </a:solidFill>
                <a:effectLst/>
                <a:latin typeface="+mn-lt"/>
                <a:ea typeface="+mn-ea"/>
                <a:cs typeface="+mn-cs"/>
              </a:rPr>
              <a:t>© My Hanh Vo </a:t>
            </a:r>
            <a:r>
              <a:rPr lang="en-GB" sz="1200" kern="1200" dirty="0" err="1">
                <a:solidFill>
                  <a:schemeClr val="tx1"/>
                </a:solidFill>
                <a:effectLst/>
                <a:latin typeface="+mn-lt"/>
                <a:ea typeface="+mn-ea"/>
                <a:cs typeface="+mn-cs"/>
              </a:rPr>
              <a:t>Thi</a:t>
            </a:r>
            <a:endParaRPr lang="de-DE" altLang="de-DE" sz="1200" dirty="0">
              <a:latin typeface="+mn-lt"/>
            </a:endParaRPr>
          </a:p>
        </p:txBody>
      </p:sp>
      <p:sp>
        <p:nvSpPr>
          <p:cNvPr id="4" name="Foliennummernplatzhalter 3"/>
          <p:cNvSpPr>
            <a:spLocks noGrp="1"/>
          </p:cNvSpPr>
          <p:nvPr>
            <p:ph type="sldNum" sz="quarter" idx="10"/>
          </p:nvPr>
        </p:nvSpPr>
        <p:spPr/>
        <p:txBody>
          <a:bodyPr/>
          <a:lstStyle/>
          <a:p>
            <a:fld id="{D07836B0-4074-4F3D-AE4D-FFF6179DF9BD}" type="slidenum">
              <a:rPr lang="de-DE" smtClean="0"/>
              <a:t>38</a:t>
            </a:fld>
            <a:endParaRPr lang="de-DE"/>
          </a:p>
        </p:txBody>
      </p:sp>
    </p:spTree>
    <p:extLst>
      <p:ext uri="{BB962C8B-B14F-4D97-AF65-F5344CB8AC3E}">
        <p14:creationId xmlns:p14="http://schemas.microsoft.com/office/powerpoint/2010/main" val="27193516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07836B0-4074-4F3D-AE4D-FFF6179DF9BD}" type="slidenum">
              <a:rPr lang="de-DE" smtClean="0"/>
              <a:t>39</a:t>
            </a:fld>
            <a:endParaRPr lang="de-DE"/>
          </a:p>
        </p:txBody>
      </p:sp>
    </p:spTree>
    <p:extLst>
      <p:ext uri="{BB962C8B-B14F-4D97-AF65-F5344CB8AC3E}">
        <p14:creationId xmlns:p14="http://schemas.microsoft.com/office/powerpoint/2010/main" val="2715183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07836B0-4074-4F3D-AE4D-FFF6179DF9BD}" type="slidenum">
              <a:rPr lang="de-DE" smtClean="0"/>
              <a:t>4</a:t>
            </a:fld>
            <a:endParaRPr lang="de-DE"/>
          </a:p>
        </p:txBody>
      </p:sp>
    </p:spTree>
    <p:extLst>
      <p:ext uri="{BB962C8B-B14F-4D97-AF65-F5344CB8AC3E}">
        <p14:creationId xmlns:p14="http://schemas.microsoft.com/office/powerpoint/2010/main" val="18838553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
              <a:defRPr/>
            </a:pPr>
            <a:r>
              <a:rPr lang="de-DE" altLang="de-DE" dirty="0">
                <a:latin typeface="+mn-lt"/>
              </a:rPr>
              <a:t>Präsentation und Diskussion der Ergebnisse aus 1-4 im Plenum</a:t>
            </a:r>
          </a:p>
          <a:p>
            <a:pPr>
              <a:defRPr/>
            </a:pPr>
            <a:endParaRPr lang="de-DE" altLang="de-D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a:latin typeface="+mn-lt"/>
              </a:rPr>
              <a:t>Abbildung: </a:t>
            </a:r>
            <a:r>
              <a:rPr lang="en-GB" sz="1200" kern="1200" dirty="0">
                <a:solidFill>
                  <a:schemeClr val="tx1"/>
                </a:solidFill>
                <a:effectLst/>
                <a:latin typeface="+mn-lt"/>
                <a:ea typeface="+mn-ea"/>
                <a:cs typeface="+mn-cs"/>
              </a:rPr>
              <a:t>© My Hanh Vo </a:t>
            </a:r>
            <a:r>
              <a:rPr lang="en-GB" sz="1200" kern="1200" dirty="0" err="1">
                <a:solidFill>
                  <a:schemeClr val="tx1"/>
                </a:solidFill>
                <a:effectLst/>
                <a:latin typeface="+mn-lt"/>
                <a:ea typeface="+mn-ea"/>
                <a:cs typeface="+mn-cs"/>
              </a:rPr>
              <a:t>Thi</a:t>
            </a:r>
            <a:endParaRPr lang="de-DE" altLang="de-DE" sz="1200" dirty="0">
              <a:latin typeface="+mn-lt"/>
            </a:endParaRPr>
          </a:p>
        </p:txBody>
      </p:sp>
      <p:sp>
        <p:nvSpPr>
          <p:cNvPr id="4" name="Foliennummernplatzhalter 3"/>
          <p:cNvSpPr>
            <a:spLocks noGrp="1"/>
          </p:cNvSpPr>
          <p:nvPr>
            <p:ph type="sldNum" sz="quarter" idx="10"/>
          </p:nvPr>
        </p:nvSpPr>
        <p:spPr/>
        <p:txBody>
          <a:bodyPr/>
          <a:lstStyle/>
          <a:p>
            <a:fld id="{D07836B0-4074-4F3D-AE4D-FFF6179DF9BD}" type="slidenum">
              <a:rPr lang="de-DE" smtClean="0"/>
              <a:t>40</a:t>
            </a:fld>
            <a:endParaRPr lang="de-DE"/>
          </a:p>
        </p:txBody>
      </p:sp>
    </p:spTree>
    <p:extLst>
      <p:ext uri="{BB962C8B-B14F-4D97-AF65-F5344CB8AC3E}">
        <p14:creationId xmlns:p14="http://schemas.microsoft.com/office/powerpoint/2010/main" val="10179397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07836B0-4074-4F3D-AE4D-FFF6179DF9BD}" type="slidenum">
              <a:rPr lang="de-DE" smtClean="0"/>
              <a:t>41</a:t>
            </a:fld>
            <a:endParaRPr lang="de-DE"/>
          </a:p>
        </p:txBody>
      </p:sp>
    </p:spTree>
    <p:extLst>
      <p:ext uri="{BB962C8B-B14F-4D97-AF65-F5344CB8AC3E}">
        <p14:creationId xmlns:p14="http://schemas.microsoft.com/office/powerpoint/2010/main" val="19379566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gn="l" eaLnBrk="1" hangingPunct="1">
              <a:lnSpc>
                <a:spcPct val="100000"/>
              </a:lnSpc>
              <a:buFont typeface="Wingdings" panose="05000000000000000000" pitchFamily="2" charset="2"/>
              <a:buChar char="§"/>
              <a:defRPr/>
            </a:pPr>
            <a:r>
              <a:rPr lang="de-DE" altLang="de-DE" dirty="0">
                <a:latin typeface="+mn-lt"/>
              </a:rPr>
              <a:t>Fazit der heutigen Sitzung: Es ist nicht erforderlich, dass Lehrkräfte ihren Unterricht komplett neu erfinden und alles Vertraute über Bord werfen. Es geht darum, den Blickwinkel zu erweitern und der sprachlichen Komponente des Fachs mehr Aufmerksamkeit zu schenken.</a:t>
            </a:r>
          </a:p>
          <a:p>
            <a:pPr marL="171450" indent="-171450" algn="l" eaLnBrk="1" hangingPunct="1">
              <a:lnSpc>
                <a:spcPct val="100000"/>
              </a:lnSpc>
              <a:buFont typeface="Wingdings" panose="05000000000000000000" pitchFamily="2" charset="2"/>
              <a:buChar char="§"/>
              <a:defRPr/>
            </a:pPr>
            <a:r>
              <a:rPr lang="de-DE" altLang="de-DE" dirty="0">
                <a:latin typeface="+mn-lt"/>
              </a:rPr>
              <a:t>Dazu ist nur ein zusätzlicher Schritt in der Unterrichtsvorbereitung erforderlich: Die Formulierung sprachlicher Lernziele (</a:t>
            </a:r>
            <a:r>
              <a:rPr lang="de-DE" sz="1200" kern="1200" dirty="0">
                <a:solidFill>
                  <a:schemeClr val="tx1"/>
                </a:solidFill>
                <a:effectLst/>
                <a:latin typeface="+mn-lt"/>
                <a:ea typeface="+mn-ea"/>
                <a:cs typeface="+mn-cs"/>
              </a:rPr>
              <a:t>z. B. anhand eines Planungsrasters nach </a:t>
            </a:r>
            <a:r>
              <a:rPr lang="de-DE" sz="1200" kern="1200" dirty="0" err="1">
                <a:solidFill>
                  <a:schemeClr val="tx1"/>
                </a:solidFill>
                <a:effectLst/>
                <a:latin typeface="+mn-lt"/>
                <a:ea typeface="+mn-ea"/>
                <a:cs typeface="+mn-cs"/>
              </a:rPr>
              <a:t>Tajmel</a:t>
            </a:r>
            <a:r>
              <a:rPr lang="de-DE" sz="1200" kern="1200" dirty="0">
                <a:solidFill>
                  <a:schemeClr val="tx1"/>
                </a:solidFill>
                <a:effectLst/>
                <a:latin typeface="+mn-lt"/>
                <a:ea typeface="+mn-ea"/>
                <a:cs typeface="+mn-cs"/>
              </a:rPr>
              <a:t> 2012)</a:t>
            </a:r>
            <a:r>
              <a:rPr lang="de-DE" altLang="de-DE" dirty="0">
                <a:latin typeface="+mn-lt"/>
              </a:rPr>
              <a:t>. Soll beispielsweise ein Text mit der Lerngruppe gelesen werden, dann sollte dieser auf sprachliche Hürden und ggf. erforderliche Hilfen durchgearbeitet werden. In der Klasse gewinnen Lehrkräfte </a:t>
            </a:r>
            <a:r>
              <a:rPr lang="de-DE" sz="1200" kern="1200" dirty="0">
                <a:solidFill>
                  <a:schemeClr val="tx1"/>
                </a:solidFill>
                <a:effectLst/>
                <a:latin typeface="+mn-lt"/>
                <a:ea typeface="+mn-ea"/>
                <a:cs typeface="+mn-cs"/>
              </a:rPr>
              <a:t>i. d. R.</a:t>
            </a:r>
            <a:r>
              <a:rPr lang="de-DE" altLang="de-DE" dirty="0">
                <a:latin typeface="+mn-lt"/>
              </a:rPr>
              <a:t> schnell einen Blick dafür, auf welchem Lernstand sich ihre Schüler/innen befinden und welche sprachlichen Hilfen erforderlich sind bzw. abgebaut werden können. Dementsprechend werden Materialien gewählt bzw. konzipiert. Bei Bedarf sollten kurze Einheiten zu strategischem Wissen eingebaut werden. </a:t>
            </a:r>
          </a:p>
          <a:p>
            <a:pPr marL="171450" indent="-171450" algn="l" eaLnBrk="1" hangingPunct="1">
              <a:lnSpc>
                <a:spcPct val="100000"/>
              </a:lnSpc>
              <a:buFont typeface="Wingdings" panose="05000000000000000000" pitchFamily="2" charset="2"/>
              <a:buChar char="§"/>
              <a:defRPr/>
            </a:pPr>
            <a:r>
              <a:rPr lang="de-DE" altLang="de-DE" dirty="0">
                <a:latin typeface="+mn-lt"/>
              </a:rPr>
              <a:t>Im Unterricht selbst sollte darauf geachtet werden, dass Sprache regelmäßig zum Thema wird. Dies kann bereits durch die Methode des lauten Denkens erreicht werden. Das bedeutet, dass die Lehrkraft beispielsweise beim Durchführen von Experimenten oder beim Anschreiben von Rechnungen ihre Gedanken laut ausspricht, damit die Lerngruppe die fachliche Denkweise nachvollziehen kann. </a:t>
            </a:r>
          </a:p>
          <a:p>
            <a:pPr marL="171450" indent="-171450" algn="l" eaLnBrk="1" hangingPunct="1">
              <a:lnSpc>
                <a:spcPct val="100000"/>
              </a:lnSpc>
              <a:buFont typeface="Wingdings" panose="05000000000000000000" pitchFamily="2" charset="2"/>
              <a:buChar char="§"/>
              <a:defRPr/>
            </a:pPr>
            <a:r>
              <a:rPr lang="de-DE" altLang="de-DE" dirty="0">
                <a:latin typeface="+mn-lt"/>
              </a:rPr>
              <a:t>Die Schüler/innen werden zudem dankbar dafür sein, wenn ihnen ausreichend Unterstützung bei der Formulierung von Sachverhalten geboten wird. Erste Untersuchungen zeigen, dass der Output von Schüler/innen, die sprachliche Hilfen erhalten, im Vergleich zu einer Gruppe ohne Unterstützung nicht nur quantitativ steigt, sondern auch qualitativ beträchtlich besser wird. Wenn die Lerngruppe ein sprachliches Lernziel erreicht hat, kann die Hilfe abgebaut werden und das Phänomen muss nicht mehr explizit angesprochen werden.</a:t>
            </a:r>
          </a:p>
          <a:p>
            <a:pPr marL="171450" indent="-171450" algn="l" eaLnBrk="1" hangingPunct="1">
              <a:lnSpc>
                <a:spcPct val="100000"/>
              </a:lnSpc>
              <a:buFont typeface="Wingdings" panose="05000000000000000000" pitchFamily="2" charset="2"/>
              <a:buChar char="§"/>
              <a:defRPr/>
            </a:pPr>
            <a:r>
              <a:rPr lang="de-DE" altLang="de-DE" dirty="0">
                <a:latin typeface="+mn-lt"/>
              </a:rPr>
              <a:t>Eine gute Lehrkraft nimmt aus jeder Unterrichtsstunde etwas für sich mit, </a:t>
            </a:r>
            <a:r>
              <a:rPr lang="de-DE" sz="1200" kern="1200" dirty="0">
                <a:solidFill>
                  <a:schemeClr val="tx1"/>
                </a:solidFill>
                <a:effectLst/>
                <a:latin typeface="+mn-lt"/>
                <a:ea typeface="+mn-ea"/>
                <a:cs typeface="+mn-cs"/>
              </a:rPr>
              <a:t>z. B.</a:t>
            </a:r>
            <a:r>
              <a:rPr lang="de-DE" altLang="de-DE" dirty="0">
                <a:latin typeface="+mn-lt"/>
              </a:rPr>
              <a:t> durch Notizen im Anschluss an den Unterricht. Wenn sprachliche Hürden im Unterricht aufgefallen sind, die nicht unmittelbar in Angriff genommen werden konnten, sollten sie notiert werden, damit sie in zukünftigen Stunden behandelt werden können. Es wird sicherlich vorkommen, dass Lehrkräfte, egal welcher Fächer, sich selbst nicht ganz sicher sind, wie ein sprachliches Problem genau gelöst werden kann. Dann kann es in eine andere Stunde verschoben und zunächst zu Hause in Ruhe nachgeschlagen werden. Niemand ist eine wandelnde Grammatik! Nur vergessen werden sollte es nicht. Dies gilt insbesondere für langfristig relevante Phänomene wie häufige Operatoren, Textsorten etc. </a:t>
            </a:r>
          </a:p>
          <a:p>
            <a:pPr marL="171450" indent="-171450" algn="l" eaLnBrk="1" hangingPunct="1">
              <a:lnSpc>
                <a:spcPct val="100000"/>
              </a:lnSpc>
              <a:buFont typeface="Wingdings" panose="05000000000000000000" pitchFamily="2" charset="2"/>
              <a:buChar char="§"/>
              <a:defRPr/>
            </a:pPr>
            <a:r>
              <a:rPr lang="de-DE" altLang="de-DE" dirty="0">
                <a:latin typeface="+mn-lt"/>
              </a:rPr>
              <a:t>Weiterführende Hinweise und Übungen zur Methodik der Sprachförderung im sprachsensiblen Fachunterricht finden sich in Leisen (2011). </a:t>
            </a:r>
          </a:p>
          <a:p>
            <a:pPr algn="l">
              <a:lnSpc>
                <a:spcPct val="100000"/>
              </a:lnSpc>
              <a:buFont typeface="Wingdings" pitchFamily="2" charset="2"/>
              <a:buNone/>
              <a:defRPr/>
            </a:pPr>
            <a:endParaRPr lang="de-DE" altLang="de-D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a:latin typeface="+mn-lt"/>
              </a:rPr>
              <a:t>Abbildung: </a:t>
            </a:r>
            <a:r>
              <a:rPr lang="en-GB" sz="1200" kern="1200" dirty="0">
                <a:solidFill>
                  <a:schemeClr val="tx1"/>
                </a:solidFill>
                <a:effectLst/>
                <a:latin typeface="+mn-lt"/>
                <a:ea typeface="+mn-ea"/>
                <a:cs typeface="+mn-cs"/>
              </a:rPr>
              <a:t>© My Hanh Vo </a:t>
            </a:r>
            <a:r>
              <a:rPr lang="en-GB" sz="1200" kern="1200" dirty="0" err="1">
                <a:solidFill>
                  <a:schemeClr val="tx1"/>
                </a:solidFill>
                <a:effectLst/>
                <a:latin typeface="+mn-lt"/>
                <a:ea typeface="+mn-ea"/>
                <a:cs typeface="+mn-cs"/>
              </a:rPr>
              <a:t>Thi</a:t>
            </a:r>
            <a:endParaRPr lang="de-DE" altLang="de-DE" sz="1200" dirty="0">
              <a:latin typeface="+mn-lt"/>
            </a:endParaRPr>
          </a:p>
          <a:p>
            <a:pPr algn="l">
              <a:lnSpc>
                <a:spcPct val="100000"/>
              </a:lnSpc>
            </a:pPr>
            <a:endParaRPr lang="de-DE" dirty="0">
              <a:latin typeface="+mn-lt"/>
            </a:endParaRPr>
          </a:p>
        </p:txBody>
      </p:sp>
      <p:sp>
        <p:nvSpPr>
          <p:cNvPr id="4" name="Foliennummernplatzhalter 3"/>
          <p:cNvSpPr>
            <a:spLocks noGrp="1"/>
          </p:cNvSpPr>
          <p:nvPr>
            <p:ph type="sldNum" sz="quarter" idx="10"/>
          </p:nvPr>
        </p:nvSpPr>
        <p:spPr/>
        <p:txBody>
          <a:bodyPr/>
          <a:lstStyle/>
          <a:p>
            <a:fld id="{D07836B0-4074-4F3D-AE4D-FFF6179DF9BD}" type="slidenum">
              <a:rPr lang="de-DE" smtClean="0"/>
              <a:t>42</a:t>
            </a:fld>
            <a:endParaRPr lang="de-DE"/>
          </a:p>
        </p:txBody>
      </p:sp>
    </p:spTree>
    <p:extLst>
      <p:ext uri="{BB962C8B-B14F-4D97-AF65-F5344CB8AC3E}">
        <p14:creationId xmlns:p14="http://schemas.microsoft.com/office/powerpoint/2010/main" val="40397041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07836B0-4074-4F3D-AE4D-FFF6179DF9BD}" type="slidenum">
              <a:rPr lang="de-DE" smtClean="0"/>
              <a:t>43</a:t>
            </a:fld>
            <a:endParaRPr lang="de-DE"/>
          </a:p>
        </p:txBody>
      </p:sp>
    </p:spTree>
    <p:extLst>
      <p:ext uri="{BB962C8B-B14F-4D97-AF65-F5344CB8AC3E}">
        <p14:creationId xmlns:p14="http://schemas.microsoft.com/office/powerpoint/2010/main" val="38121801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07836B0-4074-4F3D-AE4D-FFF6179DF9BD}" type="slidenum">
              <a:rPr lang="de-DE" smtClean="0"/>
              <a:t>44</a:t>
            </a:fld>
            <a:endParaRPr lang="de-DE"/>
          </a:p>
        </p:txBody>
      </p:sp>
    </p:spTree>
    <p:extLst>
      <p:ext uri="{BB962C8B-B14F-4D97-AF65-F5344CB8AC3E}">
        <p14:creationId xmlns:p14="http://schemas.microsoft.com/office/powerpoint/2010/main" val="8255490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07836B0-4074-4F3D-AE4D-FFF6179DF9BD}" type="slidenum">
              <a:rPr lang="de-DE" smtClean="0"/>
              <a:t>45</a:t>
            </a:fld>
            <a:endParaRPr lang="de-DE"/>
          </a:p>
        </p:txBody>
      </p:sp>
    </p:spTree>
    <p:extLst>
      <p:ext uri="{BB962C8B-B14F-4D97-AF65-F5344CB8AC3E}">
        <p14:creationId xmlns:p14="http://schemas.microsoft.com/office/powerpoint/2010/main" val="27133844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07836B0-4074-4F3D-AE4D-FFF6179DF9BD}" type="slidenum">
              <a:rPr lang="de-DE" smtClean="0"/>
              <a:t>46</a:t>
            </a:fld>
            <a:endParaRPr lang="de-DE"/>
          </a:p>
        </p:txBody>
      </p:sp>
    </p:spTree>
    <p:extLst>
      <p:ext uri="{BB962C8B-B14F-4D97-AF65-F5344CB8AC3E}">
        <p14:creationId xmlns:p14="http://schemas.microsoft.com/office/powerpoint/2010/main" val="3519739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a:latin typeface="+mn-lt"/>
              </a:rPr>
              <a:t>Abbildung: © </a:t>
            </a:r>
            <a:r>
              <a:rPr lang="en-GB" sz="1200" kern="1200" dirty="0">
                <a:solidFill>
                  <a:schemeClr val="tx1"/>
                </a:solidFill>
                <a:effectLst/>
                <a:latin typeface="+mn-lt"/>
                <a:ea typeface="+mn-ea"/>
                <a:cs typeface="+mn-cs"/>
              </a:rPr>
              <a:t>My Hanh Vo </a:t>
            </a:r>
            <a:r>
              <a:rPr lang="en-GB" sz="1200" kern="1200" dirty="0" err="1">
                <a:solidFill>
                  <a:schemeClr val="tx1"/>
                </a:solidFill>
                <a:effectLst/>
                <a:latin typeface="+mn-lt"/>
                <a:ea typeface="+mn-ea"/>
                <a:cs typeface="+mn-cs"/>
              </a:rPr>
              <a:t>Thi</a:t>
            </a:r>
            <a:endParaRPr lang="de-DE" sz="1200" kern="1200" dirty="0">
              <a:solidFill>
                <a:schemeClr val="tx1"/>
              </a:solidFill>
              <a:effectLst/>
              <a:latin typeface="+mn-lt"/>
              <a:ea typeface="+mn-ea"/>
              <a:cs typeface="+mn-cs"/>
            </a:endParaRPr>
          </a:p>
          <a:p>
            <a:pPr>
              <a:defRPr/>
            </a:pPr>
            <a:endParaRPr lang="de-DE" altLang="de-DE" sz="1200" dirty="0">
              <a:latin typeface="+mn-lt"/>
            </a:endParaRPr>
          </a:p>
          <a:p>
            <a:endParaRPr lang="de-DE" dirty="0"/>
          </a:p>
        </p:txBody>
      </p:sp>
      <p:sp>
        <p:nvSpPr>
          <p:cNvPr id="4" name="Foliennummernplatzhalter 3"/>
          <p:cNvSpPr>
            <a:spLocks noGrp="1"/>
          </p:cNvSpPr>
          <p:nvPr>
            <p:ph type="sldNum" sz="quarter" idx="10"/>
          </p:nvPr>
        </p:nvSpPr>
        <p:spPr/>
        <p:txBody>
          <a:bodyPr/>
          <a:lstStyle/>
          <a:p>
            <a:fld id="{D07836B0-4074-4F3D-AE4D-FFF6179DF9BD}" type="slidenum">
              <a:rPr lang="de-DE" smtClean="0"/>
              <a:t>5</a:t>
            </a:fld>
            <a:endParaRPr lang="de-DE"/>
          </a:p>
        </p:txBody>
      </p:sp>
    </p:spTree>
    <p:extLst>
      <p:ext uri="{BB962C8B-B14F-4D97-AF65-F5344CB8AC3E}">
        <p14:creationId xmlns:p14="http://schemas.microsoft.com/office/powerpoint/2010/main" val="2177943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gn="l" eaLnBrk="1" hangingPunct="1">
              <a:buFont typeface="Wingdings" panose="05000000000000000000" pitchFamily="2" charset="2"/>
              <a:buChar char="§"/>
              <a:defRPr/>
            </a:pPr>
            <a:r>
              <a:rPr lang="de-DE" dirty="0">
                <a:latin typeface="+mn-lt"/>
              </a:rPr>
              <a:t>Ein Konzept zur Überwindung sprachlicher Hürden ist der sogenannte sprachsensible Unterricht. </a:t>
            </a:r>
          </a:p>
          <a:p>
            <a:pPr marL="171450" indent="-171450" algn="l" eaLnBrk="1" hangingPunct="1">
              <a:buFont typeface="Wingdings" panose="05000000000000000000" pitchFamily="2" charset="2"/>
              <a:buChar char="§"/>
              <a:defRPr/>
            </a:pPr>
            <a:r>
              <a:rPr lang="de-DE" altLang="de-DE" dirty="0">
                <a:latin typeface="+mn-lt"/>
              </a:rPr>
              <a:t>Dabei handelt es sich nicht um ein Zusatzangebot, sondern um ganz normalen Regelunterricht, in den die Sprachförderung der Schüler/innen integriert wird, indem ausreichend Lerngelegenheiten im Unterricht geboten werden, zu denen die Schüler/innen sich mit der Sprache des Fachs auseinandersetzen können. </a:t>
            </a:r>
          </a:p>
          <a:p>
            <a:pPr marL="171450" indent="-171450" algn="l" eaLnBrk="1" hangingPunct="1">
              <a:buFont typeface="Wingdings" panose="05000000000000000000" pitchFamily="2" charset="2"/>
              <a:buChar char="§"/>
              <a:defRPr/>
            </a:pPr>
            <a:r>
              <a:rPr lang="de-DE" altLang="de-DE" dirty="0">
                <a:latin typeface="+mn-lt"/>
              </a:rPr>
              <a:t>Inhalte und Materialien, die im Unterricht zum Einsatz kommen, werden bei der Unterrichtsplanung auf sprachliche Mittel und Anforderungen hin untersucht und an den Kompetenzstand der Lerngruppe angepasst.</a:t>
            </a:r>
          </a:p>
          <a:p>
            <a:pPr marL="171450" indent="-171450" algn="l" eaLnBrk="1" hangingPunct="1">
              <a:buFont typeface="Wingdings" panose="05000000000000000000" pitchFamily="2" charset="2"/>
              <a:buChar char="§"/>
              <a:defRPr/>
            </a:pPr>
            <a:r>
              <a:rPr lang="de-DE" altLang="de-DE" dirty="0">
                <a:latin typeface="+mn-lt"/>
              </a:rPr>
              <a:t>Diese Anpassung der sprachlichen Komplexität an den Kompetenzstand der Lerngruppe wird als </a:t>
            </a:r>
            <a:r>
              <a:rPr lang="de-DE" altLang="de-DE" i="1" dirty="0" err="1">
                <a:latin typeface="+mn-lt"/>
              </a:rPr>
              <a:t>Scaffolding</a:t>
            </a:r>
            <a:r>
              <a:rPr lang="de-DE" altLang="de-DE" dirty="0">
                <a:latin typeface="+mn-lt"/>
              </a:rPr>
              <a:t> (engl. </a:t>
            </a:r>
            <a:r>
              <a:rPr lang="de-DE" altLang="de-DE" i="1" dirty="0" err="1">
                <a:latin typeface="+mn-lt"/>
              </a:rPr>
              <a:t>scaffold</a:t>
            </a:r>
            <a:r>
              <a:rPr lang="de-DE" altLang="de-DE" dirty="0">
                <a:latin typeface="+mn-lt"/>
              </a:rPr>
              <a:t> = Gerüst) bezeichnet. Dabei werden sprachliche Hilfen wie ein Gerüst aufgebaut, wenn die Lerngruppe unterstützt werden muss, und wieder abgebaut, wenn der angestrebte Kompetenzstand erreicht wurde.</a:t>
            </a:r>
          </a:p>
          <a:p>
            <a:pPr algn="l">
              <a:defRPr/>
            </a:pPr>
            <a:endParaRPr lang="de-DE" altLang="de-D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latin typeface="+mn-lt"/>
              </a:rPr>
              <a:t>Abbildung: </a:t>
            </a:r>
            <a:r>
              <a:rPr lang="en-GB" sz="1200" kern="1200" dirty="0">
                <a:solidFill>
                  <a:schemeClr val="tx1"/>
                </a:solidFill>
                <a:effectLst/>
                <a:latin typeface="+mn-lt"/>
                <a:ea typeface="+mn-ea"/>
                <a:cs typeface="+mn-cs"/>
              </a:rPr>
              <a:t>© My Hanh Vo </a:t>
            </a:r>
            <a:r>
              <a:rPr lang="en-GB" sz="1200" kern="1200" dirty="0" err="1">
                <a:solidFill>
                  <a:schemeClr val="tx1"/>
                </a:solidFill>
                <a:effectLst/>
                <a:latin typeface="+mn-lt"/>
                <a:ea typeface="+mn-ea"/>
                <a:cs typeface="+mn-cs"/>
              </a:rPr>
              <a:t>Thi</a:t>
            </a:r>
            <a:endParaRPr lang="de-DE" sz="1200" kern="1200" dirty="0">
              <a:solidFill>
                <a:schemeClr val="tx1"/>
              </a:solidFill>
              <a:effectLst/>
              <a:latin typeface="+mn-lt"/>
              <a:ea typeface="+mn-ea"/>
              <a:cs typeface="+mn-cs"/>
            </a:endParaRPr>
          </a:p>
          <a:p>
            <a:pPr algn="l">
              <a:defRPr/>
            </a:pPr>
            <a:endParaRPr lang="de-DE" altLang="de-DE" dirty="0">
              <a:latin typeface="+mn-lt"/>
            </a:endParaRPr>
          </a:p>
          <a:p>
            <a:pPr algn="l"/>
            <a:endParaRPr lang="de-DE" dirty="0"/>
          </a:p>
        </p:txBody>
      </p:sp>
      <p:sp>
        <p:nvSpPr>
          <p:cNvPr id="4" name="Foliennummernplatzhalter 3"/>
          <p:cNvSpPr>
            <a:spLocks noGrp="1"/>
          </p:cNvSpPr>
          <p:nvPr>
            <p:ph type="sldNum" sz="quarter" idx="10"/>
          </p:nvPr>
        </p:nvSpPr>
        <p:spPr/>
        <p:txBody>
          <a:bodyPr/>
          <a:lstStyle/>
          <a:p>
            <a:fld id="{D07836B0-4074-4F3D-AE4D-FFF6179DF9BD}" type="slidenum">
              <a:rPr lang="de-DE" smtClean="0"/>
              <a:t>6</a:t>
            </a:fld>
            <a:endParaRPr lang="de-DE"/>
          </a:p>
        </p:txBody>
      </p:sp>
    </p:spTree>
    <p:extLst>
      <p:ext uri="{BB962C8B-B14F-4D97-AF65-F5344CB8AC3E}">
        <p14:creationId xmlns:p14="http://schemas.microsoft.com/office/powerpoint/2010/main" val="3328337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07836B0-4074-4F3D-AE4D-FFF6179DF9BD}" type="slidenum">
              <a:rPr lang="de-DE" smtClean="0"/>
              <a:t>7</a:t>
            </a:fld>
            <a:endParaRPr lang="de-DE"/>
          </a:p>
        </p:txBody>
      </p:sp>
    </p:spTree>
    <p:extLst>
      <p:ext uri="{BB962C8B-B14F-4D97-AF65-F5344CB8AC3E}">
        <p14:creationId xmlns:p14="http://schemas.microsoft.com/office/powerpoint/2010/main" val="1744440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gn="l" eaLnBrk="1" hangingPunct="1">
              <a:buFont typeface="Wingdings" panose="05000000000000000000" pitchFamily="2" charset="2"/>
              <a:buChar char="§"/>
              <a:defRPr/>
            </a:pPr>
            <a:r>
              <a:rPr lang="de-DE" altLang="de-DE" sz="1200" dirty="0">
                <a:latin typeface="+mn-lt"/>
              </a:rPr>
              <a:t>Vorstellung allgemeiner didaktischer Hinweise für „guten“ Unterricht, </a:t>
            </a:r>
            <a:r>
              <a:rPr lang="de-DE" sz="1200" kern="1200" dirty="0">
                <a:solidFill>
                  <a:schemeClr val="tx1"/>
                </a:solidFill>
                <a:effectLst/>
                <a:latin typeface="+mn-lt"/>
                <a:ea typeface="+mn-ea"/>
                <a:cs typeface="+mn-cs"/>
              </a:rPr>
              <a:t>v. a.</a:t>
            </a:r>
            <a:r>
              <a:rPr lang="de-DE" altLang="de-DE" sz="1200" dirty="0">
                <a:latin typeface="+mn-lt"/>
              </a:rPr>
              <a:t>:</a:t>
            </a:r>
          </a:p>
          <a:p>
            <a:pPr marL="800100" lvl="1" indent="-342900" algn="l" eaLnBrk="1" hangingPunct="1">
              <a:buFont typeface="Wingdings" panose="05000000000000000000" pitchFamily="2" charset="2"/>
              <a:buChar char="§"/>
              <a:defRPr/>
            </a:pPr>
            <a:r>
              <a:rPr lang="de-DE" altLang="de-DE" sz="1200" dirty="0">
                <a:latin typeface="+mn-lt"/>
              </a:rPr>
              <a:t>In jeder Unterrichtsstunde sollte möglichst viel kommuniziert und geschrieben werden – Übung macht den Meister. Dazu sind variierende Sprech- und Schreibanlässe in verschiedenen Sozialformen sinnvoll, die durch den Einsatz sprachlicher Mittel gelöst werden können, </a:t>
            </a:r>
            <a:r>
              <a:rPr lang="de-DE" sz="1200" kern="1200" dirty="0">
                <a:solidFill>
                  <a:schemeClr val="tx1"/>
                </a:solidFill>
                <a:effectLst/>
                <a:latin typeface="+mn-lt"/>
                <a:ea typeface="+mn-ea"/>
                <a:cs typeface="+mn-cs"/>
              </a:rPr>
              <a:t>z. B.</a:t>
            </a:r>
            <a:r>
              <a:rPr lang="de-DE" altLang="de-DE" sz="1200" dirty="0">
                <a:latin typeface="+mn-lt"/>
              </a:rPr>
              <a:t> in Partnerarbeit, im Unterrichtsgespräch oder in Kleingruppen.</a:t>
            </a:r>
          </a:p>
          <a:p>
            <a:pPr marL="800100" lvl="1" indent="-342900" algn="l" eaLnBrk="1" hangingPunct="1">
              <a:buFont typeface="Wingdings" panose="05000000000000000000" pitchFamily="2" charset="2"/>
              <a:buChar char="§"/>
              <a:defRPr/>
            </a:pPr>
            <a:r>
              <a:rPr lang="de-DE" altLang="de-DE" sz="1200" dirty="0">
                <a:latin typeface="+mn-lt"/>
              </a:rPr>
              <a:t>Die Schüler/innen müssen dabei sprachlich begleitet werden</a:t>
            </a:r>
            <a:r>
              <a:rPr lang="de-DE" altLang="de-DE" sz="1200" baseline="0" dirty="0">
                <a:latin typeface="+mn-lt"/>
              </a:rPr>
              <a:t> – </a:t>
            </a:r>
            <a:r>
              <a:rPr lang="de-DE" altLang="de-DE" sz="1200" dirty="0">
                <a:latin typeface="+mn-lt"/>
              </a:rPr>
              <a:t>entweder durch angepasste Materialien oder durch den Einsatz verschiedener Methoden, </a:t>
            </a:r>
            <a:r>
              <a:rPr lang="de-DE" sz="1200" kern="1200" dirty="0">
                <a:solidFill>
                  <a:schemeClr val="tx1"/>
                </a:solidFill>
                <a:effectLst/>
                <a:latin typeface="+mn-lt"/>
                <a:ea typeface="+mn-ea"/>
                <a:cs typeface="+mn-cs"/>
              </a:rPr>
              <a:t>z. B.</a:t>
            </a:r>
            <a:r>
              <a:rPr lang="de-DE" altLang="de-DE" sz="1200" dirty="0">
                <a:latin typeface="+mn-lt"/>
              </a:rPr>
              <a:t> das laute Denken, das dazu anregt, sämtliche Handlungen und </a:t>
            </a:r>
            <a:r>
              <a:rPr lang="de-DE" altLang="de-DE" sz="1200" dirty="0" err="1">
                <a:latin typeface="+mn-lt"/>
              </a:rPr>
              <a:t>Denkwege</a:t>
            </a:r>
            <a:r>
              <a:rPr lang="de-DE" altLang="de-DE" sz="1200" dirty="0">
                <a:latin typeface="+mn-lt"/>
              </a:rPr>
              <a:t> zu verbalisieren. </a:t>
            </a:r>
          </a:p>
          <a:p>
            <a:pPr marL="800100" lvl="1" indent="-342900" algn="l" eaLnBrk="1" hangingPunct="1">
              <a:buFont typeface="Wingdings" panose="05000000000000000000" pitchFamily="2" charset="2"/>
              <a:buChar char="§"/>
              <a:defRPr/>
            </a:pPr>
            <a:r>
              <a:rPr lang="de-DE" altLang="de-DE" sz="1200" dirty="0">
                <a:latin typeface="+mn-lt"/>
              </a:rPr>
              <a:t>Der Unterricht muss an das Niveau der Lerngruppe angepasst sein, indem ihr Vorwissen in die Planung einbezogen wird. Transparenz der Ziele und Wertschätzung der Fortschritte sind besonders wichtig.</a:t>
            </a:r>
          </a:p>
          <a:p>
            <a:pPr>
              <a:defRPr/>
            </a:pPr>
            <a:endParaRPr lang="de-DE" altLang="de-DE"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Abbildung:</a:t>
            </a:r>
            <a:r>
              <a:rPr lang="de-DE" baseline="0" dirty="0"/>
              <a:t> </a:t>
            </a:r>
            <a:r>
              <a:rPr lang="en-GB" sz="1200" kern="1200" dirty="0">
                <a:solidFill>
                  <a:schemeClr val="tx1"/>
                </a:solidFill>
                <a:effectLst/>
                <a:latin typeface="+mn-lt"/>
                <a:ea typeface="+mn-ea"/>
                <a:cs typeface="+mn-cs"/>
              </a:rPr>
              <a:t>© My Hanh Vo </a:t>
            </a:r>
            <a:r>
              <a:rPr lang="en-GB" sz="1200" kern="1200" dirty="0" err="1">
                <a:solidFill>
                  <a:schemeClr val="tx1"/>
                </a:solidFill>
                <a:effectLst/>
                <a:latin typeface="+mn-lt"/>
                <a:ea typeface="+mn-ea"/>
                <a:cs typeface="+mn-cs"/>
              </a:rPr>
              <a:t>Thi</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D07836B0-4074-4F3D-AE4D-FFF6179DF9BD}" type="slidenum">
              <a:rPr lang="de-DE" smtClean="0"/>
              <a:t>8</a:t>
            </a:fld>
            <a:endParaRPr lang="de-DE"/>
          </a:p>
        </p:txBody>
      </p:sp>
    </p:spTree>
    <p:extLst>
      <p:ext uri="{BB962C8B-B14F-4D97-AF65-F5344CB8AC3E}">
        <p14:creationId xmlns:p14="http://schemas.microsoft.com/office/powerpoint/2010/main" val="1851742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07836B0-4074-4F3D-AE4D-FFF6179DF9BD}" type="slidenum">
              <a:rPr lang="de-DE" smtClean="0"/>
              <a:t>9</a:t>
            </a:fld>
            <a:endParaRPr lang="de-DE"/>
          </a:p>
        </p:txBody>
      </p:sp>
    </p:spTree>
    <p:extLst>
      <p:ext uri="{BB962C8B-B14F-4D97-AF65-F5344CB8AC3E}">
        <p14:creationId xmlns:p14="http://schemas.microsoft.com/office/powerpoint/2010/main" val="134423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r>
              <a:rPr lang="de-DE"/>
              <a:t>Sprachsensiblen Unterricht planen</a:t>
            </a:r>
          </a:p>
        </p:txBody>
      </p:sp>
      <p:sp>
        <p:nvSpPr>
          <p:cNvPr id="6" name="Slide Number Placeholder 5"/>
          <p:cNvSpPr>
            <a:spLocks noGrp="1"/>
          </p:cNvSpPr>
          <p:nvPr>
            <p:ph type="sldNum" sz="quarter" idx="12"/>
          </p:nvPr>
        </p:nvSpPr>
        <p:spPr/>
        <p:txBody>
          <a:bodyPr/>
          <a:lstStyle/>
          <a:p>
            <a:fld id="{86971F5E-C1B6-42BC-AB91-181C8FE9A1B5}" type="slidenum">
              <a:rPr lang="de-DE" smtClean="0"/>
              <a:t>‹Nr.›</a:t>
            </a:fld>
            <a:endParaRPr lang="de-DE"/>
          </a:p>
        </p:txBody>
      </p:sp>
      <p:sp>
        <p:nvSpPr>
          <p:cNvPr id="7" name="Rechteck 6"/>
          <p:cNvSpPr/>
          <p:nvPr userDrawn="1"/>
        </p:nvSpPr>
        <p:spPr>
          <a:xfrm>
            <a:off x="628650" y="6459801"/>
            <a:ext cx="5486400"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8" name="Rechteck 7"/>
          <p:cNvSpPr/>
          <p:nvPr userDrawn="1"/>
        </p:nvSpPr>
        <p:spPr>
          <a:xfrm>
            <a:off x="7759041" y="6448302"/>
            <a:ext cx="809749"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9" name="Foliennummernplatzhalter 5"/>
          <p:cNvSpPr txBox="1">
            <a:spLocks/>
          </p:cNvSpPr>
          <p:nvPr userDrawn="1"/>
        </p:nvSpPr>
        <p:spPr>
          <a:xfrm>
            <a:off x="7801160" y="6334801"/>
            <a:ext cx="725505"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‹Nr.›</a:t>
            </a:fld>
            <a:endParaRPr lang="en-US" dirty="0"/>
          </a:p>
        </p:txBody>
      </p:sp>
      <p:pic>
        <p:nvPicPr>
          <p:cNvPr id="10" name="Bild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2877" y="6040270"/>
            <a:ext cx="1488336" cy="681212"/>
          </a:xfrm>
          <a:prstGeom prst="rect">
            <a:avLst/>
          </a:prstGeom>
        </p:spPr>
      </p:pic>
    </p:spTree>
    <p:extLst>
      <p:ext uri="{BB962C8B-B14F-4D97-AF65-F5344CB8AC3E}">
        <p14:creationId xmlns:p14="http://schemas.microsoft.com/office/powerpoint/2010/main" val="296599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r>
              <a:rPr lang="de-DE"/>
              <a:t>Sprachsensiblen Unterricht planen</a:t>
            </a:r>
          </a:p>
        </p:txBody>
      </p:sp>
      <p:sp>
        <p:nvSpPr>
          <p:cNvPr id="6" name="Slide Number Placeholder 5"/>
          <p:cNvSpPr>
            <a:spLocks noGrp="1"/>
          </p:cNvSpPr>
          <p:nvPr>
            <p:ph type="sldNum" sz="quarter" idx="12"/>
          </p:nvPr>
        </p:nvSpPr>
        <p:spPr/>
        <p:txBody>
          <a:bodyPr/>
          <a:lstStyle/>
          <a:p>
            <a:fld id="{86971F5E-C1B6-42BC-AB91-181C8FE9A1B5}" type="slidenum">
              <a:rPr lang="de-DE" smtClean="0"/>
              <a:t>‹Nr.›</a:t>
            </a:fld>
            <a:endParaRPr lang="de-DE"/>
          </a:p>
        </p:txBody>
      </p:sp>
      <p:sp>
        <p:nvSpPr>
          <p:cNvPr id="7" name="Rechteck 6"/>
          <p:cNvSpPr/>
          <p:nvPr userDrawn="1"/>
        </p:nvSpPr>
        <p:spPr>
          <a:xfrm>
            <a:off x="628650" y="6459801"/>
            <a:ext cx="5486400"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8" name="Rechteck 7"/>
          <p:cNvSpPr/>
          <p:nvPr userDrawn="1"/>
        </p:nvSpPr>
        <p:spPr>
          <a:xfrm>
            <a:off x="7759041" y="6448302"/>
            <a:ext cx="809749"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9" name="Foliennummernplatzhalter 5"/>
          <p:cNvSpPr txBox="1">
            <a:spLocks/>
          </p:cNvSpPr>
          <p:nvPr userDrawn="1"/>
        </p:nvSpPr>
        <p:spPr>
          <a:xfrm>
            <a:off x="7801160" y="6334801"/>
            <a:ext cx="725505"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‹Nr.›</a:t>
            </a:fld>
            <a:endParaRPr lang="en-US" dirty="0"/>
          </a:p>
        </p:txBody>
      </p:sp>
      <p:pic>
        <p:nvPicPr>
          <p:cNvPr id="10" name="Bild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2877" y="6040270"/>
            <a:ext cx="1488336" cy="681212"/>
          </a:xfrm>
          <a:prstGeom prst="rect">
            <a:avLst/>
          </a:prstGeom>
        </p:spPr>
      </p:pic>
    </p:spTree>
    <p:extLst>
      <p:ext uri="{BB962C8B-B14F-4D97-AF65-F5344CB8AC3E}">
        <p14:creationId xmlns:p14="http://schemas.microsoft.com/office/powerpoint/2010/main" val="1235346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r>
              <a:rPr lang="de-DE"/>
              <a:t>Sprachsensiblen Unterricht planen</a:t>
            </a:r>
          </a:p>
        </p:txBody>
      </p:sp>
      <p:sp>
        <p:nvSpPr>
          <p:cNvPr id="6" name="Slide Number Placeholder 5"/>
          <p:cNvSpPr>
            <a:spLocks noGrp="1"/>
          </p:cNvSpPr>
          <p:nvPr>
            <p:ph type="sldNum" sz="quarter" idx="12"/>
          </p:nvPr>
        </p:nvSpPr>
        <p:spPr/>
        <p:txBody>
          <a:bodyPr/>
          <a:lstStyle/>
          <a:p>
            <a:fld id="{86971F5E-C1B6-42BC-AB91-181C8FE9A1B5}" type="slidenum">
              <a:rPr lang="de-DE" smtClean="0"/>
              <a:t>‹Nr.›</a:t>
            </a:fld>
            <a:endParaRPr lang="de-DE"/>
          </a:p>
        </p:txBody>
      </p:sp>
      <p:sp>
        <p:nvSpPr>
          <p:cNvPr id="7" name="Rechteck 6"/>
          <p:cNvSpPr/>
          <p:nvPr userDrawn="1"/>
        </p:nvSpPr>
        <p:spPr>
          <a:xfrm>
            <a:off x="628650" y="6459801"/>
            <a:ext cx="5486400"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8" name="Rechteck 7"/>
          <p:cNvSpPr/>
          <p:nvPr userDrawn="1"/>
        </p:nvSpPr>
        <p:spPr>
          <a:xfrm>
            <a:off x="7759041" y="6448302"/>
            <a:ext cx="809749"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9" name="Foliennummernplatzhalter 5"/>
          <p:cNvSpPr txBox="1">
            <a:spLocks/>
          </p:cNvSpPr>
          <p:nvPr userDrawn="1"/>
        </p:nvSpPr>
        <p:spPr>
          <a:xfrm>
            <a:off x="7801160" y="6334801"/>
            <a:ext cx="725505"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‹Nr.›</a:t>
            </a:fld>
            <a:endParaRPr lang="en-US" dirty="0"/>
          </a:p>
        </p:txBody>
      </p:sp>
      <p:pic>
        <p:nvPicPr>
          <p:cNvPr id="10" name="Bild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2877" y="6040270"/>
            <a:ext cx="1488336" cy="681212"/>
          </a:xfrm>
          <a:prstGeom prst="rect">
            <a:avLst/>
          </a:prstGeom>
        </p:spPr>
      </p:pic>
    </p:spTree>
    <p:extLst>
      <p:ext uri="{BB962C8B-B14F-4D97-AF65-F5344CB8AC3E}">
        <p14:creationId xmlns:p14="http://schemas.microsoft.com/office/powerpoint/2010/main" val="1219955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Benutzerdefiniertes Layout_2ZeilenTitel">
    <p:spTree>
      <p:nvGrpSpPr>
        <p:cNvPr id="1" name=""/>
        <p:cNvGrpSpPr/>
        <p:nvPr/>
      </p:nvGrpSpPr>
      <p:grpSpPr>
        <a:xfrm>
          <a:off x="0" y="0"/>
          <a:ext cx="0" cy="0"/>
          <a:chOff x="0" y="0"/>
          <a:chExt cx="0" cy="0"/>
        </a:xfrm>
      </p:grpSpPr>
      <p:sp>
        <p:nvSpPr>
          <p:cNvPr id="18" name="Rechteck 17"/>
          <p:cNvSpPr/>
          <p:nvPr userDrawn="1"/>
        </p:nvSpPr>
        <p:spPr>
          <a:xfrm>
            <a:off x="628650" y="6459801"/>
            <a:ext cx="5486400"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19" name="Rechteck 18"/>
          <p:cNvSpPr/>
          <p:nvPr userDrawn="1"/>
        </p:nvSpPr>
        <p:spPr>
          <a:xfrm>
            <a:off x="7759041" y="6448302"/>
            <a:ext cx="809749"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22" name="Titel 1"/>
          <p:cNvSpPr>
            <a:spLocks noGrp="1"/>
          </p:cNvSpPr>
          <p:nvPr>
            <p:ph type="title"/>
          </p:nvPr>
        </p:nvSpPr>
        <p:spPr>
          <a:xfrm>
            <a:off x="628650" y="528332"/>
            <a:ext cx="7886700" cy="750110"/>
          </a:xfrm>
          <a:prstGeom prst="rect">
            <a:avLst/>
          </a:prstGeom>
        </p:spPr>
        <p:txBody>
          <a:bodyPr anchor="ctr" anchorCtr="0">
            <a:normAutofit/>
          </a:bodyPr>
          <a:lstStyle>
            <a:lvl1pPr>
              <a:defRPr sz="2700" b="1" cap="none" baseline="0">
                <a:solidFill>
                  <a:schemeClr val="tx1">
                    <a:lumMod val="85000"/>
                    <a:lumOff val="15000"/>
                  </a:schemeClr>
                </a:solidFill>
                <a:latin typeface="+mn-lt"/>
                <a:ea typeface="Open Sans" panose="020B0606030504020204" pitchFamily="34" charset="0"/>
                <a:cs typeface="Open Sans" panose="020B0606030504020204" pitchFamily="34" charset="0"/>
              </a:defRPr>
            </a:lvl1pPr>
          </a:lstStyle>
          <a:p>
            <a:r>
              <a:rPr lang="de-DE" dirty="0"/>
              <a:t>Titelmasterformat durch Klicken bearbeiten</a:t>
            </a:r>
          </a:p>
        </p:txBody>
      </p:sp>
      <p:sp>
        <p:nvSpPr>
          <p:cNvPr id="27" name="Fußzeilenplatzhalter 4"/>
          <p:cNvSpPr>
            <a:spLocks noGrp="1"/>
          </p:cNvSpPr>
          <p:nvPr>
            <p:ph type="ftr" sz="quarter" idx="3"/>
          </p:nvPr>
        </p:nvSpPr>
        <p:spPr>
          <a:xfrm>
            <a:off x="622299" y="6448302"/>
            <a:ext cx="5492749" cy="149609"/>
          </a:xfrm>
          <a:prstGeom prst="rect">
            <a:avLst/>
          </a:prstGeom>
        </p:spPr>
        <p:txBody>
          <a:bodyPr vert="horz" lIns="91440" tIns="45720" rIns="91440" bIns="45720" rtlCol="0" anchor="ctr"/>
          <a:lstStyle>
            <a:lvl1pPr algn="l">
              <a:defRPr sz="1000">
                <a:solidFill>
                  <a:schemeClr val="tx1"/>
                </a:solidFill>
              </a:defRPr>
            </a:lvl1pPr>
          </a:lstStyle>
          <a:p>
            <a:r>
              <a:rPr lang="en-US"/>
              <a:t>Sprachsensiblen Unterricht planen</a:t>
            </a:r>
            <a:endParaRPr lang="en-US" dirty="0"/>
          </a:p>
        </p:txBody>
      </p:sp>
      <p:sp>
        <p:nvSpPr>
          <p:cNvPr id="11" name="Foliennummernplatzhalter 5"/>
          <p:cNvSpPr>
            <a:spLocks noGrp="1"/>
          </p:cNvSpPr>
          <p:nvPr>
            <p:ph type="sldNum" sz="quarter" idx="4"/>
          </p:nvPr>
        </p:nvSpPr>
        <p:spPr>
          <a:xfrm>
            <a:off x="7801160" y="6334801"/>
            <a:ext cx="725505" cy="365125"/>
          </a:xfrm>
          <a:prstGeom prst="rect">
            <a:avLst/>
          </a:prstGeom>
        </p:spPr>
        <p:txBody>
          <a:bodyPr vert="horz" lIns="91440" tIns="45720" rIns="91440" bIns="45720" rtlCol="0" anchor="ctr"/>
          <a:lstStyle>
            <a:lvl1pPr algn="r">
              <a:defRPr sz="1000">
                <a:solidFill>
                  <a:schemeClr val="tx1"/>
                </a:solidFill>
              </a:defRPr>
            </a:lvl1pPr>
          </a:lstStyle>
          <a:p>
            <a:fld id="{48F63A3B-78C7-47BE-AE5E-E10140E04643}" type="slidenum">
              <a:rPr lang="en-US" smtClean="0"/>
              <a:pPr/>
              <a:t>‹Nr.›</a:t>
            </a:fld>
            <a:endParaRPr lang="en-US" dirty="0"/>
          </a:p>
        </p:txBody>
      </p:sp>
      <p:pic>
        <p:nvPicPr>
          <p:cNvPr id="10" name="Bild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2877" y="6040270"/>
            <a:ext cx="1488336" cy="681212"/>
          </a:xfrm>
          <a:prstGeom prst="rect">
            <a:avLst/>
          </a:prstGeom>
        </p:spPr>
      </p:pic>
      <p:sp>
        <p:nvSpPr>
          <p:cNvPr id="3" name="Textplatzhalter 2"/>
          <p:cNvSpPr>
            <a:spLocks noGrp="1"/>
          </p:cNvSpPr>
          <p:nvPr>
            <p:ph type="body" sz="quarter" idx="10"/>
          </p:nvPr>
        </p:nvSpPr>
        <p:spPr>
          <a:xfrm>
            <a:off x="628650" y="1381885"/>
            <a:ext cx="7886700" cy="4544871"/>
          </a:xfrm>
        </p:spPr>
        <p:txBody>
          <a:bodyPr/>
          <a:lstStyle>
            <a:lvl1pPr marL="228600" indent="-228600">
              <a:buFont typeface="Wingdings" panose="05000000000000000000" pitchFamily="2" charset="2"/>
              <a:buChar char="§"/>
              <a:defRPr sz="2400"/>
            </a:lvl1pPr>
            <a:lvl2pPr marL="685800" indent="-228600">
              <a:buFont typeface="Wingdings" panose="05000000000000000000" pitchFamily="2" charset="2"/>
              <a:buChar char="§"/>
              <a:defRPr sz="2200"/>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872793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4C95E270-BDC3-4F62-9273-A9C59CDAD9CC}" type="datetime1">
              <a:rPr lang="de-DE" smtClean="0">
                <a:solidFill>
                  <a:prstClr val="black">
                    <a:tint val="75000"/>
                  </a:prstClr>
                </a:solidFill>
              </a:rPr>
              <a:pPr/>
              <a:t>22.03.2022</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r>
              <a:rPr lang="de-DE">
                <a:solidFill>
                  <a:prstClr val="black">
                    <a:tint val="75000"/>
                  </a:prstClr>
                </a:solidFill>
              </a:rPr>
              <a:t>Sprache im Fach</a:t>
            </a:r>
          </a:p>
        </p:txBody>
      </p:sp>
      <p:sp>
        <p:nvSpPr>
          <p:cNvPr id="6" name="Slide Number Placeholder 5"/>
          <p:cNvSpPr>
            <a:spLocks noGrp="1"/>
          </p:cNvSpPr>
          <p:nvPr>
            <p:ph type="sldNum" sz="quarter" idx="12"/>
          </p:nvPr>
        </p:nvSpPr>
        <p:spPr/>
        <p:txBody>
          <a:bodyPr/>
          <a:lstStyle/>
          <a:p>
            <a:fld id="{86971F5E-C1B6-42BC-AB91-181C8FE9A1B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64477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06BFE6D-4CAA-4B4C-BB16-B8F10AE8CEA8}" type="datetime1">
              <a:rPr lang="de-DE" smtClean="0">
                <a:solidFill>
                  <a:prstClr val="black">
                    <a:tint val="75000"/>
                  </a:prstClr>
                </a:solidFill>
              </a:rPr>
              <a:pPr/>
              <a:t>22.03.2022</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r>
              <a:rPr lang="de-DE">
                <a:solidFill>
                  <a:prstClr val="black">
                    <a:tint val="75000"/>
                  </a:prstClr>
                </a:solidFill>
              </a:rPr>
              <a:t>Sprache im Fach</a:t>
            </a:r>
          </a:p>
        </p:txBody>
      </p:sp>
      <p:sp>
        <p:nvSpPr>
          <p:cNvPr id="6" name="Slide Number Placeholder 5"/>
          <p:cNvSpPr>
            <a:spLocks noGrp="1"/>
          </p:cNvSpPr>
          <p:nvPr>
            <p:ph type="sldNum" sz="quarter" idx="12"/>
          </p:nvPr>
        </p:nvSpPr>
        <p:spPr/>
        <p:txBody>
          <a:bodyPr/>
          <a:lstStyle/>
          <a:p>
            <a:fld id="{86971F5E-C1B6-42BC-AB91-181C8FE9A1B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03922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AD61B2C8-171F-4874-8D95-6742A9CFD36D}" type="datetime1">
              <a:rPr lang="de-DE" smtClean="0">
                <a:solidFill>
                  <a:prstClr val="black">
                    <a:tint val="75000"/>
                  </a:prstClr>
                </a:solidFill>
              </a:rPr>
              <a:pPr/>
              <a:t>22.03.2022</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r>
              <a:rPr lang="de-DE">
                <a:solidFill>
                  <a:prstClr val="black">
                    <a:tint val="75000"/>
                  </a:prstClr>
                </a:solidFill>
              </a:rPr>
              <a:t>Sprache im Fach</a:t>
            </a:r>
          </a:p>
        </p:txBody>
      </p:sp>
      <p:sp>
        <p:nvSpPr>
          <p:cNvPr id="6" name="Slide Number Placeholder 5"/>
          <p:cNvSpPr>
            <a:spLocks noGrp="1"/>
          </p:cNvSpPr>
          <p:nvPr>
            <p:ph type="sldNum" sz="quarter" idx="12"/>
          </p:nvPr>
        </p:nvSpPr>
        <p:spPr/>
        <p:txBody>
          <a:bodyPr/>
          <a:lstStyle/>
          <a:p>
            <a:fld id="{86971F5E-C1B6-42BC-AB91-181C8FE9A1B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634637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12706B3-5421-4243-A651-CC8EDED2EF70}" type="datetime1">
              <a:rPr lang="de-DE" smtClean="0">
                <a:solidFill>
                  <a:prstClr val="black">
                    <a:tint val="75000"/>
                  </a:prstClr>
                </a:solidFill>
              </a:rPr>
              <a:pPr/>
              <a:t>22.03.2022</a:t>
            </a:fld>
            <a:endParaRPr lang="de-DE">
              <a:solidFill>
                <a:prstClr val="black">
                  <a:tint val="75000"/>
                </a:prstClr>
              </a:solidFill>
            </a:endParaRPr>
          </a:p>
        </p:txBody>
      </p:sp>
      <p:sp>
        <p:nvSpPr>
          <p:cNvPr id="6" name="Footer Placeholder 5"/>
          <p:cNvSpPr>
            <a:spLocks noGrp="1"/>
          </p:cNvSpPr>
          <p:nvPr>
            <p:ph type="ftr" sz="quarter" idx="11"/>
          </p:nvPr>
        </p:nvSpPr>
        <p:spPr/>
        <p:txBody>
          <a:bodyPr/>
          <a:lstStyle/>
          <a:p>
            <a:r>
              <a:rPr lang="de-DE">
                <a:solidFill>
                  <a:prstClr val="black">
                    <a:tint val="75000"/>
                  </a:prstClr>
                </a:solidFill>
              </a:rPr>
              <a:t>Sprache im Fach</a:t>
            </a:r>
          </a:p>
        </p:txBody>
      </p:sp>
      <p:sp>
        <p:nvSpPr>
          <p:cNvPr id="7" name="Slide Number Placeholder 6"/>
          <p:cNvSpPr>
            <a:spLocks noGrp="1"/>
          </p:cNvSpPr>
          <p:nvPr>
            <p:ph type="sldNum" sz="quarter" idx="12"/>
          </p:nvPr>
        </p:nvSpPr>
        <p:spPr/>
        <p:txBody>
          <a:bodyPr/>
          <a:lstStyle/>
          <a:p>
            <a:fld id="{86971F5E-C1B6-42BC-AB91-181C8FE9A1B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40381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DD39C94-725B-4560-9049-C30BE5819E4E}" type="datetime1">
              <a:rPr lang="de-DE" smtClean="0">
                <a:solidFill>
                  <a:prstClr val="black">
                    <a:tint val="75000"/>
                  </a:prstClr>
                </a:solidFill>
              </a:rPr>
              <a:pPr/>
              <a:t>22.03.2022</a:t>
            </a:fld>
            <a:endParaRPr lang="de-DE">
              <a:solidFill>
                <a:prstClr val="black">
                  <a:tint val="75000"/>
                </a:prstClr>
              </a:solidFill>
            </a:endParaRPr>
          </a:p>
        </p:txBody>
      </p:sp>
      <p:sp>
        <p:nvSpPr>
          <p:cNvPr id="8" name="Footer Placeholder 7"/>
          <p:cNvSpPr>
            <a:spLocks noGrp="1"/>
          </p:cNvSpPr>
          <p:nvPr>
            <p:ph type="ftr" sz="quarter" idx="11"/>
          </p:nvPr>
        </p:nvSpPr>
        <p:spPr/>
        <p:txBody>
          <a:bodyPr/>
          <a:lstStyle/>
          <a:p>
            <a:r>
              <a:rPr lang="de-DE">
                <a:solidFill>
                  <a:prstClr val="black">
                    <a:tint val="75000"/>
                  </a:prstClr>
                </a:solidFill>
              </a:rPr>
              <a:t>Sprache im Fach</a:t>
            </a:r>
          </a:p>
        </p:txBody>
      </p:sp>
      <p:sp>
        <p:nvSpPr>
          <p:cNvPr id="9" name="Slide Number Placeholder 8"/>
          <p:cNvSpPr>
            <a:spLocks noGrp="1"/>
          </p:cNvSpPr>
          <p:nvPr>
            <p:ph type="sldNum" sz="quarter" idx="12"/>
          </p:nvPr>
        </p:nvSpPr>
        <p:spPr/>
        <p:txBody>
          <a:bodyPr/>
          <a:lstStyle/>
          <a:p>
            <a:fld id="{86971F5E-C1B6-42BC-AB91-181C8FE9A1B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85139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2576C302-006B-4359-A051-B5D744FB2471}" type="datetime1">
              <a:rPr lang="de-DE" smtClean="0">
                <a:solidFill>
                  <a:prstClr val="black">
                    <a:tint val="75000"/>
                  </a:prstClr>
                </a:solidFill>
              </a:rPr>
              <a:pPr/>
              <a:t>22.03.2022</a:t>
            </a:fld>
            <a:endParaRPr lang="de-DE">
              <a:solidFill>
                <a:prstClr val="black">
                  <a:tint val="75000"/>
                </a:prstClr>
              </a:solidFill>
            </a:endParaRPr>
          </a:p>
        </p:txBody>
      </p:sp>
      <p:sp>
        <p:nvSpPr>
          <p:cNvPr id="4" name="Footer Placeholder 3"/>
          <p:cNvSpPr>
            <a:spLocks noGrp="1"/>
          </p:cNvSpPr>
          <p:nvPr>
            <p:ph type="ftr" sz="quarter" idx="11"/>
          </p:nvPr>
        </p:nvSpPr>
        <p:spPr/>
        <p:txBody>
          <a:bodyPr/>
          <a:lstStyle/>
          <a:p>
            <a:r>
              <a:rPr lang="de-DE">
                <a:solidFill>
                  <a:prstClr val="black">
                    <a:tint val="75000"/>
                  </a:prstClr>
                </a:solidFill>
              </a:rPr>
              <a:t>Sprache im Fach</a:t>
            </a:r>
          </a:p>
        </p:txBody>
      </p:sp>
      <p:sp>
        <p:nvSpPr>
          <p:cNvPr id="5" name="Slide Number Placeholder 4"/>
          <p:cNvSpPr>
            <a:spLocks noGrp="1"/>
          </p:cNvSpPr>
          <p:nvPr>
            <p:ph type="sldNum" sz="quarter" idx="12"/>
          </p:nvPr>
        </p:nvSpPr>
        <p:spPr/>
        <p:txBody>
          <a:bodyPr/>
          <a:lstStyle/>
          <a:p>
            <a:fld id="{86971F5E-C1B6-42BC-AB91-181C8FE9A1B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622912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5B65A-4FB2-48BA-9856-25944B95E167}" type="datetime1">
              <a:rPr lang="de-DE" smtClean="0">
                <a:solidFill>
                  <a:prstClr val="black">
                    <a:tint val="75000"/>
                  </a:prstClr>
                </a:solidFill>
              </a:rPr>
              <a:pPr/>
              <a:t>22.03.2022</a:t>
            </a:fld>
            <a:endParaRPr lang="de-DE">
              <a:solidFill>
                <a:prstClr val="black">
                  <a:tint val="75000"/>
                </a:prstClr>
              </a:solidFill>
            </a:endParaRPr>
          </a:p>
        </p:txBody>
      </p:sp>
      <p:sp>
        <p:nvSpPr>
          <p:cNvPr id="3" name="Footer Placeholder 2"/>
          <p:cNvSpPr>
            <a:spLocks noGrp="1"/>
          </p:cNvSpPr>
          <p:nvPr>
            <p:ph type="ftr" sz="quarter" idx="11"/>
          </p:nvPr>
        </p:nvSpPr>
        <p:spPr/>
        <p:txBody>
          <a:bodyPr/>
          <a:lstStyle/>
          <a:p>
            <a:r>
              <a:rPr lang="de-DE">
                <a:solidFill>
                  <a:prstClr val="black">
                    <a:tint val="75000"/>
                  </a:prstClr>
                </a:solidFill>
              </a:rPr>
              <a:t>Sprache im Fach</a:t>
            </a:r>
          </a:p>
        </p:txBody>
      </p:sp>
      <p:sp>
        <p:nvSpPr>
          <p:cNvPr id="4" name="Slide Number Placeholder 3"/>
          <p:cNvSpPr>
            <a:spLocks noGrp="1"/>
          </p:cNvSpPr>
          <p:nvPr>
            <p:ph type="sldNum" sz="quarter" idx="12"/>
          </p:nvPr>
        </p:nvSpPr>
        <p:spPr/>
        <p:txBody>
          <a:bodyPr/>
          <a:lstStyle/>
          <a:p>
            <a:fld id="{86971F5E-C1B6-42BC-AB91-181C8FE9A1B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595900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r>
              <a:rPr lang="de-DE"/>
              <a:t>Sprachsensiblen Unterricht planen</a:t>
            </a:r>
          </a:p>
        </p:txBody>
      </p:sp>
      <p:sp>
        <p:nvSpPr>
          <p:cNvPr id="6" name="Slide Number Placeholder 5"/>
          <p:cNvSpPr>
            <a:spLocks noGrp="1"/>
          </p:cNvSpPr>
          <p:nvPr>
            <p:ph type="sldNum" sz="quarter" idx="12"/>
          </p:nvPr>
        </p:nvSpPr>
        <p:spPr/>
        <p:txBody>
          <a:bodyPr/>
          <a:lstStyle/>
          <a:p>
            <a:fld id="{86971F5E-C1B6-42BC-AB91-181C8FE9A1B5}" type="slidenum">
              <a:rPr lang="de-DE" smtClean="0"/>
              <a:t>‹Nr.›</a:t>
            </a:fld>
            <a:endParaRPr lang="de-DE"/>
          </a:p>
        </p:txBody>
      </p:sp>
      <p:sp>
        <p:nvSpPr>
          <p:cNvPr id="7" name="Rechteck 6"/>
          <p:cNvSpPr/>
          <p:nvPr userDrawn="1"/>
        </p:nvSpPr>
        <p:spPr>
          <a:xfrm>
            <a:off x="628650" y="6459801"/>
            <a:ext cx="5486400"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8" name="Rechteck 7"/>
          <p:cNvSpPr/>
          <p:nvPr userDrawn="1"/>
        </p:nvSpPr>
        <p:spPr>
          <a:xfrm>
            <a:off x="7759041" y="6448302"/>
            <a:ext cx="809749"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9" name="Foliennummernplatzhalter 5"/>
          <p:cNvSpPr txBox="1">
            <a:spLocks/>
          </p:cNvSpPr>
          <p:nvPr userDrawn="1"/>
        </p:nvSpPr>
        <p:spPr>
          <a:xfrm>
            <a:off x="7801160" y="6334801"/>
            <a:ext cx="725505"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‹Nr.›</a:t>
            </a:fld>
            <a:endParaRPr lang="en-US" dirty="0"/>
          </a:p>
        </p:txBody>
      </p:sp>
      <p:pic>
        <p:nvPicPr>
          <p:cNvPr id="10" name="Bild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2877" y="6040270"/>
            <a:ext cx="1488336" cy="681212"/>
          </a:xfrm>
          <a:prstGeom prst="rect">
            <a:avLst/>
          </a:prstGeom>
        </p:spPr>
      </p:pic>
    </p:spTree>
    <p:extLst>
      <p:ext uri="{BB962C8B-B14F-4D97-AF65-F5344CB8AC3E}">
        <p14:creationId xmlns:p14="http://schemas.microsoft.com/office/powerpoint/2010/main" val="2749609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C1027070-7B64-4388-B0DC-29701ABCE8B8}" type="datetime1">
              <a:rPr lang="de-DE" smtClean="0">
                <a:solidFill>
                  <a:prstClr val="black">
                    <a:tint val="75000"/>
                  </a:prstClr>
                </a:solidFill>
              </a:rPr>
              <a:pPr/>
              <a:t>22.03.2022</a:t>
            </a:fld>
            <a:endParaRPr lang="de-DE">
              <a:solidFill>
                <a:prstClr val="black">
                  <a:tint val="75000"/>
                </a:prstClr>
              </a:solidFill>
            </a:endParaRPr>
          </a:p>
        </p:txBody>
      </p:sp>
      <p:sp>
        <p:nvSpPr>
          <p:cNvPr id="6" name="Footer Placeholder 5"/>
          <p:cNvSpPr>
            <a:spLocks noGrp="1"/>
          </p:cNvSpPr>
          <p:nvPr>
            <p:ph type="ftr" sz="quarter" idx="11"/>
          </p:nvPr>
        </p:nvSpPr>
        <p:spPr/>
        <p:txBody>
          <a:bodyPr/>
          <a:lstStyle/>
          <a:p>
            <a:r>
              <a:rPr lang="de-DE">
                <a:solidFill>
                  <a:prstClr val="black">
                    <a:tint val="75000"/>
                  </a:prstClr>
                </a:solidFill>
              </a:rPr>
              <a:t>Sprache im Fach</a:t>
            </a:r>
          </a:p>
        </p:txBody>
      </p:sp>
      <p:sp>
        <p:nvSpPr>
          <p:cNvPr id="7" name="Slide Number Placeholder 6"/>
          <p:cNvSpPr>
            <a:spLocks noGrp="1"/>
          </p:cNvSpPr>
          <p:nvPr>
            <p:ph type="sldNum" sz="quarter" idx="12"/>
          </p:nvPr>
        </p:nvSpPr>
        <p:spPr/>
        <p:txBody>
          <a:bodyPr/>
          <a:lstStyle/>
          <a:p>
            <a:fld id="{86971F5E-C1B6-42BC-AB91-181C8FE9A1B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503095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9369175A-A0F5-4C10-87B5-5F6463722F41}" type="datetime1">
              <a:rPr lang="de-DE" smtClean="0">
                <a:solidFill>
                  <a:prstClr val="black">
                    <a:tint val="75000"/>
                  </a:prstClr>
                </a:solidFill>
              </a:rPr>
              <a:pPr/>
              <a:t>22.03.2022</a:t>
            </a:fld>
            <a:endParaRPr lang="de-DE">
              <a:solidFill>
                <a:prstClr val="black">
                  <a:tint val="75000"/>
                </a:prstClr>
              </a:solidFill>
            </a:endParaRPr>
          </a:p>
        </p:txBody>
      </p:sp>
      <p:sp>
        <p:nvSpPr>
          <p:cNvPr id="6" name="Footer Placeholder 5"/>
          <p:cNvSpPr>
            <a:spLocks noGrp="1"/>
          </p:cNvSpPr>
          <p:nvPr>
            <p:ph type="ftr" sz="quarter" idx="11"/>
          </p:nvPr>
        </p:nvSpPr>
        <p:spPr/>
        <p:txBody>
          <a:bodyPr/>
          <a:lstStyle/>
          <a:p>
            <a:r>
              <a:rPr lang="de-DE">
                <a:solidFill>
                  <a:prstClr val="black">
                    <a:tint val="75000"/>
                  </a:prstClr>
                </a:solidFill>
              </a:rPr>
              <a:t>Sprache im Fach</a:t>
            </a:r>
          </a:p>
        </p:txBody>
      </p:sp>
      <p:sp>
        <p:nvSpPr>
          <p:cNvPr id="7" name="Slide Number Placeholder 6"/>
          <p:cNvSpPr>
            <a:spLocks noGrp="1"/>
          </p:cNvSpPr>
          <p:nvPr>
            <p:ph type="sldNum" sz="quarter" idx="12"/>
          </p:nvPr>
        </p:nvSpPr>
        <p:spPr/>
        <p:txBody>
          <a:bodyPr/>
          <a:lstStyle/>
          <a:p>
            <a:fld id="{86971F5E-C1B6-42BC-AB91-181C8FE9A1B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405088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55B6ABB-94EF-49B4-86EB-8990CCD41B31}" type="datetime1">
              <a:rPr lang="de-DE" smtClean="0">
                <a:solidFill>
                  <a:prstClr val="black">
                    <a:tint val="75000"/>
                  </a:prstClr>
                </a:solidFill>
              </a:rPr>
              <a:pPr/>
              <a:t>22.03.2022</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r>
              <a:rPr lang="de-DE">
                <a:solidFill>
                  <a:prstClr val="black">
                    <a:tint val="75000"/>
                  </a:prstClr>
                </a:solidFill>
              </a:rPr>
              <a:t>Sprache im Fach</a:t>
            </a:r>
          </a:p>
        </p:txBody>
      </p:sp>
      <p:sp>
        <p:nvSpPr>
          <p:cNvPr id="6" name="Slide Number Placeholder 5"/>
          <p:cNvSpPr>
            <a:spLocks noGrp="1"/>
          </p:cNvSpPr>
          <p:nvPr>
            <p:ph type="sldNum" sz="quarter" idx="12"/>
          </p:nvPr>
        </p:nvSpPr>
        <p:spPr/>
        <p:txBody>
          <a:bodyPr/>
          <a:lstStyle/>
          <a:p>
            <a:fld id="{86971F5E-C1B6-42BC-AB91-181C8FE9A1B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9113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B0DEFE1-B5A9-41A4-A2AD-83B51B5C0C4D}" type="datetime1">
              <a:rPr lang="de-DE" smtClean="0">
                <a:solidFill>
                  <a:prstClr val="black">
                    <a:tint val="75000"/>
                  </a:prstClr>
                </a:solidFill>
              </a:rPr>
              <a:pPr/>
              <a:t>22.03.2022</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r>
              <a:rPr lang="de-DE">
                <a:solidFill>
                  <a:prstClr val="black">
                    <a:tint val="75000"/>
                  </a:prstClr>
                </a:solidFill>
              </a:rPr>
              <a:t>Sprache im Fach</a:t>
            </a:r>
          </a:p>
        </p:txBody>
      </p:sp>
      <p:sp>
        <p:nvSpPr>
          <p:cNvPr id="6" name="Slide Number Placeholder 5"/>
          <p:cNvSpPr>
            <a:spLocks noGrp="1"/>
          </p:cNvSpPr>
          <p:nvPr>
            <p:ph type="sldNum" sz="quarter" idx="12"/>
          </p:nvPr>
        </p:nvSpPr>
        <p:spPr/>
        <p:txBody>
          <a:bodyPr/>
          <a:lstStyle/>
          <a:p>
            <a:fld id="{86971F5E-C1B6-42BC-AB91-181C8FE9A1B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53475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Benutzerdefiniertes Layout_2ZeilenTitel">
    <p:spTree>
      <p:nvGrpSpPr>
        <p:cNvPr id="1" name=""/>
        <p:cNvGrpSpPr/>
        <p:nvPr/>
      </p:nvGrpSpPr>
      <p:grpSpPr>
        <a:xfrm>
          <a:off x="0" y="0"/>
          <a:ext cx="0" cy="0"/>
          <a:chOff x="0" y="0"/>
          <a:chExt cx="0" cy="0"/>
        </a:xfrm>
      </p:grpSpPr>
      <p:sp>
        <p:nvSpPr>
          <p:cNvPr id="18" name="Rechteck 17"/>
          <p:cNvSpPr/>
          <p:nvPr userDrawn="1"/>
        </p:nvSpPr>
        <p:spPr>
          <a:xfrm>
            <a:off x="628650" y="6459801"/>
            <a:ext cx="5486400"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19" name="Rechteck 18"/>
          <p:cNvSpPr/>
          <p:nvPr userDrawn="1"/>
        </p:nvSpPr>
        <p:spPr>
          <a:xfrm>
            <a:off x="7759041" y="6448302"/>
            <a:ext cx="809749"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22" name="Titel 1"/>
          <p:cNvSpPr>
            <a:spLocks noGrp="1"/>
          </p:cNvSpPr>
          <p:nvPr>
            <p:ph type="title"/>
          </p:nvPr>
        </p:nvSpPr>
        <p:spPr>
          <a:xfrm>
            <a:off x="628650" y="528332"/>
            <a:ext cx="7886700" cy="750110"/>
          </a:xfrm>
          <a:prstGeom prst="rect">
            <a:avLst/>
          </a:prstGeom>
        </p:spPr>
        <p:txBody>
          <a:bodyPr anchor="ctr" anchorCtr="0">
            <a:normAutofit/>
          </a:bodyPr>
          <a:lstStyle>
            <a:lvl1pPr>
              <a:defRPr sz="2700" b="1" cap="none" baseline="0">
                <a:solidFill>
                  <a:schemeClr val="tx1">
                    <a:lumMod val="85000"/>
                    <a:lumOff val="15000"/>
                  </a:schemeClr>
                </a:solidFill>
                <a:latin typeface="+mn-lt"/>
                <a:ea typeface="Open Sans" panose="020B0606030504020204" pitchFamily="34" charset="0"/>
                <a:cs typeface="Open Sans" panose="020B0606030504020204" pitchFamily="34" charset="0"/>
              </a:defRPr>
            </a:lvl1pPr>
          </a:lstStyle>
          <a:p>
            <a:r>
              <a:rPr lang="de-DE" dirty="0"/>
              <a:t>Titelmasterformat durch Klicken bearbeiten</a:t>
            </a:r>
          </a:p>
        </p:txBody>
      </p:sp>
      <p:sp>
        <p:nvSpPr>
          <p:cNvPr id="27" name="Fußzeilenplatzhalter 4"/>
          <p:cNvSpPr>
            <a:spLocks noGrp="1"/>
          </p:cNvSpPr>
          <p:nvPr>
            <p:ph type="ftr" sz="quarter" idx="3"/>
          </p:nvPr>
        </p:nvSpPr>
        <p:spPr>
          <a:xfrm>
            <a:off x="622299" y="6448302"/>
            <a:ext cx="5492749" cy="149609"/>
          </a:xfrm>
          <a:prstGeom prst="rect">
            <a:avLst/>
          </a:prstGeom>
        </p:spPr>
        <p:txBody>
          <a:bodyPr vert="horz" lIns="91440" tIns="45720" rIns="91440" bIns="45720" rtlCol="0" anchor="ctr"/>
          <a:lstStyle>
            <a:lvl1pPr algn="l">
              <a:defRPr sz="1000">
                <a:solidFill>
                  <a:schemeClr val="tx1"/>
                </a:solidFill>
              </a:defRPr>
            </a:lvl1pPr>
          </a:lstStyle>
          <a:p>
            <a:r>
              <a:rPr lang="en-US" dirty="0" err="1">
                <a:solidFill>
                  <a:prstClr val="black"/>
                </a:solidFill>
              </a:rPr>
              <a:t>Sprache</a:t>
            </a:r>
            <a:r>
              <a:rPr lang="en-US" dirty="0">
                <a:solidFill>
                  <a:prstClr val="black"/>
                </a:solidFill>
              </a:rPr>
              <a:t> </a:t>
            </a:r>
            <a:r>
              <a:rPr lang="en-US" dirty="0" err="1">
                <a:solidFill>
                  <a:prstClr val="black"/>
                </a:solidFill>
              </a:rPr>
              <a:t>im</a:t>
            </a:r>
            <a:r>
              <a:rPr lang="en-US" dirty="0">
                <a:solidFill>
                  <a:prstClr val="black"/>
                </a:solidFill>
              </a:rPr>
              <a:t> </a:t>
            </a:r>
            <a:r>
              <a:rPr lang="en-US" dirty="0" err="1">
                <a:solidFill>
                  <a:prstClr val="black"/>
                </a:solidFill>
              </a:rPr>
              <a:t>Fach</a:t>
            </a:r>
            <a:endParaRPr lang="en-US" dirty="0">
              <a:solidFill>
                <a:prstClr val="black"/>
              </a:solidFill>
            </a:endParaRPr>
          </a:p>
        </p:txBody>
      </p:sp>
      <p:sp>
        <p:nvSpPr>
          <p:cNvPr id="11" name="Foliennummernplatzhalter 5"/>
          <p:cNvSpPr>
            <a:spLocks noGrp="1"/>
          </p:cNvSpPr>
          <p:nvPr>
            <p:ph type="sldNum" sz="quarter" idx="4"/>
          </p:nvPr>
        </p:nvSpPr>
        <p:spPr>
          <a:xfrm>
            <a:off x="7801160" y="6334801"/>
            <a:ext cx="725505" cy="365125"/>
          </a:xfrm>
          <a:prstGeom prst="rect">
            <a:avLst/>
          </a:prstGeom>
        </p:spPr>
        <p:txBody>
          <a:bodyPr vert="horz" lIns="91440" tIns="45720" rIns="91440" bIns="45720" rtlCol="0" anchor="ctr"/>
          <a:lstStyle>
            <a:lvl1pPr algn="r">
              <a:defRPr sz="1000">
                <a:solidFill>
                  <a:schemeClr val="tx1"/>
                </a:solidFill>
              </a:defRPr>
            </a:lvl1pPr>
          </a:lstStyle>
          <a:p>
            <a:fld id="{48F63A3B-78C7-47BE-AE5E-E10140E04643}" type="slidenum">
              <a:rPr lang="en-US" smtClean="0">
                <a:solidFill>
                  <a:prstClr val="black"/>
                </a:solidFill>
              </a:rPr>
              <a:pPr/>
              <a:t>‹Nr.›</a:t>
            </a:fld>
            <a:endParaRPr lang="en-US" dirty="0">
              <a:solidFill>
                <a:prstClr val="black"/>
              </a:solidFill>
            </a:endParaRPr>
          </a:p>
        </p:txBody>
      </p:sp>
      <p:pic>
        <p:nvPicPr>
          <p:cNvPr id="10" name="Bild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2877" y="6040270"/>
            <a:ext cx="1488336" cy="681212"/>
          </a:xfrm>
          <a:prstGeom prst="rect">
            <a:avLst/>
          </a:prstGeom>
        </p:spPr>
      </p:pic>
      <p:sp>
        <p:nvSpPr>
          <p:cNvPr id="3" name="Textplatzhalter 2"/>
          <p:cNvSpPr>
            <a:spLocks noGrp="1"/>
          </p:cNvSpPr>
          <p:nvPr>
            <p:ph type="body" sz="quarter" idx="10"/>
          </p:nvPr>
        </p:nvSpPr>
        <p:spPr>
          <a:xfrm>
            <a:off x="628650" y="1381885"/>
            <a:ext cx="7886700" cy="4544871"/>
          </a:xfrm>
        </p:spPr>
        <p:txBody>
          <a:bodyPr/>
          <a:lstStyle>
            <a:lvl1pPr marL="228600" indent="-228600">
              <a:buFont typeface="Wingdings" panose="05000000000000000000" pitchFamily="2" charset="2"/>
              <a:buChar char="§"/>
              <a:defRPr sz="2400"/>
            </a:lvl1pPr>
            <a:lvl2pPr marL="685800" indent="-228600">
              <a:buFont typeface="Wingdings" panose="05000000000000000000" pitchFamily="2" charset="2"/>
              <a:buChar char="§"/>
              <a:defRPr sz="2200"/>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212535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ild mit Beschriftung">
    <p:spTree>
      <p:nvGrpSpPr>
        <p:cNvPr id="1" name=""/>
        <p:cNvGrpSpPr/>
        <p:nvPr/>
      </p:nvGrpSpPr>
      <p:grpSpPr>
        <a:xfrm>
          <a:off x="0" y="0"/>
          <a:ext cx="0" cy="0"/>
          <a:chOff x="0" y="0"/>
          <a:chExt cx="0" cy="0"/>
        </a:xfrm>
      </p:grpSpPr>
      <p:sp>
        <p:nvSpPr>
          <p:cNvPr id="38" name="Rechteck 37"/>
          <p:cNvSpPr/>
          <p:nvPr userDrawn="1"/>
        </p:nvSpPr>
        <p:spPr>
          <a:xfrm rot="10800000">
            <a:off x="0" y="5674582"/>
            <a:ext cx="9144000" cy="1183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prstClr val="white"/>
              </a:solidFill>
            </a:endParaRPr>
          </a:p>
        </p:txBody>
      </p:sp>
      <p:sp>
        <p:nvSpPr>
          <p:cNvPr id="55" name="Titel 54"/>
          <p:cNvSpPr>
            <a:spLocks noGrp="1"/>
          </p:cNvSpPr>
          <p:nvPr>
            <p:ph type="title" hasCustomPrompt="1"/>
          </p:nvPr>
        </p:nvSpPr>
        <p:spPr>
          <a:xfrm>
            <a:off x="425808" y="2444779"/>
            <a:ext cx="8394624" cy="1325563"/>
          </a:xfrm>
          <a:prstGeom prst="rect">
            <a:avLst/>
          </a:prstGeom>
        </p:spPr>
        <p:txBody>
          <a:bodyPr/>
          <a:lstStyle>
            <a:lvl1pPr algn="ctr">
              <a:defRPr cap="none" baseline="0">
                <a:latin typeface="+mn-lt"/>
                <a:ea typeface="Oswald Light" charset="0"/>
                <a:cs typeface="Oswald Light" charset="0"/>
              </a:defRPr>
            </a:lvl1pPr>
          </a:lstStyle>
          <a:p>
            <a:r>
              <a:rPr lang="de-DE" dirty="0"/>
              <a:t>Titel des Fortbildungsbausteins</a:t>
            </a:r>
          </a:p>
        </p:txBody>
      </p:sp>
      <p:pic>
        <p:nvPicPr>
          <p:cNvPr id="19" name="Bild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5808" y="617061"/>
            <a:ext cx="2542648" cy="1163771"/>
          </a:xfrm>
          <a:prstGeom prst="rect">
            <a:avLst/>
          </a:prstGeom>
        </p:spPr>
      </p:pic>
      <p:sp>
        <p:nvSpPr>
          <p:cNvPr id="3" name="Textplatzhalter 2"/>
          <p:cNvSpPr>
            <a:spLocks noGrp="1"/>
          </p:cNvSpPr>
          <p:nvPr>
            <p:ph type="body" sz="quarter" idx="10" hasCustomPrompt="1"/>
          </p:nvPr>
        </p:nvSpPr>
        <p:spPr>
          <a:xfrm>
            <a:off x="425808" y="3951288"/>
            <a:ext cx="8394624" cy="825500"/>
          </a:xfrm>
        </p:spPr>
        <p:txBody>
          <a:bodyPr anchor="ctr"/>
          <a:lstStyle>
            <a:lvl1pPr marL="0" indent="0" algn="ctr">
              <a:buNone/>
              <a:defRPr i="1" baseline="0"/>
            </a:lvl1pPr>
          </a:lstStyle>
          <a:p>
            <a:pPr lvl="0"/>
            <a:r>
              <a:rPr lang="de-DE" dirty="0"/>
              <a:t>Sprachbildung im Fach – Fortbildungsbaustein XY</a:t>
            </a:r>
          </a:p>
        </p:txBody>
      </p:sp>
    </p:spTree>
    <p:extLst>
      <p:ext uri="{BB962C8B-B14F-4D97-AF65-F5344CB8AC3E}">
        <p14:creationId xmlns:p14="http://schemas.microsoft.com/office/powerpoint/2010/main" val="77663814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r>
              <a:rPr lang="de-DE"/>
              <a:t>Sprachsensiblen Unterricht planen</a:t>
            </a:r>
          </a:p>
        </p:txBody>
      </p:sp>
      <p:sp>
        <p:nvSpPr>
          <p:cNvPr id="6" name="Slide Number Placeholder 5"/>
          <p:cNvSpPr>
            <a:spLocks noGrp="1"/>
          </p:cNvSpPr>
          <p:nvPr>
            <p:ph type="sldNum" sz="quarter" idx="12"/>
          </p:nvPr>
        </p:nvSpPr>
        <p:spPr/>
        <p:txBody>
          <a:bodyPr/>
          <a:lstStyle/>
          <a:p>
            <a:fld id="{86971F5E-C1B6-42BC-AB91-181C8FE9A1B5}" type="slidenum">
              <a:rPr lang="de-DE" smtClean="0"/>
              <a:t>‹Nr.›</a:t>
            </a:fld>
            <a:endParaRPr lang="de-DE"/>
          </a:p>
        </p:txBody>
      </p:sp>
      <p:sp>
        <p:nvSpPr>
          <p:cNvPr id="7" name="Rechteck 6"/>
          <p:cNvSpPr/>
          <p:nvPr userDrawn="1"/>
        </p:nvSpPr>
        <p:spPr>
          <a:xfrm>
            <a:off x="628650" y="6459801"/>
            <a:ext cx="5486400"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8" name="Rechteck 7"/>
          <p:cNvSpPr/>
          <p:nvPr userDrawn="1"/>
        </p:nvSpPr>
        <p:spPr>
          <a:xfrm>
            <a:off x="7759041" y="6448302"/>
            <a:ext cx="809749"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9" name="Foliennummernplatzhalter 5"/>
          <p:cNvSpPr txBox="1">
            <a:spLocks/>
          </p:cNvSpPr>
          <p:nvPr userDrawn="1"/>
        </p:nvSpPr>
        <p:spPr>
          <a:xfrm>
            <a:off x="7801160" y="6334801"/>
            <a:ext cx="725505"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‹Nr.›</a:t>
            </a:fld>
            <a:endParaRPr lang="en-US" dirty="0"/>
          </a:p>
        </p:txBody>
      </p:sp>
      <p:pic>
        <p:nvPicPr>
          <p:cNvPr id="10" name="Bild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2877" y="6040270"/>
            <a:ext cx="1488336" cy="681212"/>
          </a:xfrm>
          <a:prstGeom prst="rect">
            <a:avLst/>
          </a:prstGeom>
        </p:spPr>
      </p:pic>
    </p:spTree>
    <p:extLst>
      <p:ext uri="{BB962C8B-B14F-4D97-AF65-F5344CB8AC3E}">
        <p14:creationId xmlns:p14="http://schemas.microsoft.com/office/powerpoint/2010/main" val="1493146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r>
              <a:rPr lang="de-DE"/>
              <a:t>Sprachsensiblen Unterricht planen</a:t>
            </a:r>
          </a:p>
        </p:txBody>
      </p:sp>
      <p:sp>
        <p:nvSpPr>
          <p:cNvPr id="7" name="Slide Number Placeholder 6"/>
          <p:cNvSpPr>
            <a:spLocks noGrp="1"/>
          </p:cNvSpPr>
          <p:nvPr>
            <p:ph type="sldNum" sz="quarter" idx="12"/>
          </p:nvPr>
        </p:nvSpPr>
        <p:spPr/>
        <p:txBody>
          <a:bodyPr/>
          <a:lstStyle/>
          <a:p>
            <a:fld id="{86971F5E-C1B6-42BC-AB91-181C8FE9A1B5}" type="slidenum">
              <a:rPr lang="de-DE" smtClean="0"/>
              <a:t>‹Nr.›</a:t>
            </a:fld>
            <a:endParaRPr lang="de-DE"/>
          </a:p>
        </p:txBody>
      </p:sp>
      <p:sp>
        <p:nvSpPr>
          <p:cNvPr id="8" name="Rechteck 7"/>
          <p:cNvSpPr/>
          <p:nvPr userDrawn="1"/>
        </p:nvSpPr>
        <p:spPr>
          <a:xfrm>
            <a:off x="628650" y="6459801"/>
            <a:ext cx="5486400"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9" name="Rechteck 8"/>
          <p:cNvSpPr/>
          <p:nvPr userDrawn="1"/>
        </p:nvSpPr>
        <p:spPr>
          <a:xfrm>
            <a:off x="7759041" y="6448302"/>
            <a:ext cx="809749"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10" name="Foliennummernplatzhalter 5"/>
          <p:cNvSpPr txBox="1">
            <a:spLocks/>
          </p:cNvSpPr>
          <p:nvPr userDrawn="1"/>
        </p:nvSpPr>
        <p:spPr>
          <a:xfrm>
            <a:off x="7801160" y="6334801"/>
            <a:ext cx="725505"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‹Nr.›</a:t>
            </a:fld>
            <a:endParaRPr lang="en-US" dirty="0"/>
          </a:p>
        </p:txBody>
      </p:sp>
      <p:pic>
        <p:nvPicPr>
          <p:cNvPr id="11" name="Bild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2877" y="6040270"/>
            <a:ext cx="1488336" cy="681212"/>
          </a:xfrm>
          <a:prstGeom prst="rect">
            <a:avLst/>
          </a:prstGeom>
        </p:spPr>
      </p:pic>
    </p:spTree>
    <p:extLst>
      <p:ext uri="{BB962C8B-B14F-4D97-AF65-F5344CB8AC3E}">
        <p14:creationId xmlns:p14="http://schemas.microsoft.com/office/powerpoint/2010/main" val="353816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endParaRPr lang="de-DE"/>
          </a:p>
        </p:txBody>
      </p:sp>
      <p:sp>
        <p:nvSpPr>
          <p:cNvPr id="8" name="Footer Placeholder 7"/>
          <p:cNvSpPr>
            <a:spLocks noGrp="1"/>
          </p:cNvSpPr>
          <p:nvPr>
            <p:ph type="ftr" sz="quarter" idx="11"/>
          </p:nvPr>
        </p:nvSpPr>
        <p:spPr/>
        <p:txBody>
          <a:bodyPr/>
          <a:lstStyle/>
          <a:p>
            <a:r>
              <a:rPr lang="de-DE"/>
              <a:t>Sprachsensiblen Unterricht planen</a:t>
            </a:r>
          </a:p>
        </p:txBody>
      </p:sp>
      <p:sp>
        <p:nvSpPr>
          <p:cNvPr id="9" name="Slide Number Placeholder 8"/>
          <p:cNvSpPr>
            <a:spLocks noGrp="1"/>
          </p:cNvSpPr>
          <p:nvPr>
            <p:ph type="sldNum" sz="quarter" idx="12"/>
          </p:nvPr>
        </p:nvSpPr>
        <p:spPr/>
        <p:txBody>
          <a:bodyPr/>
          <a:lstStyle/>
          <a:p>
            <a:fld id="{86971F5E-C1B6-42BC-AB91-181C8FE9A1B5}" type="slidenum">
              <a:rPr lang="de-DE" smtClean="0"/>
              <a:t>‹Nr.›</a:t>
            </a:fld>
            <a:endParaRPr lang="de-DE"/>
          </a:p>
        </p:txBody>
      </p:sp>
      <p:sp>
        <p:nvSpPr>
          <p:cNvPr id="10" name="Rechteck 9"/>
          <p:cNvSpPr/>
          <p:nvPr userDrawn="1"/>
        </p:nvSpPr>
        <p:spPr>
          <a:xfrm>
            <a:off x="628650" y="6459801"/>
            <a:ext cx="5486400"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11" name="Rechteck 10"/>
          <p:cNvSpPr/>
          <p:nvPr userDrawn="1"/>
        </p:nvSpPr>
        <p:spPr>
          <a:xfrm>
            <a:off x="7759041" y="6448302"/>
            <a:ext cx="809749"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12" name="Foliennummernplatzhalter 5"/>
          <p:cNvSpPr txBox="1">
            <a:spLocks/>
          </p:cNvSpPr>
          <p:nvPr userDrawn="1"/>
        </p:nvSpPr>
        <p:spPr>
          <a:xfrm>
            <a:off x="7801160" y="6334801"/>
            <a:ext cx="725505"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‹Nr.›</a:t>
            </a:fld>
            <a:endParaRPr lang="en-US" dirty="0"/>
          </a:p>
        </p:txBody>
      </p:sp>
      <p:pic>
        <p:nvPicPr>
          <p:cNvPr id="13" name="Bild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2877" y="6040270"/>
            <a:ext cx="1488336" cy="681212"/>
          </a:xfrm>
          <a:prstGeom prst="rect">
            <a:avLst/>
          </a:prstGeom>
        </p:spPr>
      </p:pic>
    </p:spTree>
    <p:extLst>
      <p:ext uri="{BB962C8B-B14F-4D97-AF65-F5344CB8AC3E}">
        <p14:creationId xmlns:p14="http://schemas.microsoft.com/office/powerpoint/2010/main" val="164764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endParaRPr lang="de-DE"/>
          </a:p>
        </p:txBody>
      </p:sp>
      <p:sp>
        <p:nvSpPr>
          <p:cNvPr id="4" name="Footer Placeholder 3"/>
          <p:cNvSpPr>
            <a:spLocks noGrp="1"/>
          </p:cNvSpPr>
          <p:nvPr>
            <p:ph type="ftr" sz="quarter" idx="11"/>
          </p:nvPr>
        </p:nvSpPr>
        <p:spPr/>
        <p:txBody>
          <a:bodyPr/>
          <a:lstStyle/>
          <a:p>
            <a:r>
              <a:rPr lang="de-DE"/>
              <a:t>Sprachsensiblen Unterricht planen</a:t>
            </a:r>
          </a:p>
        </p:txBody>
      </p:sp>
      <p:sp>
        <p:nvSpPr>
          <p:cNvPr id="5" name="Slide Number Placeholder 4"/>
          <p:cNvSpPr>
            <a:spLocks noGrp="1"/>
          </p:cNvSpPr>
          <p:nvPr>
            <p:ph type="sldNum" sz="quarter" idx="12"/>
          </p:nvPr>
        </p:nvSpPr>
        <p:spPr/>
        <p:txBody>
          <a:bodyPr/>
          <a:lstStyle/>
          <a:p>
            <a:fld id="{86971F5E-C1B6-42BC-AB91-181C8FE9A1B5}" type="slidenum">
              <a:rPr lang="de-DE" smtClean="0"/>
              <a:t>‹Nr.›</a:t>
            </a:fld>
            <a:endParaRPr lang="de-DE"/>
          </a:p>
        </p:txBody>
      </p:sp>
      <p:sp>
        <p:nvSpPr>
          <p:cNvPr id="6" name="Rechteck 5"/>
          <p:cNvSpPr/>
          <p:nvPr userDrawn="1"/>
        </p:nvSpPr>
        <p:spPr>
          <a:xfrm>
            <a:off x="628650" y="6459801"/>
            <a:ext cx="5486400"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7" name="Rechteck 6"/>
          <p:cNvSpPr/>
          <p:nvPr userDrawn="1"/>
        </p:nvSpPr>
        <p:spPr>
          <a:xfrm>
            <a:off x="7759041" y="6448302"/>
            <a:ext cx="809749"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8" name="Foliennummernplatzhalter 5"/>
          <p:cNvSpPr txBox="1">
            <a:spLocks/>
          </p:cNvSpPr>
          <p:nvPr userDrawn="1"/>
        </p:nvSpPr>
        <p:spPr>
          <a:xfrm>
            <a:off x="7801160" y="6334801"/>
            <a:ext cx="725505"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‹Nr.›</a:t>
            </a:fld>
            <a:endParaRPr lang="en-US" dirty="0"/>
          </a:p>
        </p:txBody>
      </p:sp>
      <p:pic>
        <p:nvPicPr>
          <p:cNvPr id="9" name="Bild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2877" y="6040270"/>
            <a:ext cx="1488336" cy="681212"/>
          </a:xfrm>
          <a:prstGeom prst="rect">
            <a:avLst/>
          </a:prstGeom>
        </p:spPr>
      </p:pic>
    </p:spTree>
    <p:extLst>
      <p:ext uri="{BB962C8B-B14F-4D97-AF65-F5344CB8AC3E}">
        <p14:creationId xmlns:p14="http://schemas.microsoft.com/office/powerpoint/2010/main" val="167523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r>
              <a:rPr lang="de-DE"/>
              <a:t>Sprachsensiblen Unterricht planen</a:t>
            </a:r>
          </a:p>
        </p:txBody>
      </p:sp>
      <p:sp>
        <p:nvSpPr>
          <p:cNvPr id="4" name="Slide Number Placeholder 3"/>
          <p:cNvSpPr>
            <a:spLocks noGrp="1"/>
          </p:cNvSpPr>
          <p:nvPr>
            <p:ph type="sldNum" sz="quarter" idx="12"/>
          </p:nvPr>
        </p:nvSpPr>
        <p:spPr/>
        <p:txBody>
          <a:bodyPr/>
          <a:lstStyle/>
          <a:p>
            <a:fld id="{86971F5E-C1B6-42BC-AB91-181C8FE9A1B5}" type="slidenum">
              <a:rPr lang="de-DE" smtClean="0"/>
              <a:t>‹Nr.›</a:t>
            </a:fld>
            <a:endParaRPr lang="de-DE"/>
          </a:p>
        </p:txBody>
      </p:sp>
      <p:sp>
        <p:nvSpPr>
          <p:cNvPr id="5" name="Rechteck 4"/>
          <p:cNvSpPr/>
          <p:nvPr userDrawn="1"/>
        </p:nvSpPr>
        <p:spPr>
          <a:xfrm>
            <a:off x="628650" y="6459801"/>
            <a:ext cx="5486400"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6" name="Rechteck 5"/>
          <p:cNvSpPr/>
          <p:nvPr userDrawn="1"/>
        </p:nvSpPr>
        <p:spPr>
          <a:xfrm>
            <a:off x="7759041" y="6448302"/>
            <a:ext cx="809749"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7" name="Foliennummernplatzhalter 5"/>
          <p:cNvSpPr txBox="1">
            <a:spLocks/>
          </p:cNvSpPr>
          <p:nvPr userDrawn="1"/>
        </p:nvSpPr>
        <p:spPr>
          <a:xfrm>
            <a:off x="7801160" y="6334801"/>
            <a:ext cx="725505"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‹Nr.›</a:t>
            </a:fld>
            <a:endParaRPr lang="en-US" dirty="0"/>
          </a:p>
        </p:txBody>
      </p:sp>
      <p:pic>
        <p:nvPicPr>
          <p:cNvPr id="8" name="Bild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2877" y="6040270"/>
            <a:ext cx="1488336" cy="681212"/>
          </a:xfrm>
          <a:prstGeom prst="rect">
            <a:avLst/>
          </a:prstGeom>
        </p:spPr>
      </p:pic>
    </p:spTree>
    <p:extLst>
      <p:ext uri="{BB962C8B-B14F-4D97-AF65-F5344CB8AC3E}">
        <p14:creationId xmlns:p14="http://schemas.microsoft.com/office/powerpoint/2010/main" val="3267438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r>
              <a:rPr lang="de-DE"/>
              <a:t>Sprachsensiblen Unterricht planen</a:t>
            </a:r>
          </a:p>
        </p:txBody>
      </p:sp>
      <p:sp>
        <p:nvSpPr>
          <p:cNvPr id="7" name="Slide Number Placeholder 6"/>
          <p:cNvSpPr>
            <a:spLocks noGrp="1"/>
          </p:cNvSpPr>
          <p:nvPr>
            <p:ph type="sldNum" sz="quarter" idx="12"/>
          </p:nvPr>
        </p:nvSpPr>
        <p:spPr/>
        <p:txBody>
          <a:bodyPr/>
          <a:lstStyle/>
          <a:p>
            <a:fld id="{86971F5E-C1B6-42BC-AB91-181C8FE9A1B5}" type="slidenum">
              <a:rPr lang="de-DE" smtClean="0"/>
              <a:t>‹Nr.›</a:t>
            </a:fld>
            <a:endParaRPr lang="de-DE"/>
          </a:p>
        </p:txBody>
      </p:sp>
      <p:sp>
        <p:nvSpPr>
          <p:cNvPr id="8" name="Rechteck 7"/>
          <p:cNvSpPr/>
          <p:nvPr userDrawn="1"/>
        </p:nvSpPr>
        <p:spPr>
          <a:xfrm>
            <a:off x="628650" y="6459801"/>
            <a:ext cx="5486400"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9" name="Rechteck 8"/>
          <p:cNvSpPr/>
          <p:nvPr userDrawn="1"/>
        </p:nvSpPr>
        <p:spPr>
          <a:xfrm>
            <a:off x="7759041" y="6448302"/>
            <a:ext cx="809749"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10" name="Foliennummernplatzhalter 5"/>
          <p:cNvSpPr txBox="1">
            <a:spLocks/>
          </p:cNvSpPr>
          <p:nvPr userDrawn="1"/>
        </p:nvSpPr>
        <p:spPr>
          <a:xfrm>
            <a:off x="7801160" y="6334801"/>
            <a:ext cx="725505"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‹Nr.›</a:t>
            </a:fld>
            <a:endParaRPr lang="en-US" dirty="0"/>
          </a:p>
        </p:txBody>
      </p:sp>
      <p:pic>
        <p:nvPicPr>
          <p:cNvPr id="11" name="Bild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2877" y="6040270"/>
            <a:ext cx="1488336" cy="681212"/>
          </a:xfrm>
          <a:prstGeom prst="rect">
            <a:avLst/>
          </a:prstGeom>
        </p:spPr>
      </p:pic>
    </p:spTree>
    <p:extLst>
      <p:ext uri="{BB962C8B-B14F-4D97-AF65-F5344CB8AC3E}">
        <p14:creationId xmlns:p14="http://schemas.microsoft.com/office/powerpoint/2010/main" val="2565788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r>
              <a:rPr lang="de-DE"/>
              <a:t>Sprachsensiblen Unterricht planen</a:t>
            </a:r>
          </a:p>
        </p:txBody>
      </p:sp>
      <p:sp>
        <p:nvSpPr>
          <p:cNvPr id="7" name="Slide Number Placeholder 6"/>
          <p:cNvSpPr>
            <a:spLocks noGrp="1"/>
          </p:cNvSpPr>
          <p:nvPr>
            <p:ph type="sldNum" sz="quarter" idx="12"/>
          </p:nvPr>
        </p:nvSpPr>
        <p:spPr/>
        <p:txBody>
          <a:bodyPr/>
          <a:lstStyle/>
          <a:p>
            <a:fld id="{86971F5E-C1B6-42BC-AB91-181C8FE9A1B5}" type="slidenum">
              <a:rPr lang="de-DE" smtClean="0"/>
              <a:t>‹Nr.›</a:t>
            </a:fld>
            <a:endParaRPr lang="de-DE"/>
          </a:p>
        </p:txBody>
      </p:sp>
      <p:sp>
        <p:nvSpPr>
          <p:cNvPr id="8" name="Rechteck 7"/>
          <p:cNvSpPr/>
          <p:nvPr userDrawn="1"/>
        </p:nvSpPr>
        <p:spPr>
          <a:xfrm>
            <a:off x="628650" y="6459801"/>
            <a:ext cx="5486400"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9" name="Rechteck 8"/>
          <p:cNvSpPr/>
          <p:nvPr userDrawn="1"/>
        </p:nvSpPr>
        <p:spPr>
          <a:xfrm>
            <a:off x="7759041" y="6448302"/>
            <a:ext cx="809749"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10" name="Foliennummernplatzhalter 5"/>
          <p:cNvSpPr txBox="1">
            <a:spLocks/>
          </p:cNvSpPr>
          <p:nvPr userDrawn="1"/>
        </p:nvSpPr>
        <p:spPr>
          <a:xfrm>
            <a:off x="7801160" y="6334801"/>
            <a:ext cx="725505"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‹Nr.›</a:t>
            </a:fld>
            <a:endParaRPr lang="en-US" dirty="0"/>
          </a:p>
        </p:txBody>
      </p:sp>
      <p:pic>
        <p:nvPicPr>
          <p:cNvPr id="11" name="Bild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2877" y="6040270"/>
            <a:ext cx="1488336" cy="681212"/>
          </a:xfrm>
          <a:prstGeom prst="rect">
            <a:avLst/>
          </a:prstGeom>
        </p:spPr>
      </p:pic>
    </p:spTree>
    <p:extLst>
      <p:ext uri="{BB962C8B-B14F-4D97-AF65-F5344CB8AC3E}">
        <p14:creationId xmlns:p14="http://schemas.microsoft.com/office/powerpoint/2010/main" val="3569302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Sprachsensiblen Unterricht planen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71F5E-C1B6-42BC-AB91-181C8FE9A1B5}" type="slidenum">
              <a:rPr lang="de-DE" smtClean="0"/>
              <a:t>‹Nr.›</a:t>
            </a:fld>
            <a:endParaRPr lang="de-DE"/>
          </a:p>
        </p:txBody>
      </p:sp>
      <p:sp>
        <p:nvSpPr>
          <p:cNvPr id="7" name="Rechteck 6"/>
          <p:cNvSpPr/>
          <p:nvPr userDrawn="1"/>
        </p:nvSpPr>
        <p:spPr>
          <a:xfrm>
            <a:off x="628650" y="6459801"/>
            <a:ext cx="5486400"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8" name="Rechteck 7"/>
          <p:cNvSpPr/>
          <p:nvPr userDrawn="1"/>
        </p:nvSpPr>
        <p:spPr>
          <a:xfrm>
            <a:off x="7759041" y="6448302"/>
            <a:ext cx="809749"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sp>
        <p:nvSpPr>
          <p:cNvPr id="9" name="Foliennummernplatzhalter 5"/>
          <p:cNvSpPr txBox="1">
            <a:spLocks/>
          </p:cNvSpPr>
          <p:nvPr userDrawn="1"/>
        </p:nvSpPr>
        <p:spPr>
          <a:xfrm>
            <a:off x="7801160" y="6334801"/>
            <a:ext cx="725505"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‹Nr.›</a:t>
            </a:fld>
            <a:endParaRPr lang="en-US" dirty="0"/>
          </a:p>
        </p:txBody>
      </p:sp>
      <p:pic>
        <p:nvPicPr>
          <p:cNvPr id="10" name="Bild 2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192877" y="6040270"/>
            <a:ext cx="1488336" cy="681212"/>
          </a:xfrm>
          <a:prstGeom prst="rect">
            <a:avLst/>
          </a:prstGeom>
        </p:spPr>
      </p:pic>
    </p:spTree>
    <p:extLst>
      <p:ext uri="{BB962C8B-B14F-4D97-AF65-F5344CB8AC3E}">
        <p14:creationId xmlns:p14="http://schemas.microsoft.com/office/powerpoint/2010/main" val="34691399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936D9-A0C7-4B10-AE15-E4C988A5EA57}" type="datetime1">
              <a:rPr lang="de-DE" smtClean="0">
                <a:solidFill>
                  <a:prstClr val="black">
                    <a:tint val="75000"/>
                  </a:prstClr>
                </a:solidFill>
              </a:rPr>
              <a:pPr/>
              <a:t>22.03.2022</a:t>
            </a:fld>
            <a:endParaRPr lang="de-DE">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solidFill>
                  <a:prstClr val="black">
                    <a:tint val="75000"/>
                  </a:prstClr>
                </a:solidFill>
              </a:rPr>
              <a:t>Sprache im Fach</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71F5E-C1B6-42BC-AB91-181C8FE9A1B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03473485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Sprachsensiblen Unterricht planen</a:t>
            </a:r>
          </a:p>
        </p:txBody>
      </p:sp>
      <p:sp>
        <p:nvSpPr>
          <p:cNvPr id="3" name="Textplatzhalter 2"/>
          <p:cNvSpPr>
            <a:spLocks noGrp="1"/>
          </p:cNvSpPr>
          <p:nvPr>
            <p:ph type="body" sz="quarter" idx="10"/>
          </p:nvPr>
        </p:nvSpPr>
        <p:spPr/>
        <p:txBody>
          <a:bodyPr/>
          <a:lstStyle/>
          <a:p>
            <a:r>
              <a:rPr lang="de-DE" dirty="0"/>
              <a:t>Sprachbildung im Fach – Fortbildungsbaustein 6</a:t>
            </a:r>
          </a:p>
        </p:txBody>
      </p:sp>
    </p:spTree>
    <p:extLst>
      <p:ext uri="{BB962C8B-B14F-4D97-AF65-F5344CB8AC3E}">
        <p14:creationId xmlns:p14="http://schemas.microsoft.com/office/powerpoint/2010/main" val="22472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49" y="2548154"/>
            <a:ext cx="7904163" cy="3394931"/>
          </a:xfrm>
        </p:spPr>
        <p:txBody>
          <a:bodyPr>
            <a:noAutofit/>
          </a:bodyPr>
          <a:lstStyle/>
          <a:p>
            <a:pPr>
              <a:lnSpc>
                <a:spcPct val="100000"/>
              </a:lnSpc>
              <a:spcBef>
                <a:spcPts val="0"/>
              </a:spcBef>
              <a:spcAft>
                <a:spcPts val="1000"/>
              </a:spcAft>
              <a:buFont typeface="Wingdings" panose="05000000000000000000" pitchFamily="2" charset="2"/>
              <a:buChar char="§"/>
              <a:defRPr/>
            </a:pPr>
            <a:r>
              <a:rPr lang="de-DE" altLang="de-DE" sz="2200" dirty="0">
                <a:solidFill>
                  <a:srgbClr val="A50021"/>
                </a:solidFill>
              </a:rPr>
              <a:t>Aktivieren von Vorwissen: </a:t>
            </a:r>
            <a:r>
              <a:rPr lang="de-DE" altLang="de-DE" sz="2000" dirty="0"/>
              <a:t>alltagssprachlicher (ggf. erstsprachlicher) mündlicher Austausch zur Annäherung an ein Thema</a:t>
            </a:r>
            <a:endParaRPr lang="de-DE" altLang="de-DE" sz="2200" dirty="0"/>
          </a:p>
          <a:p>
            <a:pPr>
              <a:lnSpc>
                <a:spcPct val="100000"/>
              </a:lnSpc>
              <a:spcBef>
                <a:spcPts val="0"/>
              </a:spcBef>
              <a:spcAft>
                <a:spcPts val="1000"/>
              </a:spcAft>
              <a:buFont typeface="Wingdings" panose="05000000000000000000" pitchFamily="2" charset="2"/>
              <a:buChar char="§"/>
              <a:defRPr/>
            </a:pPr>
            <a:r>
              <a:rPr lang="de-DE" altLang="de-DE" sz="2200" dirty="0">
                <a:solidFill>
                  <a:srgbClr val="A50021"/>
                </a:solidFill>
              </a:rPr>
              <a:t>Reproduzieren mit Hilfestellungen: </a:t>
            </a:r>
            <a:r>
              <a:rPr lang="de-DE" altLang="de-DE" sz="2000" dirty="0"/>
              <a:t>Schüler/innen geben Inhalte, </a:t>
            </a:r>
            <a:r>
              <a:rPr lang="de-DE" sz="2000" dirty="0"/>
              <a:t>Auf­ga­ben­stel­lun­gen</a:t>
            </a:r>
            <a:r>
              <a:rPr lang="de-DE" altLang="de-DE" sz="2000" dirty="0"/>
              <a:t> etc. von sprachlich angepasstem Input wieder</a:t>
            </a:r>
          </a:p>
          <a:p>
            <a:pPr>
              <a:lnSpc>
                <a:spcPct val="100000"/>
              </a:lnSpc>
              <a:spcBef>
                <a:spcPts val="0"/>
              </a:spcBef>
              <a:spcAft>
                <a:spcPts val="1000"/>
              </a:spcAft>
              <a:buFont typeface="Wingdings" panose="05000000000000000000" pitchFamily="2" charset="2"/>
              <a:buChar char="§"/>
              <a:defRPr/>
            </a:pPr>
            <a:r>
              <a:rPr lang="de-DE" altLang="de-DE" sz="2200" dirty="0">
                <a:solidFill>
                  <a:srgbClr val="A50021"/>
                </a:solidFill>
              </a:rPr>
              <a:t>Erarbeiten durch Austausch, Anwendung, Problemlösung: </a:t>
            </a:r>
            <a:r>
              <a:rPr lang="de-DE" altLang="de-DE" sz="2000" dirty="0"/>
              <a:t>Schüler/innen erarbeiten fachliche und sprachliche Inhalte </a:t>
            </a:r>
            <a:r>
              <a:rPr lang="de-DE" sz="2000" dirty="0"/>
              <a:t>kom­mu­ni­ka­tiv</a:t>
            </a:r>
            <a:r>
              <a:rPr lang="de-DE" altLang="de-DE" sz="2000" dirty="0"/>
              <a:t>, handlungs- und problemorientiert und präsentieren ihre Ergebnisse</a:t>
            </a:r>
            <a:endParaRPr lang="de-DE" altLang="de-DE" sz="2200" dirty="0"/>
          </a:p>
          <a:p>
            <a:pPr>
              <a:lnSpc>
                <a:spcPct val="100000"/>
              </a:lnSpc>
              <a:spcBef>
                <a:spcPts val="0"/>
              </a:spcBef>
              <a:spcAft>
                <a:spcPts val="1000"/>
              </a:spcAft>
              <a:buFont typeface="Wingdings" panose="05000000000000000000" pitchFamily="2" charset="2"/>
              <a:buChar char="§"/>
              <a:defRPr/>
            </a:pPr>
            <a:r>
              <a:rPr lang="de-DE" altLang="de-DE" sz="2200" dirty="0" err="1">
                <a:solidFill>
                  <a:srgbClr val="A50021"/>
                </a:solidFill>
              </a:rPr>
              <a:t>Verschriftlichen</a:t>
            </a:r>
            <a:r>
              <a:rPr lang="de-DE" altLang="de-DE" sz="2200" b="1" dirty="0">
                <a:solidFill>
                  <a:srgbClr val="A50021"/>
                </a:solidFill>
              </a:rPr>
              <a:t> </a:t>
            </a:r>
            <a:r>
              <a:rPr lang="de-DE" altLang="de-DE" sz="2200" dirty="0">
                <a:solidFill>
                  <a:srgbClr val="A50021"/>
                </a:solidFill>
              </a:rPr>
              <a:t>nach Vorgaben: </a:t>
            </a:r>
            <a:r>
              <a:rPr lang="de-DE" altLang="de-DE" sz="2000" dirty="0"/>
              <a:t>Schüler/innen verfassen bildungs- und fachsprachliche Texte auf Grundlage transparenter Kriterien</a:t>
            </a:r>
          </a:p>
        </p:txBody>
      </p:sp>
      <p:sp>
        <p:nvSpPr>
          <p:cNvPr id="3" name="Titel 2"/>
          <p:cNvSpPr>
            <a:spLocks noGrp="1"/>
          </p:cNvSpPr>
          <p:nvPr>
            <p:ph type="title"/>
          </p:nvPr>
        </p:nvSpPr>
        <p:spPr/>
        <p:txBody>
          <a:bodyPr/>
          <a:lstStyle/>
          <a:p>
            <a:r>
              <a:rPr lang="de-DE" dirty="0"/>
              <a:t>1. Regelunterricht mit integrierter Sprachförderung</a:t>
            </a:r>
          </a:p>
        </p:txBody>
      </p:sp>
      <p:sp>
        <p:nvSpPr>
          <p:cNvPr id="6" name="Inhaltsplatzhalter 2"/>
          <p:cNvSpPr txBox="1">
            <a:spLocks/>
          </p:cNvSpPr>
          <p:nvPr/>
        </p:nvSpPr>
        <p:spPr>
          <a:xfrm>
            <a:off x="1926000" y="1346400"/>
            <a:ext cx="6609600" cy="1108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Wingdings" panose="05000000000000000000" pitchFamily="2" charset="2"/>
              <a:buNone/>
              <a:defRPr/>
            </a:pPr>
            <a:r>
              <a:rPr lang="de-DE" altLang="de-DE" sz="2200" dirty="0"/>
              <a:t>Ein striktes Rezept für Unterricht kann es nicht geben. Jedoch gibt es Elemente, die sich im Unterricht mit integrierter Sprachförderung bewährt haben.</a:t>
            </a:r>
          </a:p>
        </p:txBody>
      </p:sp>
      <p:sp>
        <p:nvSpPr>
          <p:cNvPr id="7" name="Fußzeilenplatzhalter 6"/>
          <p:cNvSpPr>
            <a:spLocks noGrp="1"/>
          </p:cNvSpPr>
          <p:nvPr>
            <p:ph type="ftr" sz="quarter" idx="3"/>
          </p:nvPr>
        </p:nvSpPr>
        <p:spPr/>
        <p:txBody>
          <a:bodyPr/>
          <a:lstStyle/>
          <a:p>
            <a:r>
              <a:rPr lang="en-US"/>
              <a:t>Sprachsensiblen Unterricht planen</a:t>
            </a:r>
            <a:endParaRPr lang="en-US" dirty="0"/>
          </a:p>
        </p:txBody>
      </p:sp>
      <p:sp>
        <p:nvSpPr>
          <p:cNvPr id="9" name="Foliennummernplatzhalter 8"/>
          <p:cNvSpPr>
            <a:spLocks noGrp="1"/>
          </p:cNvSpPr>
          <p:nvPr>
            <p:ph type="sldNum" sz="quarter" idx="4"/>
          </p:nvPr>
        </p:nvSpPr>
        <p:spPr/>
        <p:txBody>
          <a:bodyPr/>
          <a:lstStyle/>
          <a:p>
            <a:fld id="{48F63A3B-78C7-47BE-AE5E-E10140E04643}" type="slidenum">
              <a:rPr lang="en-US" smtClean="0"/>
              <a:pPr/>
              <a:t>10</a:t>
            </a:fld>
            <a:endParaRPr lang="en-US" dirty="0"/>
          </a:p>
        </p:txBody>
      </p:sp>
      <p:grpSp>
        <p:nvGrpSpPr>
          <p:cNvPr id="8" name="Gruppieren 7"/>
          <p:cNvGrpSpPr/>
          <p:nvPr/>
        </p:nvGrpSpPr>
        <p:grpSpPr>
          <a:xfrm>
            <a:off x="628649" y="1314336"/>
            <a:ext cx="1148698" cy="1142315"/>
            <a:chOff x="7343511" y="4604657"/>
            <a:chExt cx="1571889" cy="1526122"/>
          </a:xfrm>
        </p:grpSpPr>
        <p:pic>
          <p:nvPicPr>
            <p:cNvPr id="11" name="Grafik 10"/>
            <p:cNvPicPr>
              <a:picLocks noChangeAspect="1"/>
            </p:cNvPicPr>
            <p:nvPr/>
          </p:nvPicPr>
          <p:blipFill rotWithShape="1">
            <a:blip r:embed="rId3" cstate="print">
              <a:extLst>
                <a:ext uri="{28A0092B-C50C-407E-A947-70E740481C1C}">
                  <a14:useLocalDpi xmlns:a14="http://schemas.microsoft.com/office/drawing/2010/main" val="0"/>
                </a:ext>
              </a:extLst>
            </a:blip>
            <a:srcRect t="1253"/>
            <a:stretch/>
          </p:blipFill>
          <p:spPr>
            <a:xfrm>
              <a:off x="7929017" y="5346276"/>
              <a:ext cx="616009" cy="784503"/>
            </a:xfrm>
            <a:prstGeom prst="rect">
              <a:avLst/>
            </a:prstGeom>
          </p:spPr>
        </p:pic>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3511" y="5537160"/>
              <a:ext cx="440257" cy="567793"/>
            </a:xfrm>
            <a:prstGeom prst="rect">
              <a:avLst/>
            </a:prstGeom>
          </p:spPr>
        </p:pic>
        <p:pic>
          <p:nvPicPr>
            <p:cNvPr id="13" name="Grafik 12"/>
            <p:cNvPicPr>
              <a:picLocks noChangeAspect="1"/>
            </p:cNvPicPr>
            <p:nvPr/>
          </p:nvPicPr>
          <p:blipFill rotWithShape="1">
            <a:blip r:embed="rId5" cstate="print">
              <a:extLst>
                <a:ext uri="{28A0092B-C50C-407E-A947-70E740481C1C}">
                  <a14:useLocalDpi xmlns:a14="http://schemas.microsoft.com/office/drawing/2010/main" val="0"/>
                </a:ext>
              </a:extLst>
            </a:blip>
            <a:srcRect t="658" b="52316"/>
            <a:stretch/>
          </p:blipFill>
          <p:spPr>
            <a:xfrm>
              <a:off x="7558643" y="4604657"/>
              <a:ext cx="1356757" cy="745781"/>
            </a:xfrm>
            <a:prstGeom prst="rect">
              <a:avLst/>
            </a:prstGeom>
          </p:spPr>
        </p:pic>
      </p:grpSp>
    </p:spTree>
    <p:extLst>
      <p:ext uri="{BB962C8B-B14F-4D97-AF65-F5344CB8AC3E}">
        <p14:creationId xmlns:p14="http://schemas.microsoft.com/office/powerpoint/2010/main" val="13722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39965" y="1230067"/>
            <a:ext cx="7886700" cy="4544870"/>
          </a:xfrm>
        </p:spPr>
        <p:txBody>
          <a:bodyPr>
            <a:noAutofit/>
          </a:bodyPr>
          <a:lstStyle/>
          <a:p>
            <a:pPr>
              <a:lnSpc>
                <a:spcPct val="100000"/>
              </a:lnSpc>
              <a:spcBef>
                <a:spcPts val="0"/>
              </a:spcBef>
              <a:spcAft>
                <a:spcPts val="600"/>
              </a:spcAft>
              <a:buFont typeface="Wingdings" panose="05000000000000000000" pitchFamily="2" charset="2"/>
              <a:buChar char="§"/>
              <a:defRPr/>
            </a:pPr>
            <a:r>
              <a:rPr lang="de-DE" sz="1800" dirty="0"/>
              <a:t>Jeder Unterricht ist individuell. Alles hängt von der jeweiligen Lehrkraft und der jeweiligen Lerngruppe im jeweiligen Setting ab. Daher ist es unmöglich, ein all­ge­mein­gül­ti­ges Rezept für gelingenden Unterricht mit integrierter Sprach­för­de­rung zu geben. </a:t>
            </a:r>
          </a:p>
          <a:p>
            <a:pPr>
              <a:lnSpc>
                <a:spcPct val="100000"/>
              </a:lnSpc>
              <a:spcBef>
                <a:spcPts val="0"/>
              </a:spcBef>
              <a:spcAft>
                <a:spcPts val="600"/>
              </a:spcAft>
              <a:buFont typeface="Wingdings" panose="05000000000000000000" pitchFamily="2" charset="2"/>
              <a:buChar char="§"/>
              <a:defRPr/>
            </a:pPr>
            <a:r>
              <a:rPr lang="de-DE" sz="1800" dirty="0"/>
              <a:t>Zu den Prinzipien sprachsensiblen Unterrichts gehört u. a.:</a:t>
            </a:r>
          </a:p>
          <a:p>
            <a:pPr lvl="1">
              <a:lnSpc>
                <a:spcPct val="100000"/>
              </a:lnSpc>
              <a:spcBef>
                <a:spcPts val="0"/>
              </a:spcBef>
              <a:spcAft>
                <a:spcPts val="600"/>
              </a:spcAft>
              <a:buFont typeface="Wingdings" panose="05000000000000000000" pitchFamily="2" charset="2"/>
              <a:buChar char="§"/>
              <a:defRPr/>
            </a:pPr>
            <a:r>
              <a:rPr lang="de-DE" sz="1800" dirty="0"/>
              <a:t>Sprachliche und fachliche Inhalte sollten immer zusammen erarbeitet wer­den. Daher sollten sprachliche Mittel nicht isoliert in Wortlisten vermittelt werden, sondern in einen kommunikativen Kontext eingebettet sein. </a:t>
            </a:r>
          </a:p>
          <a:p>
            <a:pPr lvl="1">
              <a:lnSpc>
                <a:spcPct val="100000"/>
              </a:lnSpc>
              <a:spcBef>
                <a:spcPts val="0"/>
              </a:spcBef>
              <a:spcAft>
                <a:spcPts val="600"/>
              </a:spcAft>
              <a:buFont typeface="Wingdings" panose="05000000000000000000" pitchFamily="2" charset="2"/>
              <a:buChar char="§"/>
              <a:defRPr/>
            </a:pPr>
            <a:r>
              <a:rPr lang="de-DE" sz="1800" dirty="0"/>
              <a:t>Zudem sollte der Unterricht möglichst handlungs- und problemorientiert sein: Der Ausgangspunkt von Unterricht ist ein Problem, das während der Stunde gelöst wird. Idealerweise ist dieses Problem kein völlig fiktives und nur im Rahmen von Unterricht relevantes Phänomen, sondern eines, das realen Handlungsanforderungen nahekommt.</a:t>
            </a:r>
          </a:p>
          <a:p>
            <a:pPr lvl="1">
              <a:lnSpc>
                <a:spcPct val="100000"/>
              </a:lnSpc>
              <a:spcBef>
                <a:spcPts val="0"/>
              </a:spcBef>
              <a:spcAft>
                <a:spcPts val="600"/>
              </a:spcAft>
              <a:buFont typeface="Wingdings" panose="05000000000000000000" pitchFamily="2" charset="2"/>
              <a:buChar char="§"/>
              <a:defRPr/>
            </a:pPr>
            <a:r>
              <a:rPr lang="de-DE" sz="1800" dirty="0"/>
              <a:t>Ziel ist die Handlungsfähigkeit in der (außer-)schulischen Welt – sowohl fach­lich als auch sprachlich.</a:t>
            </a:r>
          </a:p>
        </p:txBody>
      </p:sp>
      <p:sp>
        <p:nvSpPr>
          <p:cNvPr id="3" name="Titel 2"/>
          <p:cNvSpPr>
            <a:spLocks noGrp="1"/>
          </p:cNvSpPr>
          <p:nvPr>
            <p:ph type="title"/>
          </p:nvPr>
        </p:nvSpPr>
        <p:spPr/>
        <p:txBody>
          <a:bodyPr/>
          <a:lstStyle/>
          <a:p>
            <a:r>
              <a:rPr lang="de-DE" dirty="0"/>
              <a:t>Kommentare</a:t>
            </a:r>
          </a:p>
        </p:txBody>
      </p:sp>
      <p:sp>
        <p:nvSpPr>
          <p:cNvPr id="6" name="Fußzeilenplatzhalter 5"/>
          <p:cNvSpPr>
            <a:spLocks noGrp="1"/>
          </p:cNvSpPr>
          <p:nvPr>
            <p:ph type="ftr" sz="quarter" idx="3"/>
          </p:nvPr>
        </p:nvSpPr>
        <p:spPr/>
        <p:txBody>
          <a:bodyPr/>
          <a:lstStyle/>
          <a:p>
            <a:r>
              <a:rPr lang="en-US"/>
              <a:t>Sprachsensiblen Unterricht planen</a:t>
            </a:r>
            <a:endParaRPr lang="en-US" dirty="0"/>
          </a:p>
        </p:txBody>
      </p:sp>
      <p:sp>
        <p:nvSpPr>
          <p:cNvPr id="7" name="Foliennummernplatzhalter 6"/>
          <p:cNvSpPr>
            <a:spLocks noGrp="1"/>
          </p:cNvSpPr>
          <p:nvPr>
            <p:ph type="sldNum" sz="quarter" idx="4"/>
          </p:nvPr>
        </p:nvSpPr>
        <p:spPr/>
        <p:txBody>
          <a:bodyPr/>
          <a:lstStyle/>
          <a:p>
            <a:fld id="{48F63A3B-78C7-47BE-AE5E-E10140E04643}" type="slidenum">
              <a:rPr lang="en-US" smtClean="0"/>
              <a:pPr/>
              <a:t>11</a:t>
            </a:fld>
            <a:endParaRPr lang="en-US" dirty="0"/>
          </a:p>
        </p:txBody>
      </p:sp>
    </p:spTree>
    <p:extLst>
      <p:ext uri="{BB962C8B-B14F-4D97-AF65-F5344CB8AC3E}">
        <p14:creationId xmlns:p14="http://schemas.microsoft.com/office/powerpoint/2010/main" val="197439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Gegensätzliche Positionen zur Sprachförderung</a:t>
            </a:r>
          </a:p>
        </p:txBody>
      </p:sp>
      <p:sp>
        <p:nvSpPr>
          <p:cNvPr id="4" name="Abgerundete rechteckige Legende 3"/>
          <p:cNvSpPr/>
          <p:nvPr/>
        </p:nvSpPr>
        <p:spPr bwMode="auto">
          <a:xfrm>
            <a:off x="626386" y="1412873"/>
            <a:ext cx="3870000" cy="2790000"/>
          </a:xfrm>
          <a:prstGeom prst="wedgeRoundRectCallout">
            <a:avLst>
              <a:gd name="adj1" fmla="val 24710"/>
              <a:gd name="adj2" fmla="val 60186"/>
              <a:gd name="adj3" fmla="val 16667"/>
            </a:avLst>
          </a:prstGeom>
          <a:ln>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36000" tIns="0" rIns="36000" bIns="0" anchor="ctr" anchorCtr="1"/>
          <a:lstStyle/>
          <a:p>
            <a:pPr algn="ctr">
              <a:defRPr/>
            </a:pPr>
            <a:r>
              <a:rPr lang="de-DE" sz="2200" dirty="0"/>
              <a:t>„Ich bin Fachlehrer und kein Sprachlehrer. Alles rund um Sprache gehört in den Deutschunterricht!“</a:t>
            </a:r>
            <a:endParaRPr lang="de-DE" sz="2200" dirty="0">
              <a:solidFill>
                <a:schemeClr val="tx1"/>
              </a:solidFill>
            </a:endParaRPr>
          </a:p>
        </p:txBody>
      </p:sp>
      <p:sp>
        <p:nvSpPr>
          <p:cNvPr id="7" name="Textfeld 6"/>
          <p:cNvSpPr txBox="1"/>
          <p:nvPr/>
        </p:nvSpPr>
        <p:spPr>
          <a:xfrm>
            <a:off x="5442713" y="5735432"/>
            <a:ext cx="672335" cy="553998"/>
          </a:xfrm>
          <a:prstGeom prst="rect">
            <a:avLst/>
          </a:prstGeom>
          <a:noFill/>
        </p:spPr>
        <p:txBody>
          <a:bodyPr wrap="square">
            <a:spAutoFit/>
          </a:bodyPr>
          <a:lstStyle/>
          <a:p>
            <a:pPr>
              <a:defRPr/>
            </a:pPr>
            <a:r>
              <a:rPr lang="de-DE" sz="3000" dirty="0">
                <a:latin typeface="+mn-lt"/>
              </a:rPr>
              <a:t> B</a:t>
            </a:r>
          </a:p>
        </p:txBody>
      </p:sp>
      <p:sp>
        <p:nvSpPr>
          <p:cNvPr id="8" name="Abgerundete rechteckige Legende 7"/>
          <p:cNvSpPr/>
          <p:nvPr/>
        </p:nvSpPr>
        <p:spPr bwMode="auto">
          <a:xfrm>
            <a:off x="4696510" y="1412874"/>
            <a:ext cx="3871228" cy="2790000"/>
          </a:xfrm>
          <a:prstGeom prst="wedgeRoundRectCallout">
            <a:avLst>
              <a:gd name="adj1" fmla="val -24549"/>
              <a:gd name="adj2" fmla="val 60144"/>
              <a:gd name="adj3" fmla="val 16667"/>
            </a:avLst>
          </a:prstGeom>
          <a:ln>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36000" tIns="0" rIns="36000" bIns="36000" anchor="ctr" anchorCtr="1"/>
          <a:lstStyle/>
          <a:p>
            <a:pPr algn="ctr">
              <a:defRPr/>
            </a:pPr>
            <a:r>
              <a:rPr lang="de-DE" sz="2200" dirty="0"/>
              <a:t>„Ich möchte, dass meine Schüler/innen ihr Wissen in Worte fassen können, dass sie die Texte und Aufgaben verstehen und die Sprache des Fachs korrekt verwenden.“</a:t>
            </a:r>
            <a:endParaRPr lang="de-DE" sz="2200" dirty="0">
              <a:solidFill>
                <a:schemeClr val="tx1"/>
              </a:solidFill>
            </a:endParaRPr>
          </a:p>
        </p:txBody>
      </p:sp>
      <p:sp>
        <p:nvSpPr>
          <p:cNvPr id="9" name="Textfeld 8"/>
          <p:cNvSpPr txBox="1"/>
          <p:nvPr/>
        </p:nvSpPr>
        <p:spPr>
          <a:xfrm>
            <a:off x="3365990" y="5735393"/>
            <a:ext cx="540330" cy="554037"/>
          </a:xfrm>
          <a:prstGeom prst="rect">
            <a:avLst/>
          </a:prstGeom>
          <a:noFill/>
        </p:spPr>
        <p:txBody>
          <a:bodyPr wrap="square">
            <a:spAutoFit/>
          </a:bodyPr>
          <a:lstStyle/>
          <a:p>
            <a:pPr>
              <a:defRPr/>
            </a:pPr>
            <a:r>
              <a:rPr lang="de-DE" sz="3000" dirty="0">
                <a:latin typeface="+mn-lt"/>
              </a:rPr>
              <a:t>A</a:t>
            </a:r>
          </a:p>
        </p:txBody>
      </p:sp>
      <p:sp>
        <p:nvSpPr>
          <p:cNvPr id="11" name="Fußzeilenplatzhalter 10"/>
          <p:cNvSpPr>
            <a:spLocks noGrp="1"/>
          </p:cNvSpPr>
          <p:nvPr>
            <p:ph type="ftr" sz="quarter" idx="3"/>
          </p:nvPr>
        </p:nvSpPr>
        <p:spPr/>
        <p:txBody>
          <a:bodyPr/>
          <a:lstStyle/>
          <a:p>
            <a:r>
              <a:rPr lang="en-US"/>
              <a:t>Sprachsensiblen Unterricht planen</a:t>
            </a:r>
            <a:endParaRPr lang="en-US" dirty="0"/>
          </a:p>
        </p:txBody>
      </p:sp>
      <p:sp>
        <p:nvSpPr>
          <p:cNvPr id="12" name="Foliennummernplatzhalter 11"/>
          <p:cNvSpPr>
            <a:spLocks noGrp="1"/>
          </p:cNvSpPr>
          <p:nvPr>
            <p:ph type="sldNum" sz="quarter" idx="4"/>
          </p:nvPr>
        </p:nvSpPr>
        <p:spPr/>
        <p:txBody>
          <a:bodyPr/>
          <a:lstStyle/>
          <a:p>
            <a:fld id="{48F63A3B-78C7-47BE-AE5E-E10140E04643}" type="slidenum">
              <a:rPr lang="en-US" smtClean="0"/>
              <a:pPr/>
              <a:t>12</a:t>
            </a:fld>
            <a:endParaRPr lang="en-US" dirty="0"/>
          </a:p>
        </p:txBody>
      </p:sp>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4205"/>
          <a:stretch/>
        </p:blipFill>
        <p:spPr>
          <a:xfrm>
            <a:off x="3742823" y="4310744"/>
            <a:ext cx="876265" cy="2141653"/>
          </a:xfrm>
          <a:prstGeom prst="rect">
            <a:avLst/>
          </a:prstGeom>
        </p:spPr>
      </p:pic>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5756" y="4328995"/>
            <a:ext cx="778186" cy="2107073"/>
          </a:xfrm>
          <a:prstGeom prst="rect">
            <a:avLst/>
          </a:prstGeom>
        </p:spPr>
      </p:pic>
    </p:spTree>
    <p:extLst>
      <p:ext uri="{BB962C8B-B14F-4D97-AF65-F5344CB8AC3E}">
        <p14:creationId xmlns:p14="http://schemas.microsoft.com/office/powerpoint/2010/main" val="1936305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1381886"/>
            <a:ext cx="7886700" cy="4544870"/>
          </a:xfrm>
        </p:spPr>
        <p:txBody>
          <a:bodyPr>
            <a:normAutofit/>
          </a:bodyPr>
          <a:lstStyle/>
          <a:p>
            <a:pPr>
              <a:lnSpc>
                <a:spcPct val="100000"/>
              </a:lnSpc>
              <a:spcBef>
                <a:spcPts val="0"/>
              </a:spcBef>
              <a:spcAft>
                <a:spcPts val="600"/>
              </a:spcAft>
              <a:buFont typeface="Wingdings" panose="05000000000000000000" pitchFamily="2" charset="2"/>
              <a:buChar char="§"/>
              <a:defRPr/>
            </a:pPr>
            <a:r>
              <a:rPr lang="de-DE" sz="2200" dirty="0"/>
              <a:t>Wenn es auf den folgenden Folien um konkrete Un­ter­richts­bei­spie­le geht, werden immer zwei gegensätzliche Positionen dar­ge­stellt, um den Unterschied zwischen sprachsensiblem und nicht-sprachsensiblem Unterricht deutlich zu machen. Diese Positionen werden von zwei fiktiven Lehrkräften vertreten: </a:t>
            </a:r>
          </a:p>
          <a:p>
            <a:pPr lvl="1">
              <a:lnSpc>
                <a:spcPct val="100000"/>
              </a:lnSpc>
              <a:spcBef>
                <a:spcPts val="0"/>
              </a:spcBef>
              <a:spcAft>
                <a:spcPts val="600"/>
              </a:spcAft>
              <a:buFont typeface="Wingdings" panose="05000000000000000000" pitchFamily="2" charset="2"/>
              <a:buChar char="§"/>
              <a:defRPr/>
            </a:pPr>
            <a:r>
              <a:rPr lang="de-DE" sz="2200" dirty="0"/>
              <a:t>Lehrkraft A versteht sich als Fachlehrer, der die Sprach­för­de­rung in den Deutschunterricht auslagern möchte.</a:t>
            </a:r>
          </a:p>
          <a:p>
            <a:pPr lvl="1">
              <a:lnSpc>
                <a:spcPct val="100000"/>
              </a:lnSpc>
              <a:spcBef>
                <a:spcPts val="0"/>
              </a:spcBef>
              <a:spcAft>
                <a:spcPts val="600"/>
              </a:spcAft>
              <a:buFont typeface="Wingdings" panose="05000000000000000000" pitchFamily="2" charset="2"/>
              <a:buChar char="§"/>
              <a:defRPr/>
            </a:pPr>
            <a:r>
              <a:rPr lang="de-DE" sz="2200" dirty="0"/>
              <a:t>Lehrkraft B möchte sprachsensibel unterrichten, damit die Lerngruppe auf produktiver wie auf rezeptiver Ebene gut mitarbeiten kann.</a:t>
            </a:r>
          </a:p>
        </p:txBody>
      </p:sp>
      <p:sp>
        <p:nvSpPr>
          <p:cNvPr id="3" name="Titel 2"/>
          <p:cNvSpPr>
            <a:spLocks noGrp="1"/>
          </p:cNvSpPr>
          <p:nvPr>
            <p:ph type="title"/>
          </p:nvPr>
        </p:nvSpPr>
        <p:spPr/>
        <p:txBody>
          <a:bodyPr/>
          <a:lstStyle/>
          <a:p>
            <a:r>
              <a:rPr lang="de-DE" dirty="0"/>
              <a:t>Kommentare</a:t>
            </a:r>
          </a:p>
        </p:txBody>
      </p:sp>
      <p:sp>
        <p:nvSpPr>
          <p:cNvPr id="6" name="Fußzeilenplatzhalter 5"/>
          <p:cNvSpPr>
            <a:spLocks noGrp="1"/>
          </p:cNvSpPr>
          <p:nvPr>
            <p:ph type="ftr" sz="quarter" idx="3"/>
          </p:nvPr>
        </p:nvSpPr>
        <p:spPr/>
        <p:txBody>
          <a:bodyPr/>
          <a:lstStyle/>
          <a:p>
            <a:r>
              <a:rPr lang="en-US"/>
              <a:t>Sprachsensiblen Unterricht planen</a:t>
            </a:r>
            <a:endParaRPr lang="en-US" dirty="0"/>
          </a:p>
        </p:txBody>
      </p:sp>
      <p:sp>
        <p:nvSpPr>
          <p:cNvPr id="7" name="Foliennummernplatzhalter 6"/>
          <p:cNvSpPr>
            <a:spLocks noGrp="1"/>
          </p:cNvSpPr>
          <p:nvPr>
            <p:ph type="sldNum" sz="quarter" idx="4"/>
          </p:nvPr>
        </p:nvSpPr>
        <p:spPr/>
        <p:txBody>
          <a:bodyPr/>
          <a:lstStyle/>
          <a:p>
            <a:fld id="{48F63A3B-78C7-47BE-AE5E-E10140E04643}" type="slidenum">
              <a:rPr lang="en-US" smtClean="0"/>
              <a:pPr/>
              <a:t>13</a:t>
            </a:fld>
            <a:endParaRPr lang="en-US" dirty="0"/>
          </a:p>
        </p:txBody>
      </p:sp>
    </p:spTree>
    <p:extLst>
      <p:ext uri="{BB962C8B-B14F-4D97-AF65-F5344CB8AC3E}">
        <p14:creationId xmlns:p14="http://schemas.microsoft.com/office/powerpoint/2010/main" val="1641946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495645" y="2545749"/>
            <a:ext cx="8037167" cy="3398035"/>
          </a:xfrm>
        </p:spPr>
        <p:txBody>
          <a:bodyPr>
            <a:noAutofit/>
          </a:bodyPr>
          <a:lstStyle/>
          <a:p>
            <a:pPr>
              <a:lnSpc>
                <a:spcPct val="100000"/>
              </a:lnSpc>
              <a:spcBef>
                <a:spcPts val="0"/>
              </a:spcBef>
              <a:spcAft>
                <a:spcPts val="1000"/>
              </a:spcAft>
              <a:buFont typeface="Wingdings" panose="05000000000000000000" pitchFamily="2" charset="2"/>
              <a:buChar char="§"/>
              <a:defRPr/>
            </a:pPr>
            <a:r>
              <a:rPr lang="de-DE" sz="2200" dirty="0">
                <a:solidFill>
                  <a:srgbClr val="A50021"/>
                </a:solidFill>
              </a:rPr>
              <a:t>Sensibilisieren und Üben:</a:t>
            </a:r>
            <a:r>
              <a:rPr lang="de-DE" sz="2000" dirty="0">
                <a:solidFill>
                  <a:srgbClr val="A50021"/>
                </a:solidFill>
              </a:rPr>
              <a:t> </a:t>
            </a:r>
            <a:r>
              <a:rPr lang="de-DE" sz="2000" dirty="0"/>
              <a:t>typische Phänomene der Bildungs- und Fachsprache (z. B. Passiv) benennen, erkennen und anwenden</a:t>
            </a:r>
          </a:p>
          <a:p>
            <a:pPr>
              <a:lnSpc>
                <a:spcPct val="100000"/>
              </a:lnSpc>
              <a:spcBef>
                <a:spcPts val="0"/>
              </a:spcBef>
              <a:spcAft>
                <a:spcPts val="1000"/>
              </a:spcAft>
              <a:buFont typeface="Wingdings" panose="05000000000000000000" pitchFamily="2" charset="2"/>
              <a:buChar char="§"/>
              <a:defRPr/>
            </a:pPr>
            <a:r>
              <a:rPr lang="de-DE" sz="2200" dirty="0">
                <a:solidFill>
                  <a:srgbClr val="A50021"/>
                </a:solidFill>
              </a:rPr>
              <a:t>Auf Vorwissen aufbauen:</a:t>
            </a:r>
            <a:r>
              <a:rPr lang="de-DE" sz="2000" dirty="0">
                <a:solidFill>
                  <a:srgbClr val="A50021"/>
                </a:solidFill>
              </a:rPr>
              <a:t> </a:t>
            </a:r>
            <a:r>
              <a:rPr lang="de-DE" sz="2000" dirty="0"/>
              <a:t>Sukzession von der Alltagssprache zur Bildungs- und Fachsprache (z. B. vom mündlichen Beschreiben einer Beobachtung zum schriftlichen Dokumentieren)</a:t>
            </a:r>
          </a:p>
          <a:p>
            <a:pPr>
              <a:lnSpc>
                <a:spcPct val="100000"/>
              </a:lnSpc>
              <a:spcBef>
                <a:spcPts val="0"/>
              </a:spcBef>
              <a:spcAft>
                <a:spcPts val="1000"/>
              </a:spcAft>
              <a:buFont typeface="Wingdings" panose="05000000000000000000" pitchFamily="2" charset="2"/>
              <a:buChar char="§"/>
              <a:defRPr/>
            </a:pPr>
            <a:r>
              <a:rPr lang="de-DE" sz="2200" dirty="0">
                <a:solidFill>
                  <a:srgbClr val="A50021"/>
                </a:solidFill>
              </a:rPr>
              <a:t>Register vergleichen:</a:t>
            </a:r>
            <a:r>
              <a:rPr lang="de-DE" sz="2000" dirty="0">
                <a:solidFill>
                  <a:srgbClr val="A50021"/>
                </a:solidFill>
              </a:rPr>
              <a:t> </a:t>
            </a:r>
            <a:r>
              <a:rPr lang="de-DE" sz="2000" dirty="0"/>
              <a:t>Merkmale und Funktionen über Vergleiche erarbeiten (z. B. zwei Definitionen für ein Fachwort/Phänomen verfassen lassen – eine für Laien und eine für Fachleute)</a:t>
            </a:r>
          </a:p>
        </p:txBody>
      </p:sp>
      <p:sp>
        <p:nvSpPr>
          <p:cNvPr id="3" name="Titel 2"/>
          <p:cNvSpPr>
            <a:spLocks noGrp="1"/>
          </p:cNvSpPr>
          <p:nvPr>
            <p:ph type="title"/>
          </p:nvPr>
        </p:nvSpPr>
        <p:spPr/>
        <p:txBody>
          <a:bodyPr/>
          <a:lstStyle/>
          <a:p>
            <a:r>
              <a:rPr lang="de-DE" dirty="0"/>
              <a:t>2. Alltags-, Bildungs- und Fachsprache differenzieren</a:t>
            </a:r>
          </a:p>
        </p:txBody>
      </p:sp>
      <p:sp>
        <p:nvSpPr>
          <p:cNvPr id="5" name="Inhaltsplatzhalter 2"/>
          <p:cNvSpPr txBox="1">
            <a:spLocks/>
          </p:cNvSpPr>
          <p:nvPr/>
        </p:nvSpPr>
        <p:spPr>
          <a:xfrm>
            <a:off x="1926000" y="1346400"/>
            <a:ext cx="6609600" cy="1108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Wingdings" panose="05000000000000000000" pitchFamily="2" charset="2"/>
              <a:buNone/>
              <a:defRPr/>
            </a:pPr>
            <a:r>
              <a:rPr lang="de-DE" altLang="de-DE" sz="2200" dirty="0"/>
              <a:t>Es ist wichtig, dass den Schüler/innen klar wird, warum es verschiedene Register gibt, was die Bildungs- und Fachsprache leistet und wie sie funktioniert.</a:t>
            </a:r>
          </a:p>
        </p:txBody>
      </p:sp>
      <p:sp>
        <p:nvSpPr>
          <p:cNvPr id="8" name="Fußzeilenplatzhalter 7"/>
          <p:cNvSpPr>
            <a:spLocks noGrp="1"/>
          </p:cNvSpPr>
          <p:nvPr>
            <p:ph type="ftr" sz="quarter" idx="3"/>
          </p:nvPr>
        </p:nvSpPr>
        <p:spPr/>
        <p:txBody>
          <a:bodyPr/>
          <a:lstStyle/>
          <a:p>
            <a:r>
              <a:rPr lang="en-US"/>
              <a:t>Sprachsensiblen Unterricht planen</a:t>
            </a:r>
            <a:endParaRPr lang="en-US" dirty="0"/>
          </a:p>
        </p:txBody>
      </p:sp>
      <p:sp>
        <p:nvSpPr>
          <p:cNvPr id="9" name="Foliennummernplatzhalter 8"/>
          <p:cNvSpPr>
            <a:spLocks noGrp="1"/>
          </p:cNvSpPr>
          <p:nvPr>
            <p:ph type="sldNum" sz="quarter" idx="4"/>
          </p:nvPr>
        </p:nvSpPr>
        <p:spPr/>
        <p:txBody>
          <a:bodyPr/>
          <a:lstStyle/>
          <a:p>
            <a:fld id="{48F63A3B-78C7-47BE-AE5E-E10140E04643}" type="slidenum">
              <a:rPr lang="en-US" smtClean="0"/>
              <a:pPr/>
              <a:t>14</a:t>
            </a:fld>
            <a:endParaRPr lang="en-US" dirty="0"/>
          </a:p>
        </p:txBody>
      </p:sp>
      <p:grpSp>
        <p:nvGrpSpPr>
          <p:cNvPr id="11" name="Gruppieren 10"/>
          <p:cNvGrpSpPr/>
          <p:nvPr/>
        </p:nvGrpSpPr>
        <p:grpSpPr>
          <a:xfrm>
            <a:off x="628649" y="1314336"/>
            <a:ext cx="1148698" cy="1142315"/>
            <a:chOff x="7343511" y="4604657"/>
            <a:chExt cx="1571889" cy="1526122"/>
          </a:xfrm>
        </p:grpSpPr>
        <p:pic>
          <p:nvPicPr>
            <p:cNvPr id="12" name="Grafik 11"/>
            <p:cNvPicPr>
              <a:picLocks noChangeAspect="1"/>
            </p:cNvPicPr>
            <p:nvPr/>
          </p:nvPicPr>
          <p:blipFill rotWithShape="1">
            <a:blip r:embed="rId3" cstate="print">
              <a:extLst>
                <a:ext uri="{28A0092B-C50C-407E-A947-70E740481C1C}">
                  <a14:useLocalDpi xmlns:a14="http://schemas.microsoft.com/office/drawing/2010/main" val="0"/>
                </a:ext>
              </a:extLst>
            </a:blip>
            <a:srcRect t="1253"/>
            <a:stretch/>
          </p:blipFill>
          <p:spPr>
            <a:xfrm>
              <a:off x="7929017" y="5346276"/>
              <a:ext cx="616009" cy="784503"/>
            </a:xfrm>
            <a:prstGeom prst="rect">
              <a:avLst/>
            </a:prstGeom>
          </p:spPr>
        </p:pic>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3511" y="5537160"/>
              <a:ext cx="440257" cy="567793"/>
            </a:xfrm>
            <a:prstGeom prst="rect">
              <a:avLst/>
            </a:prstGeom>
          </p:spPr>
        </p:pic>
        <p:pic>
          <p:nvPicPr>
            <p:cNvPr id="14" name="Grafik 13"/>
            <p:cNvPicPr>
              <a:picLocks noChangeAspect="1"/>
            </p:cNvPicPr>
            <p:nvPr/>
          </p:nvPicPr>
          <p:blipFill rotWithShape="1">
            <a:blip r:embed="rId5" cstate="print">
              <a:extLst>
                <a:ext uri="{28A0092B-C50C-407E-A947-70E740481C1C}">
                  <a14:useLocalDpi xmlns:a14="http://schemas.microsoft.com/office/drawing/2010/main" val="0"/>
                </a:ext>
              </a:extLst>
            </a:blip>
            <a:srcRect t="658" b="52316"/>
            <a:stretch/>
          </p:blipFill>
          <p:spPr>
            <a:xfrm>
              <a:off x="7558643" y="4604657"/>
              <a:ext cx="1356757" cy="745781"/>
            </a:xfrm>
            <a:prstGeom prst="rect">
              <a:avLst/>
            </a:prstGeom>
          </p:spPr>
        </p:pic>
      </p:grpSp>
    </p:spTree>
    <p:extLst>
      <p:ext uri="{BB962C8B-B14F-4D97-AF65-F5344CB8AC3E}">
        <p14:creationId xmlns:p14="http://schemas.microsoft.com/office/powerpoint/2010/main" val="308280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1381886"/>
            <a:ext cx="7886700" cy="4544870"/>
          </a:xfrm>
        </p:spPr>
        <p:txBody>
          <a:bodyPr>
            <a:noAutofit/>
          </a:bodyPr>
          <a:lstStyle/>
          <a:p>
            <a:pPr>
              <a:lnSpc>
                <a:spcPct val="100000"/>
              </a:lnSpc>
              <a:spcBef>
                <a:spcPts val="0"/>
              </a:spcBef>
              <a:spcAft>
                <a:spcPts val="600"/>
              </a:spcAft>
              <a:buFont typeface="Wingdings" panose="05000000000000000000" pitchFamily="2" charset="2"/>
              <a:buChar char="§"/>
              <a:defRPr/>
            </a:pPr>
            <a:r>
              <a:rPr lang="de-DE" altLang="de-DE" sz="2200" dirty="0"/>
              <a:t>Hinweise zur Differenzierung von Registern im Unterricht:</a:t>
            </a:r>
          </a:p>
          <a:p>
            <a:pPr lvl="1">
              <a:lnSpc>
                <a:spcPct val="100000"/>
              </a:lnSpc>
              <a:spcBef>
                <a:spcPts val="0"/>
              </a:spcBef>
              <a:spcAft>
                <a:spcPts val="600"/>
              </a:spcAft>
              <a:buFont typeface="Wingdings" panose="05000000000000000000" pitchFamily="2" charset="2"/>
              <a:buChar char="§"/>
              <a:defRPr/>
            </a:pPr>
            <a:r>
              <a:rPr lang="de-DE" altLang="de-DE" sz="2200" dirty="0"/>
              <a:t>Es ist empfehlenswert, im Unterricht von einfachen Tätigkeiten und Inhalten auszugehen und die Komplexität dann zu steigern, </a:t>
            </a:r>
            <a:r>
              <a:rPr lang="de-DE" sz="2200" dirty="0"/>
              <a:t>v. a.</a:t>
            </a:r>
            <a:r>
              <a:rPr lang="de-DE" altLang="de-DE" sz="2200" dirty="0"/>
              <a:t> durch eine Sukzession von der Alltags- zur Bildungs- und Fachsprache und von mündlicher zu schriftlicher Kommunikation.</a:t>
            </a:r>
          </a:p>
          <a:p>
            <a:pPr lvl="1">
              <a:lnSpc>
                <a:spcPct val="100000"/>
              </a:lnSpc>
              <a:spcBef>
                <a:spcPts val="0"/>
              </a:spcBef>
              <a:spcAft>
                <a:spcPts val="600"/>
              </a:spcAft>
              <a:buFont typeface="Wingdings" panose="05000000000000000000" pitchFamily="2" charset="2"/>
              <a:buChar char="§"/>
              <a:defRPr/>
            </a:pPr>
            <a:r>
              <a:rPr lang="de-DE" altLang="de-DE" sz="2200" dirty="0"/>
              <a:t>Explizite Vergleiche der Register machen der Lerngruppe bewusst, wie die Bildungs- und Fachsprache im Vergleich zur vertrauten Alltagssprache funktioniert und wo die Unterschiede liegen. Eine konkrete Methode könnte sein, zwei Definitionen für ein Fachwort verfassen zu lassen, von denen eine alltagssprachlich (für Laien) formuliert ist und eine weitere bildungs- und fachsprachlich (für Fachleute) konzipiert ist.</a:t>
            </a:r>
          </a:p>
        </p:txBody>
      </p:sp>
      <p:sp>
        <p:nvSpPr>
          <p:cNvPr id="3" name="Titel 2"/>
          <p:cNvSpPr>
            <a:spLocks noGrp="1"/>
          </p:cNvSpPr>
          <p:nvPr>
            <p:ph type="title"/>
          </p:nvPr>
        </p:nvSpPr>
        <p:spPr/>
        <p:txBody>
          <a:bodyPr/>
          <a:lstStyle/>
          <a:p>
            <a:r>
              <a:rPr lang="de-DE" dirty="0"/>
              <a:t>Kommentare</a:t>
            </a:r>
          </a:p>
        </p:txBody>
      </p:sp>
      <p:sp>
        <p:nvSpPr>
          <p:cNvPr id="6" name="Fußzeilenplatzhalter 5"/>
          <p:cNvSpPr>
            <a:spLocks noGrp="1"/>
          </p:cNvSpPr>
          <p:nvPr>
            <p:ph type="ftr" sz="quarter" idx="3"/>
          </p:nvPr>
        </p:nvSpPr>
        <p:spPr/>
        <p:txBody>
          <a:bodyPr/>
          <a:lstStyle/>
          <a:p>
            <a:r>
              <a:rPr lang="en-US"/>
              <a:t>Sprachsensiblen Unterricht planen</a:t>
            </a:r>
            <a:endParaRPr lang="en-US" dirty="0"/>
          </a:p>
        </p:txBody>
      </p:sp>
      <p:sp>
        <p:nvSpPr>
          <p:cNvPr id="7" name="Foliennummernplatzhalter 6"/>
          <p:cNvSpPr>
            <a:spLocks noGrp="1"/>
          </p:cNvSpPr>
          <p:nvPr>
            <p:ph type="sldNum" sz="quarter" idx="4"/>
          </p:nvPr>
        </p:nvSpPr>
        <p:spPr/>
        <p:txBody>
          <a:bodyPr/>
          <a:lstStyle/>
          <a:p>
            <a:fld id="{48F63A3B-78C7-47BE-AE5E-E10140E04643}" type="slidenum">
              <a:rPr lang="en-US" smtClean="0"/>
              <a:pPr/>
              <a:t>15</a:t>
            </a:fld>
            <a:endParaRPr lang="en-US" dirty="0"/>
          </a:p>
        </p:txBody>
      </p:sp>
    </p:spTree>
    <p:extLst>
      <p:ext uri="{BB962C8B-B14F-4D97-AF65-F5344CB8AC3E}">
        <p14:creationId xmlns:p14="http://schemas.microsoft.com/office/powerpoint/2010/main" val="3250533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Sensibilisieren und Üben</a:t>
            </a:r>
          </a:p>
        </p:txBody>
      </p:sp>
      <p:sp>
        <p:nvSpPr>
          <p:cNvPr id="11" name="Fußzeilenplatzhalter 10"/>
          <p:cNvSpPr>
            <a:spLocks noGrp="1"/>
          </p:cNvSpPr>
          <p:nvPr>
            <p:ph type="ftr" sz="quarter" idx="3"/>
          </p:nvPr>
        </p:nvSpPr>
        <p:spPr/>
        <p:txBody>
          <a:bodyPr/>
          <a:lstStyle/>
          <a:p>
            <a:r>
              <a:rPr lang="en-US"/>
              <a:t>Sprachsensiblen Unterricht planen</a:t>
            </a:r>
            <a:endParaRPr lang="en-US" dirty="0"/>
          </a:p>
        </p:txBody>
      </p:sp>
      <p:sp>
        <p:nvSpPr>
          <p:cNvPr id="12" name="Foliennummernplatzhalter 11"/>
          <p:cNvSpPr>
            <a:spLocks noGrp="1"/>
          </p:cNvSpPr>
          <p:nvPr>
            <p:ph type="sldNum" sz="quarter" idx="4"/>
          </p:nvPr>
        </p:nvSpPr>
        <p:spPr/>
        <p:txBody>
          <a:bodyPr/>
          <a:lstStyle/>
          <a:p>
            <a:fld id="{48F63A3B-78C7-47BE-AE5E-E10140E04643}" type="slidenum">
              <a:rPr lang="en-US" smtClean="0"/>
              <a:pPr/>
              <a:t>16</a:t>
            </a:fld>
            <a:endParaRPr lang="en-US" dirty="0"/>
          </a:p>
        </p:txBody>
      </p:sp>
      <p:sp>
        <p:nvSpPr>
          <p:cNvPr id="23" name="Textfeld 22"/>
          <p:cNvSpPr txBox="1"/>
          <p:nvPr/>
        </p:nvSpPr>
        <p:spPr>
          <a:xfrm>
            <a:off x="5442713" y="5735432"/>
            <a:ext cx="672335" cy="553998"/>
          </a:xfrm>
          <a:prstGeom prst="rect">
            <a:avLst/>
          </a:prstGeom>
          <a:noFill/>
        </p:spPr>
        <p:txBody>
          <a:bodyPr wrap="square">
            <a:spAutoFit/>
          </a:bodyPr>
          <a:lstStyle/>
          <a:p>
            <a:pPr>
              <a:defRPr/>
            </a:pPr>
            <a:r>
              <a:rPr lang="de-DE" sz="3000" dirty="0">
                <a:latin typeface="+mn-lt"/>
              </a:rPr>
              <a:t> B</a:t>
            </a:r>
          </a:p>
        </p:txBody>
      </p:sp>
      <p:sp>
        <p:nvSpPr>
          <p:cNvPr id="24" name="Textfeld 23"/>
          <p:cNvSpPr txBox="1"/>
          <p:nvPr/>
        </p:nvSpPr>
        <p:spPr>
          <a:xfrm>
            <a:off x="3365990" y="5735393"/>
            <a:ext cx="540330" cy="554037"/>
          </a:xfrm>
          <a:prstGeom prst="rect">
            <a:avLst/>
          </a:prstGeom>
          <a:noFill/>
        </p:spPr>
        <p:txBody>
          <a:bodyPr wrap="square">
            <a:spAutoFit/>
          </a:bodyPr>
          <a:lstStyle/>
          <a:p>
            <a:pPr>
              <a:defRPr/>
            </a:pPr>
            <a:r>
              <a:rPr lang="de-DE" sz="3000" dirty="0">
                <a:latin typeface="+mn-lt"/>
              </a:rPr>
              <a:t>A</a:t>
            </a:r>
          </a:p>
        </p:txBody>
      </p:sp>
      <p:pic>
        <p:nvPicPr>
          <p:cNvPr id="25" name="Grafik 24"/>
          <p:cNvPicPr>
            <a:picLocks noChangeAspect="1"/>
          </p:cNvPicPr>
          <p:nvPr/>
        </p:nvPicPr>
        <p:blipFill rotWithShape="1">
          <a:blip r:embed="rId3" cstate="print">
            <a:extLst>
              <a:ext uri="{28A0092B-C50C-407E-A947-70E740481C1C}">
                <a14:useLocalDpi xmlns:a14="http://schemas.microsoft.com/office/drawing/2010/main" val="0"/>
              </a:ext>
            </a:extLst>
          </a:blip>
          <a:srcRect t="4205"/>
          <a:stretch/>
        </p:blipFill>
        <p:spPr>
          <a:xfrm>
            <a:off x="3742823" y="4310744"/>
            <a:ext cx="876265" cy="2141653"/>
          </a:xfrm>
          <a:prstGeom prst="rect">
            <a:avLst/>
          </a:prstGeom>
        </p:spPr>
      </p:pic>
      <p:pic>
        <p:nvPicPr>
          <p:cNvPr id="26" name="Grafik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5756" y="4328995"/>
            <a:ext cx="778186" cy="2107073"/>
          </a:xfrm>
          <a:prstGeom prst="rect">
            <a:avLst/>
          </a:prstGeom>
        </p:spPr>
      </p:pic>
      <p:sp>
        <p:nvSpPr>
          <p:cNvPr id="27" name="Abgerundete rechteckige Legende 26"/>
          <p:cNvSpPr/>
          <p:nvPr/>
        </p:nvSpPr>
        <p:spPr bwMode="auto">
          <a:xfrm>
            <a:off x="626386" y="1412873"/>
            <a:ext cx="3870000" cy="2790000"/>
          </a:xfrm>
          <a:prstGeom prst="wedgeRoundRectCallout">
            <a:avLst>
              <a:gd name="adj1" fmla="val 24710"/>
              <a:gd name="adj2" fmla="val 60186"/>
              <a:gd name="adj3" fmla="val 16667"/>
            </a:avLst>
          </a:prstGeom>
          <a:ln>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36000" tIns="0" rIns="36000" bIns="0" anchor="ctr" anchorCtr="1"/>
          <a:lstStyle/>
          <a:p>
            <a:pPr algn="ctr">
              <a:defRPr/>
            </a:pPr>
            <a:r>
              <a:rPr lang="de-DE" sz="2200"/>
              <a:t>„Lest den Text zum Thema </a:t>
            </a:r>
            <a:r>
              <a:rPr lang="de-DE" sz="2200" i="1"/>
              <a:t>Ursachen von Diabetes</a:t>
            </a:r>
            <a:r>
              <a:rPr lang="de-DE" sz="2200"/>
              <a:t> und notiert die genannten Gründe in eurem Heft.“</a:t>
            </a:r>
            <a:endParaRPr lang="de-DE" sz="2200" dirty="0">
              <a:solidFill>
                <a:schemeClr val="tx1"/>
              </a:solidFill>
            </a:endParaRPr>
          </a:p>
        </p:txBody>
      </p:sp>
      <p:sp>
        <p:nvSpPr>
          <p:cNvPr id="28" name="Abgerundete rechteckige Legende 27"/>
          <p:cNvSpPr/>
          <p:nvPr/>
        </p:nvSpPr>
        <p:spPr bwMode="auto">
          <a:xfrm>
            <a:off x="4696510" y="1412874"/>
            <a:ext cx="3871228" cy="2790000"/>
          </a:xfrm>
          <a:prstGeom prst="wedgeRoundRectCallout">
            <a:avLst>
              <a:gd name="adj1" fmla="val -24549"/>
              <a:gd name="adj2" fmla="val 60144"/>
              <a:gd name="adj3" fmla="val 16667"/>
            </a:avLst>
          </a:prstGeom>
          <a:ln>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36000" tIns="0" rIns="36000" bIns="36000" anchor="ctr" anchorCtr="1"/>
          <a:lstStyle/>
          <a:p>
            <a:pPr algn="ctr">
              <a:defRPr/>
            </a:pPr>
            <a:r>
              <a:rPr lang="de-DE" sz="2200"/>
              <a:t>„Lest den Text zum Thema</a:t>
            </a:r>
            <a:r>
              <a:rPr lang="de-DE" sz="2200" i="1"/>
              <a:t> Ursachen von Diabetes. </a:t>
            </a:r>
            <a:r>
              <a:rPr lang="de-DE" sz="2200"/>
              <a:t>Unterstreicht alle Wörter, mit denen ein Zusammenhang ausgedrückt wird, z. B. </a:t>
            </a:r>
            <a:r>
              <a:rPr lang="de-DE" sz="2200" i="1"/>
              <a:t>deshalb, darum</a:t>
            </a:r>
            <a:r>
              <a:rPr lang="de-DE" sz="2200"/>
              <a:t>. Nutzt diese Wörter, wenn ihr die Ursachen notiert.“</a:t>
            </a:r>
            <a:endParaRPr lang="de-DE" sz="2200" dirty="0">
              <a:solidFill>
                <a:schemeClr val="tx1"/>
              </a:solidFill>
            </a:endParaRPr>
          </a:p>
        </p:txBody>
      </p:sp>
    </p:spTree>
    <p:extLst>
      <p:ext uri="{BB962C8B-B14F-4D97-AF65-F5344CB8AC3E}">
        <p14:creationId xmlns:p14="http://schemas.microsoft.com/office/powerpoint/2010/main" val="236291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1381886"/>
            <a:ext cx="7886700" cy="4544870"/>
          </a:xfrm>
        </p:spPr>
        <p:txBody>
          <a:bodyPr>
            <a:noAutofit/>
          </a:bodyPr>
          <a:lstStyle/>
          <a:p>
            <a:pPr>
              <a:lnSpc>
                <a:spcPct val="100000"/>
              </a:lnSpc>
              <a:spcBef>
                <a:spcPts val="0"/>
              </a:spcBef>
              <a:buFont typeface="Wingdings" panose="05000000000000000000" pitchFamily="2" charset="2"/>
              <a:buChar char="§"/>
              <a:defRPr/>
            </a:pPr>
            <a:r>
              <a:rPr lang="de-DE" altLang="de-DE" sz="1800" dirty="0"/>
              <a:t>Didaktischer Hinweis: Die wiederkehrenden Beispielfolien mit den Lehrkräften A und B können auf verschiedene Weisen im Seminar präsentiert werden:</a:t>
            </a:r>
          </a:p>
          <a:p>
            <a:pPr lvl="1">
              <a:lnSpc>
                <a:spcPct val="100000"/>
              </a:lnSpc>
              <a:spcBef>
                <a:spcPts val="0"/>
              </a:spcBef>
              <a:buFont typeface="Wingdings" panose="05000000000000000000" pitchFamily="2" charset="2"/>
              <a:buChar char="§"/>
              <a:defRPr/>
            </a:pPr>
            <a:r>
              <a:rPr lang="de-DE" altLang="de-DE" sz="1800" dirty="0"/>
              <a:t>in Form eines Vortrags der nachfolgenden Erläuterungen,</a:t>
            </a:r>
          </a:p>
          <a:p>
            <a:pPr lvl="1">
              <a:lnSpc>
                <a:spcPct val="100000"/>
              </a:lnSpc>
              <a:spcBef>
                <a:spcPts val="0"/>
              </a:spcBef>
              <a:buFont typeface="Wingdings" panose="05000000000000000000" pitchFamily="2" charset="2"/>
              <a:buChar char="§"/>
              <a:defRPr/>
            </a:pPr>
            <a:r>
              <a:rPr lang="de-DE" altLang="de-DE" sz="1800" dirty="0"/>
              <a:t>in Form eines Plenumsgesprächs, indem die Studierenden vor der </a:t>
            </a:r>
            <a:r>
              <a:rPr lang="de-DE" sz="1800" dirty="0"/>
              <a:t>Ein­blen­dung </a:t>
            </a:r>
            <a:r>
              <a:rPr lang="de-DE" altLang="de-DE" sz="1800" dirty="0"/>
              <a:t>der Lehrkraft B Ideen zur sprachsensiblen Alternative äußern</a:t>
            </a:r>
          </a:p>
          <a:p>
            <a:pPr lvl="1">
              <a:lnSpc>
                <a:spcPct val="100000"/>
              </a:lnSpc>
              <a:spcBef>
                <a:spcPts val="0"/>
              </a:spcBef>
              <a:buFont typeface="Wingdings" panose="05000000000000000000" pitchFamily="2" charset="2"/>
              <a:buChar char="§"/>
              <a:defRPr/>
            </a:pPr>
            <a:r>
              <a:rPr lang="de-DE" altLang="de-DE" sz="1800" dirty="0"/>
              <a:t>in Form eines Plenumsgesprächs, indem die Studierenden nach der </a:t>
            </a:r>
            <a:r>
              <a:rPr lang="de-DE" sz="1800" dirty="0"/>
              <a:t>Ein­blen­dung </a:t>
            </a:r>
            <a:r>
              <a:rPr lang="de-DE" altLang="de-DE" sz="1800" dirty="0"/>
              <a:t>der Lehrkraft B vergleichen können, worin die Vor- und Nachteile der jeweiligen Vorgehensweise bestehen, und ggf. eigene Ideen zu </a:t>
            </a:r>
            <a:r>
              <a:rPr lang="de-DE" sz="1800" dirty="0"/>
              <a:t>wei­te­ren</a:t>
            </a:r>
            <a:r>
              <a:rPr lang="de-DE" altLang="de-DE" sz="1800" dirty="0"/>
              <a:t> sprachsensiblen Varianten äußern.</a:t>
            </a:r>
          </a:p>
          <a:p>
            <a:pPr lvl="1">
              <a:lnSpc>
                <a:spcPct val="100000"/>
              </a:lnSpc>
              <a:spcBef>
                <a:spcPts val="0"/>
              </a:spcBef>
              <a:buFont typeface="Wingdings" panose="05000000000000000000" pitchFamily="2" charset="2"/>
              <a:buChar char="§"/>
              <a:defRPr/>
            </a:pPr>
            <a:r>
              <a:rPr lang="de-DE" altLang="de-DE" sz="1800" dirty="0"/>
              <a:t>Es ist ebenfalls möglich, von Folie zu Folie zwischen den drei Varianten zu wechseln, um eine Balance von Input und Output zu erreichen.</a:t>
            </a:r>
          </a:p>
          <a:p>
            <a:pPr>
              <a:lnSpc>
                <a:spcPct val="100000"/>
              </a:lnSpc>
              <a:buFont typeface="Wingdings" panose="05000000000000000000" pitchFamily="2" charset="2"/>
              <a:buChar char="§"/>
              <a:defRPr/>
            </a:pPr>
            <a:r>
              <a:rPr lang="de-DE" sz="1800" dirty="0"/>
              <a:t>Während Lehrkraft A allein die fachliche Komponente fokussiert, baut Lehrkraft B in den fachlichen Zusammenhang eine sprachliche Aufgabe ein, durch die die Schüler/innen einerseits im Erkennen von bildungs- und fachsprachlichen Mit­teln geschult werden und andererseits Formulierungshilfen für die eigene Text­pro­duk­tion generieren.</a:t>
            </a:r>
            <a:endParaRPr lang="de-DE" altLang="de-DE" sz="1800" dirty="0"/>
          </a:p>
        </p:txBody>
      </p:sp>
      <p:sp>
        <p:nvSpPr>
          <p:cNvPr id="3" name="Titel 2"/>
          <p:cNvSpPr>
            <a:spLocks noGrp="1"/>
          </p:cNvSpPr>
          <p:nvPr>
            <p:ph type="title"/>
          </p:nvPr>
        </p:nvSpPr>
        <p:spPr/>
        <p:txBody>
          <a:bodyPr/>
          <a:lstStyle/>
          <a:p>
            <a:r>
              <a:rPr lang="de-DE" dirty="0"/>
              <a:t>Kommentare</a:t>
            </a:r>
          </a:p>
        </p:txBody>
      </p:sp>
      <p:sp>
        <p:nvSpPr>
          <p:cNvPr id="6" name="Fußzeilenplatzhalter 5"/>
          <p:cNvSpPr>
            <a:spLocks noGrp="1"/>
          </p:cNvSpPr>
          <p:nvPr>
            <p:ph type="ftr" sz="quarter" idx="3"/>
          </p:nvPr>
        </p:nvSpPr>
        <p:spPr/>
        <p:txBody>
          <a:bodyPr/>
          <a:lstStyle/>
          <a:p>
            <a:r>
              <a:rPr lang="en-US"/>
              <a:t>Sprachsensiblen Unterricht planen</a:t>
            </a:r>
            <a:endParaRPr lang="en-US" dirty="0"/>
          </a:p>
        </p:txBody>
      </p:sp>
      <p:sp>
        <p:nvSpPr>
          <p:cNvPr id="7" name="Foliennummernplatzhalter 6"/>
          <p:cNvSpPr>
            <a:spLocks noGrp="1"/>
          </p:cNvSpPr>
          <p:nvPr>
            <p:ph type="sldNum" sz="quarter" idx="4"/>
          </p:nvPr>
        </p:nvSpPr>
        <p:spPr/>
        <p:txBody>
          <a:bodyPr/>
          <a:lstStyle/>
          <a:p>
            <a:fld id="{48F63A3B-78C7-47BE-AE5E-E10140E04643}" type="slidenum">
              <a:rPr lang="en-US" smtClean="0"/>
              <a:pPr/>
              <a:t>17</a:t>
            </a:fld>
            <a:endParaRPr lang="en-US" dirty="0"/>
          </a:p>
        </p:txBody>
      </p:sp>
    </p:spTree>
    <p:extLst>
      <p:ext uri="{BB962C8B-B14F-4D97-AF65-F5344CB8AC3E}">
        <p14:creationId xmlns:p14="http://schemas.microsoft.com/office/powerpoint/2010/main" val="1051955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Auf Vorwissen aufbauen</a:t>
            </a:r>
          </a:p>
        </p:txBody>
      </p:sp>
      <p:pic>
        <p:nvPicPr>
          <p:cNvPr id="7" name="Picture 12" descr="http://cdn.grid.fotosearch.com/CSP/CSP841/k84184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75" y="1412875"/>
            <a:ext cx="388302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bgerundete rechteckige Legende 9"/>
          <p:cNvSpPr/>
          <p:nvPr/>
        </p:nvSpPr>
        <p:spPr bwMode="auto">
          <a:xfrm>
            <a:off x="5940731" y="3822727"/>
            <a:ext cx="2700337" cy="1906588"/>
          </a:xfrm>
          <a:prstGeom prst="wedgeRoundRectCallout">
            <a:avLst>
              <a:gd name="adj1" fmla="val -61696"/>
              <a:gd name="adj2" fmla="val 10759"/>
              <a:gd name="adj3" fmla="val 16667"/>
            </a:avLst>
          </a:prstGeom>
          <a:ln>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36000" tIns="0" rIns="36000" bIns="36000" anchor="ctr" anchorCtr="1"/>
          <a:lstStyle/>
          <a:p>
            <a:pPr algn="ctr">
              <a:defRPr/>
            </a:pPr>
            <a:r>
              <a:rPr lang="de-DE" sz="2200" dirty="0"/>
              <a:t>„Was fällt euch zu dem Bild ein? Was wisst ihr bereits über das Thema?“</a:t>
            </a:r>
            <a:endParaRPr lang="de-DE" sz="2200" dirty="0">
              <a:solidFill>
                <a:schemeClr val="tx1"/>
              </a:solidFill>
            </a:endParaRPr>
          </a:p>
        </p:txBody>
      </p:sp>
      <p:sp>
        <p:nvSpPr>
          <p:cNvPr id="13" name="Fußzeilenplatzhalter 12"/>
          <p:cNvSpPr>
            <a:spLocks noGrp="1"/>
          </p:cNvSpPr>
          <p:nvPr>
            <p:ph type="ftr" sz="quarter" idx="3"/>
          </p:nvPr>
        </p:nvSpPr>
        <p:spPr/>
        <p:txBody>
          <a:bodyPr/>
          <a:lstStyle/>
          <a:p>
            <a:r>
              <a:rPr lang="en-US"/>
              <a:t>Sprachsensiblen Unterricht planen</a:t>
            </a:r>
            <a:endParaRPr lang="en-US" dirty="0"/>
          </a:p>
        </p:txBody>
      </p:sp>
      <p:sp>
        <p:nvSpPr>
          <p:cNvPr id="14" name="Foliennummernplatzhalter 13"/>
          <p:cNvSpPr>
            <a:spLocks noGrp="1"/>
          </p:cNvSpPr>
          <p:nvPr>
            <p:ph type="sldNum" sz="quarter" idx="4"/>
          </p:nvPr>
        </p:nvSpPr>
        <p:spPr/>
        <p:txBody>
          <a:bodyPr/>
          <a:lstStyle/>
          <a:p>
            <a:fld id="{48F63A3B-78C7-47BE-AE5E-E10140E04643}" type="slidenum">
              <a:rPr lang="en-US" smtClean="0"/>
              <a:pPr/>
              <a:t>18</a:t>
            </a:fld>
            <a:endParaRPr lang="en-US" dirty="0"/>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4474" y="1737393"/>
            <a:ext cx="2476825" cy="1857618"/>
          </a:xfrm>
          <a:prstGeom prst="rect">
            <a:avLst/>
          </a:prstGeom>
        </p:spPr>
      </p:pic>
      <p:sp>
        <p:nvSpPr>
          <p:cNvPr id="17" name="Textfeld 16"/>
          <p:cNvSpPr txBox="1"/>
          <p:nvPr/>
        </p:nvSpPr>
        <p:spPr>
          <a:xfrm>
            <a:off x="5442713" y="5735432"/>
            <a:ext cx="672335" cy="553998"/>
          </a:xfrm>
          <a:prstGeom prst="rect">
            <a:avLst/>
          </a:prstGeom>
          <a:noFill/>
        </p:spPr>
        <p:txBody>
          <a:bodyPr wrap="square">
            <a:spAutoFit/>
          </a:bodyPr>
          <a:lstStyle/>
          <a:p>
            <a:pPr>
              <a:defRPr/>
            </a:pPr>
            <a:r>
              <a:rPr lang="de-DE" sz="3000" dirty="0">
                <a:latin typeface="+mn-lt"/>
              </a:rPr>
              <a:t> B</a:t>
            </a:r>
          </a:p>
        </p:txBody>
      </p:sp>
      <p:sp>
        <p:nvSpPr>
          <p:cNvPr id="18" name="Textfeld 17"/>
          <p:cNvSpPr txBox="1"/>
          <p:nvPr/>
        </p:nvSpPr>
        <p:spPr>
          <a:xfrm>
            <a:off x="3365990" y="5735393"/>
            <a:ext cx="540330" cy="554037"/>
          </a:xfrm>
          <a:prstGeom prst="rect">
            <a:avLst/>
          </a:prstGeom>
          <a:noFill/>
        </p:spPr>
        <p:txBody>
          <a:bodyPr wrap="square">
            <a:spAutoFit/>
          </a:bodyPr>
          <a:lstStyle/>
          <a:p>
            <a:pPr>
              <a:defRPr/>
            </a:pPr>
            <a:r>
              <a:rPr lang="de-DE" sz="3000" dirty="0">
                <a:latin typeface="+mn-lt"/>
              </a:rPr>
              <a:t>A</a:t>
            </a:r>
          </a:p>
        </p:txBody>
      </p:sp>
      <p:pic>
        <p:nvPicPr>
          <p:cNvPr id="19" name="Grafik 18"/>
          <p:cNvPicPr>
            <a:picLocks noChangeAspect="1"/>
          </p:cNvPicPr>
          <p:nvPr/>
        </p:nvPicPr>
        <p:blipFill rotWithShape="1">
          <a:blip r:embed="rId5" cstate="print">
            <a:extLst>
              <a:ext uri="{28A0092B-C50C-407E-A947-70E740481C1C}">
                <a14:useLocalDpi xmlns:a14="http://schemas.microsoft.com/office/drawing/2010/main" val="0"/>
              </a:ext>
            </a:extLst>
          </a:blip>
          <a:srcRect t="4205"/>
          <a:stretch/>
        </p:blipFill>
        <p:spPr>
          <a:xfrm>
            <a:off x="3742823" y="4310744"/>
            <a:ext cx="876265" cy="2141653"/>
          </a:xfrm>
          <a:prstGeom prst="rect">
            <a:avLst/>
          </a:prstGeom>
        </p:spPr>
      </p:pic>
      <p:pic>
        <p:nvPicPr>
          <p:cNvPr id="20" name="Grafik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5756" y="4328995"/>
            <a:ext cx="778186" cy="2107073"/>
          </a:xfrm>
          <a:prstGeom prst="rect">
            <a:avLst/>
          </a:prstGeom>
        </p:spPr>
      </p:pic>
      <p:sp>
        <p:nvSpPr>
          <p:cNvPr id="21" name="Abgerundete rechteckige Legende 20"/>
          <p:cNvSpPr/>
          <p:nvPr/>
        </p:nvSpPr>
        <p:spPr bwMode="auto">
          <a:xfrm>
            <a:off x="626386" y="1412873"/>
            <a:ext cx="3870000" cy="2790000"/>
          </a:xfrm>
          <a:prstGeom prst="wedgeRoundRectCallout">
            <a:avLst>
              <a:gd name="adj1" fmla="val 24710"/>
              <a:gd name="adj2" fmla="val 60186"/>
              <a:gd name="adj3" fmla="val 16667"/>
            </a:avLst>
          </a:prstGeom>
          <a:ln>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36000" tIns="0" rIns="36000" bIns="0" anchor="ctr" anchorCtr="1"/>
          <a:lstStyle/>
          <a:p>
            <a:pPr algn="ctr">
              <a:defRPr/>
            </a:pPr>
            <a:r>
              <a:rPr lang="de-DE" sz="2200" dirty="0"/>
              <a:t>„Wir beschäftigen uns heute mit Korrosion. Dabei handelt es sich um eine Reaktion eines metallischen Werkstoffs mit seiner Umgebung, die zu einer Veränderung des Werkstoffs führt.“ </a:t>
            </a:r>
            <a:endParaRPr lang="de-DE" sz="2200" dirty="0">
              <a:solidFill>
                <a:schemeClr val="tx1"/>
              </a:solidFill>
            </a:endParaRPr>
          </a:p>
        </p:txBody>
      </p:sp>
    </p:spTree>
    <p:extLst>
      <p:ext uri="{BB962C8B-B14F-4D97-AF65-F5344CB8AC3E}">
        <p14:creationId xmlns:p14="http://schemas.microsoft.com/office/powerpoint/2010/main" val="352833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1381886"/>
            <a:ext cx="7886700" cy="4544870"/>
          </a:xfrm>
        </p:spPr>
        <p:txBody>
          <a:bodyPr>
            <a:noAutofit/>
          </a:bodyPr>
          <a:lstStyle/>
          <a:p>
            <a:pPr>
              <a:lnSpc>
                <a:spcPct val="100000"/>
              </a:lnSpc>
              <a:buFont typeface="Wingdings" panose="05000000000000000000" pitchFamily="2" charset="2"/>
              <a:buChar char="§"/>
              <a:defRPr/>
            </a:pPr>
            <a:r>
              <a:rPr lang="de-DE" altLang="de-DE" sz="1900" dirty="0"/>
              <a:t>Es gibt viele Möglichkeiten, das Vorwissen der Lerngruppe im Unterricht einzubeziehen. Häufig geschieht das über den Unterrichtseinstieg. Lehrkraft A baut allerdings nicht auf dem Vorwissen auf, sondern betritt die Klasse und benennt das Thema mündlich. </a:t>
            </a:r>
          </a:p>
          <a:p>
            <a:pPr>
              <a:lnSpc>
                <a:spcPct val="100000"/>
              </a:lnSpc>
              <a:buFont typeface="Wingdings" panose="05000000000000000000" pitchFamily="2" charset="2"/>
              <a:buChar char="§"/>
              <a:defRPr/>
            </a:pPr>
            <a:r>
              <a:rPr lang="de-DE" altLang="de-DE" sz="1900" dirty="0"/>
              <a:t>Je nach Lerngruppe ist es möglich, dass Lehrkraft A die Lerngruppe hier </a:t>
            </a:r>
            <a:r>
              <a:rPr lang="de-DE" sz="1900" dirty="0"/>
              <a:t>be­reits </a:t>
            </a:r>
            <a:r>
              <a:rPr lang="de-DE" altLang="de-DE" sz="1900" dirty="0"/>
              <a:t>abhängt, da die sprachliche Gestaltung bereits im Einstieg recht </a:t>
            </a:r>
            <a:r>
              <a:rPr lang="de-DE" sz="1900" dirty="0"/>
              <a:t>kom­plex</a:t>
            </a:r>
            <a:r>
              <a:rPr lang="de-DE" altLang="de-DE" sz="1900" dirty="0"/>
              <a:t> ist.</a:t>
            </a:r>
          </a:p>
          <a:p>
            <a:pPr>
              <a:lnSpc>
                <a:spcPct val="100000"/>
              </a:lnSpc>
              <a:buFont typeface="Wingdings" panose="05000000000000000000" pitchFamily="2" charset="2"/>
              <a:buChar char="§"/>
              <a:defRPr/>
            </a:pPr>
            <a:r>
              <a:rPr lang="de-DE" altLang="de-DE" sz="1900" dirty="0"/>
              <a:t>Lehrkraft B betritt die Klasse und heftet ein Bild verrosteter Gegenstände </a:t>
            </a:r>
            <a:br>
              <a:rPr lang="de-DE" altLang="de-DE" sz="1900" dirty="0"/>
            </a:br>
            <a:r>
              <a:rPr lang="de-DE" altLang="de-DE" sz="1900" dirty="0"/>
              <a:t>(z. B. Nagel, Cola-Dose, Auto, Fahrradkette) an die Tafel und beginnt, anhand der Äußerungen der Schüler/innen eine Mindmap zu erstellen, indem die ersten Ideen stichwortartig um die Abbildung herum notiert werden. </a:t>
            </a:r>
            <a:r>
              <a:rPr lang="de-DE" sz="1900" dirty="0"/>
              <a:t>Kon­kre­te­re </a:t>
            </a:r>
            <a:r>
              <a:rPr lang="de-DE" altLang="de-DE" sz="1900" dirty="0"/>
              <a:t>Äußerungen der Lerngruppe können zudem als Hypothesen </a:t>
            </a:r>
            <a:r>
              <a:rPr lang="de-DE" sz="1900" dirty="0"/>
              <a:t>fest­ge­hal­ten </a:t>
            </a:r>
            <a:r>
              <a:rPr lang="de-DE" altLang="de-DE" sz="1900" dirty="0"/>
              <a:t>werden, die in der Erarbeitungsphase überprüft werden sollen (</a:t>
            </a:r>
            <a:r>
              <a:rPr lang="de-DE" altLang="de-DE" sz="1900" dirty="0">
                <a:latin typeface="Arial" panose="020B0604020202020204" pitchFamily="34" charset="0"/>
                <a:cs typeface="Arial" panose="020B0604020202020204" pitchFamily="34" charset="0"/>
                <a:sym typeface="Wingdings" panose="05000000000000000000" pitchFamily="2" charset="2"/>
              </a:rPr>
              <a:t>→ </a:t>
            </a:r>
            <a:r>
              <a:rPr lang="de-DE" altLang="de-DE" sz="1900" dirty="0"/>
              <a:t>problemlösendes und somit kompetenzorientiertes Arbeiten im Unterricht).</a:t>
            </a:r>
          </a:p>
        </p:txBody>
      </p:sp>
      <p:sp>
        <p:nvSpPr>
          <p:cNvPr id="3" name="Titel 2"/>
          <p:cNvSpPr>
            <a:spLocks noGrp="1"/>
          </p:cNvSpPr>
          <p:nvPr>
            <p:ph type="title"/>
          </p:nvPr>
        </p:nvSpPr>
        <p:spPr/>
        <p:txBody>
          <a:bodyPr/>
          <a:lstStyle/>
          <a:p>
            <a:r>
              <a:rPr lang="de-DE" dirty="0"/>
              <a:t>Kommentare</a:t>
            </a:r>
          </a:p>
        </p:txBody>
      </p:sp>
      <p:sp>
        <p:nvSpPr>
          <p:cNvPr id="6" name="Fußzeilenplatzhalter 5"/>
          <p:cNvSpPr>
            <a:spLocks noGrp="1"/>
          </p:cNvSpPr>
          <p:nvPr>
            <p:ph type="ftr" sz="quarter" idx="3"/>
          </p:nvPr>
        </p:nvSpPr>
        <p:spPr/>
        <p:txBody>
          <a:bodyPr/>
          <a:lstStyle/>
          <a:p>
            <a:r>
              <a:rPr lang="en-US"/>
              <a:t>Sprachsensiblen Unterricht planen</a:t>
            </a:r>
            <a:endParaRPr lang="en-US" dirty="0"/>
          </a:p>
        </p:txBody>
      </p:sp>
      <p:sp>
        <p:nvSpPr>
          <p:cNvPr id="7" name="Foliennummernplatzhalter 6"/>
          <p:cNvSpPr>
            <a:spLocks noGrp="1"/>
          </p:cNvSpPr>
          <p:nvPr>
            <p:ph type="sldNum" sz="quarter" idx="4"/>
          </p:nvPr>
        </p:nvSpPr>
        <p:spPr/>
        <p:txBody>
          <a:bodyPr/>
          <a:lstStyle/>
          <a:p>
            <a:fld id="{48F63A3B-78C7-47BE-AE5E-E10140E04643}" type="slidenum">
              <a:rPr lang="en-US" smtClean="0"/>
              <a:pPr/>
              <a:t>19</a:t>
            </a:fld>
            <a:endParaRPr lang="en-US" dirty="0"/>
          </a:p>
        </p:txBody>
      </p:sp>
    </p:spTree>
    <p:extLst>
      <p:ext uri="{BB962C8B-B14F-4D97-AF65-F5344CB8AC3E}">
        <p14:creationId xmlns:p14="http://schemas.microsoft.com/office/powerpoint/2010/main" val="335809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1381886"/>
            <a:ext cx="7886700" cy="4544870"/>
          </a:xfrm>
        </p:spPr>
        <p:txBody>
          <a:bodyPr/>
          <a:lstStyle/>
          <a:p>
            <a:pPr marL="358775" indent="-358775">
              <a:lnSpc>
                <a:spcPct val="100000"/>
              </a:lnSpc>
              <a:buFont typeface="Wingdings" panose="05000000000000000000" pitchFamily="2" charset="2"/>
              <a:buChar char="ü"/>
            </a:pPr>
            <a:r>
              <a:rPr lang="de-DE" altLang="de-DE" sz="2400" dirty="0"/>
              <a:t>Auseinandersetzung mit den Grundlagen der sprachsensiblen Unterrichtsplanung und -durchführung</a:t>
            </a:r>
          </a:p>
          <a:p>
            <a:pPr marL="358775" indent="-358775">
              <a:lnSpc>
                <a:spcPct val="100000"/>
              </a:lnSpc>
              <a:buFont typeface="Wingdings" panose="05000000000000000000" pitchFamily="2" charset="2"/>
              <a:buChar char="ü"/>
            </a:pPr>
            <a:r>
              <a:rPr lang="de-DE" altLang="de-DE" sz="2400" dirty="0"/>
              <a:t>Erarbeitung geeigneter Vermittlungs- und Fördermethoden in Bezug auf die sprachlichen Anforderungen von Unterricht</a:t>
            </a:r>
          </a:p>
          <a:p>
            <a:pPr marL="358775" indent="-358775">
              <a:lnSpc>
                <a:spcPct val="100000"/>
              </a:lnSpc>
              <a:buFont typeface="Wingdings" panose="05000000000000000000" pitchFamily="2" charset="2"/>
              <a:buChar char="ü"/>
            </a:pPr>
            <a:r>
              <a:rPr lang="de-DE" altLang="de-DE" sz="2400" dirty="0"/>
              <a:t>Erprobung und Diskussion ausgewählter Maßnahmen zur Gestaltung sprachsensiblen Unterrichts</a:t>
            </a:r>
          </a:p>
          <a:p>
            <a:pPr marL="0" indent="0">
              <a:buNone/>
            </a:pPr>
            <a:endParaRPr lang="de-DE" dirty="0"/>
          </a:p>
        </p:txBody>
      </p:sp>
      <p:sp>
        <p:nvSpPr>
          <p:cNvPr id="3" name="Titel 2"/>
          <p:cNvSpPr>
            <a:spLocks noGrp="1"/>
          </p:cNvSpPr>
          <p:nvPr>
            <p:ph type="title"/>
          </p:nvPr>
        </p:nvSpPr>
        <p:spPr/>
        <p:txBody>
          <a:bodyPr/>
          <a:lstStyle/>
          <a:p>
            <a:r>
              <a:rPr lang="de-DE" dirty="0"/>
              <a:t>Ziele dieser Einheit</a:t>
            </a:r>
          </a:p>
        </p:txBody>
      </p:sp>
      <p:sp>
        <p:nvSpPr>
          <p:cNvPr id="7" name="Fußzeilenplatzhalter 6"/>
          <p:cNvSpPr>
            <a:spLocks noGrp="1"/>
          </p:cNvSpPr>
          <p:nvPr>
            <p:ph type="ftr" sz="quarter" idx="3"/>
          </p:nvPr>
        </p:nvSpPr>
        <p:spPr/>
        <p:txBody>
          <a:bodyPr/>
          <a:lstStyle/>
          <a:p>
            <a:r>
              <a:rPr lang="en-US"/>
              <a:t>Sprachsensiblen Unterricht planen</a:t>
            </a:r>
            <a:endParaRPr lang="en-US" dirty="0"/>
          </a:p>
        </p:txBody>
      </p:sp>
      <p:sp>
        <p:nvSpPr>
          <p:cNvPr id="8" name="Foliennummernplatzhalter 7"/>
          <p:cNvSpPr>
            <a:spLocks noGrp="1"/>
          </p:cNvSpPr>
          <p:nvPr>
            <p:ph type="sldNum" sz="quarter" idx="4"/>
          </p:nvPr>
        </p:nvSpPr>
        <p:spPr/>
        <p:txBody>
          <a:bodyPr/>
          <a:lstStyle/>
          <a:p>
            <a:fld id="{48F63A3B-78C7-47BE-AE5E-E10140E04643}" type="slidenum">
              <a:rPr lang="en-US" smtClean="0"/>
              <a:pPr/>
              <a:t>2</a:t>
            </a:fld>
            <a:endParaRPr lang="en-US"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501" y="4170792"/>
            <a:ext cx="2001832" cy="1740724"/>
          </a:xfrm>
          <a:prstGeom prst="rect">
            <a:avLst/>
          </a:prstGeom>
        </p:spPr>
      </p:pic>
    </p:spTree>
    <p:extLst>
      <p:ext uri="{BB962C8B-B14F-4D97-AF65-F5344CB8AC3E}">
        <p14:creationId xmlns:p14="http://schemas.microsoft.com/office/powerpoint/2010/main" val="1546192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Register vergleichen</a:t>
            </a:r>
          </a:p>
        </p:txBody>
      </p:sp>
      <p:sp>
        <p:nvSpPr>
          <p:cNvPr id="11" name="Fußzeilenplatzhalter 10"/>
          <p:cNvSpPr>
            <a:spLocks noGrp="1"/>
          </p:cNvSpPr>
          <p:nvPr>
            <p:ph type="ftr" sz="quarter" idx="3"/>
          </p:nvPr>
        </p:nvSpPr>
        <p:spPr/>
        <p:txBody>
          <a:bodyPr/>
          <a:lstStyle/>
          <a:p>
            <a:r>
              <a:rPr lang="en-US"/>
              <a:t>Sprachsensiblen Unterricht planen</a:t>
            </a:r>
            <a:endParaRPr lang="en-US" dirty="0"/>
          </a:p>
        </p:txBody>
      </p:sp>
      <p:sp>
        <p:nvSpPr>
          <p:cNvPr id="12" name="Foliennummernplatzhalter 11"/>
          <p:cNvSpPr>
            <a:spLocks noGrp="1"/>
          </p:cNvSpPr>
          <p:nvPr>
            <p:ph type="sldNum" sz="quarter" idx="4"/>
          </p:nvPr>
        </p:nvSpPr>
        <p:spPr/>
        <p:txBody>
          <a:bodyPr/>
          <a:lstStyle/>
          <a:p>
            <a:fld id="{48F63A3B-78C7-47BE-AE5E-E10140E04643}" type="slidenum">
              <a:rPr lang="en-US" smtClean="0"/>
              <a:pPr/>
              <a:t>20</a:t>
            </a:fld>
            <a:endParaRPr lang="en-US" dirty="0"/>
          </a:p>
        </p:txBody>
      </p:sp>
      <p:sp>
        <p:nvSpPr>
          <p:cNvPr id="13" name="Textfeld 12"/>
          <p:cNvSpPr txBox="1"/>
          <p:nvPr/>
        </p:nvSpPr>
        <p:spPr>
          <a:xfrm>
            <a:off x="5442713" y="5735432"/>
            <a:ext cx="672335" cy="553998"/>
          </a:xfrm>
          <a:prstGeom prst="rect">
            <a:avLst/>
          </a:prstGeom>
          <a:noFill/>
        </p:spPr>
        <p:txBody>
          <a:bodyPr wrap="square">
            <a:spAutoFit/>
          </a:bodyPr>
          <a:lstStyle/>
          <a:p>
            <a:pPr>
              <a:defRPr/>
            </a:pPr>
            <a:r>
              <a:rPr lang="de-DE" sz="3000" dirty="0">
                <a:latin typeface="+mn-lt"/>
              </a:rPr>
              <a:t> B</a:t>
            </a:r>
          </a:p>
        </p:txBody>
      </p:sp>
      <p:sp>
        <p:nvSpPr>
          <p:cNvPr id="16" name="Textfeld 15"/>
          <p:cNvSpPr txBox="1"/>
          <p:nvPr/>
        </p:nvSpPr>
        <p:spPr>
          <a:xfrm>
            <a:off x="3365990" y="5735393"/>
            <a:ext cx="540330" cy="554037"/>
          </a:xfrm>
          <a:prstGeom prst="rect">
            <a:avLst/>
          </a:prstGeom>
          <a:noFill/>
        </p:spPr>
        <p:txBody>
          <a:bodyPr wrap="square">
            <a:spAutoFit/>
          </a:bodyPr>
          <a:lstStyle/>
          <a:p>
            <a:pPr>
              <a:defRPr/>
            </a:pPr>
            <a:r>
              <a:rPr lang="de-DE" sz="3000" dirty="0">
                <a:latin typeface="+mn-lt"/>
              </a:rPr>
              <a:t>A</a:t>
            </a:r>
          </a:p>
        </p:txBody>
      </p:sp>
      <p:pic>
        <p:nvPicPr>
          <p:cNvPr id="17" name="Grafik 16"/>
          <p:cNvPicPr>
            <a:picLocks noChangeAspect="1"/>
          </p:cNvPicPr>
          <p:nvPr/>
        </p:nvPicPr>
        <p:blipFill rotWithShape="1">
          <a:blip r:embed="rId3" cstate="print">
            <a:extLst>
              <a:ext uri="{28A0092B-C50C-407E-A947-70E740481C1C}">
                <a14:useLocalDpi xmlns:a14="http://schemas.microsoft.com/office/drawing/2010/main" val="0"/>
              </a:ext>
            </a:extLst>
          </a:blip>
          <a:srcRect t="4205"/>
          <a:stretch/>
        </p:blipFill>
        <p:spPr>
          <a:xfrm>
            <a:off x="3742823" y="4310744"/>
            <a:ext cx="876265" cy="2141653"/>
          </a:xfrm>
          <a:prstGeom prst="rect">
            <a:avLst/>
          </a:prstGeom>
        </p:spPr>
      </p:pic>
      <p:pic>
        <p:nvPicPr>
          <p:cNvPr id="18" name="Grafik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5756" y="4328995"/>
            <a:ext cx="778186" cy="2107073"/>
          </a:xfrm>
          <a:prstGeom prst="rect">
            <a:avLst/>
          </a:prstGeom>
        </p:spPr>
      </p:pic>
      <p:sp>
        <p:nvSpPr>
          <p:cNvPr id="19" name="Abgerundete rechteckige Legende 18"/>
          <p:cNvSpPr/>
          <p:nvPr/>
        </p:nvSpPr>
        <p:spPr bwMode="auto">
          <a:xfrm>
            <a:off x="626386" y="1412873"/>
            <a:ext cx="3870000" cy="2790000"/>
          </a:xfrm>
          <a:prstGeom prst="wedgeRoundRectCallout">
            <a:avLst>
              <a:gd name="adj1" fmla="val 24710"/>
              <a:gd name="adj2" fmla="val 60186"/>
              <a:gd name="adj3" fmla="val 16667"/>
            </a:avLst>
          </a:prstGeom>
          <a:ln>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36000" tIns="0" rIns="36000" bIns="0" anchor="ctr" anchorCtr="1"/>
          <a:lstStyle/>
          <a:p>
            <a:pPr algn="ctr">
              <a:defRPr/>
            </a:pPr>
            <a:r>
              <a:rPr lang="de-DE" sz="2200" dirty="0"/>
              <a:t>„Diäten sollen Verdienstausfälle ausgleichen, die den Abgeordneten durch die Ausübung ihres Mandats entstehen, und ihre Unabhängigkeit garantieren.“</a:t>
            </a:r>
            <a:endParaRPr lang="de-DE" sz="2200" dirty="0">
              <a:solidFill>
                <a:schemeClr val="tx1"/>
              </a:solidFill>
            </a:endParaRPr>
          </a:p>
        </p:txBody>
      </p:sp>
      <p:sp>
        <p:nvSpPr>
          <p:cNvPr id="22" name="Abgerundete rechteckige Legende 21"/>
          <p:cNvSpPr/>
          <p:nvPr/>
        </p:nvSpPr>
        <p:spPr bwMode="auto">
          <a:xfrm>
            <a:off x="4696510" y="1412874"/>
            <a:ext cx="3871228" cy="2790000"/>
          </a:xfrm>
          <a:prstGeom prst="wedgeRoundRectCallout">
            <a:avLst>
              <a:gd name="adj1" fmla="val -24549"/>
              <a:gd name="adj2" fmla="val 60144"/>
              <a:gd name="adj3" fmla="val 16667"/>
            </a:avLst>
          </a:prstGeom>
          <a:ln>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36000" tIns="0" rIns="36000" bIns="36000" anchor="ctr" anchorCtr="1"/>
          <a:lstStyle/>
          <a:p>
            <a:pPr algn="ctr">
              <a:defRPr/>
            </a:pPr>
            <a:r>
              <a:rPr lang="de-DE" sz="2200" dirty="0"/>
              <a:t>„Was versteht ihr unter dem Wort </a:t>
            </a:r>
            <a:r>
              <a:rPr lang="de-DE" sz="2200" i="1" dirty="0"/>
              <a:t>Diät</a:t>
            </a:r>
            <a:r>
              <a:rPr lang="de-DE" sz="2200" dirty="0"/>
              <a:t>? Welche Bedeutung kennt ihr aus dem Alltag? In der Politik gibt es auch Diäten, aber hier ist etwas anderes damit gemeint: …“</a:t>
            </a:r>
          </a:p>
        </p:txBody>
      </p:sp>
    </p:spTree>
    <p:extLst>
      <p:ext uri="{BB962C8B-B14F-4D97-AF65-F5344CB8AC3E}">
        <p14:creationId xmlns:p14="http://schemas.microsoft.com/office/powerpoint/2010/main" val="52250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1381886"/>
            <a:ext cx="7886700" cy="4544870"/>
          </a:xfrm>
        </p:spPr>
        <p:txBody>
          <a:bodyPr/>
          <a:lstStyle/>
          <a:p>
            <a:pPr>
              <a:lnSpc>
                <a:spcPct val="100000"/>
              </a:lnSpc>
              <a:spcBef>
                <a:spcPts val="0"/>
              </a:spcBef>
              <a:spcAft>
                <a:spcPts val="1000"/>
              </a:spcAft>
              <a:buFont typeface="Wingdings" panose="05000000000000000000" pitchFamily="2" charset="2"/>
              <a:buChar char="§"/>
              <a:defRPr/>
            </a:pPr>
            <a:r>
              <a:rPr lang="de-DE" sz="2200" dirty="0"/>
              <a:t>Der Konflikt, dass das Wort </a:t>
            </a:r>
            <a:r>
              <a:rPr lang="de-DE" sz="2200" i="1" dirty="0"/>
              <a:t>Diät </a:t>
            </a:r>
            <a:r>
              <a:rPr lang="de-DE" sz="2200" dirty="0"/>
              <a:t>in der fachsprachlichen Ver­wen­dung nicht die alltagssprachliche Bedeutung hat, wird von Lehr­kraft A nicht angesprochen. So können Missverständnisse ent­ste­hen.</a:t>
            </a:r>
          </a:p>
          <a:p>
            <a:pPr>
              <a:lnSpc>
                <a:spcPct val="100000"/>
              </a:lnSpc>
              <a:spcBef>
                <a:spcPts val="0"/>
              </a:spcBef>
              <a:spcAft>
                <a:spcPts val="1000"/>
              </a:spcAft>
              <a:buFont typeface="Wingdings" panose="05000000000000000000" pitchFamily="2" charset="2"/>
              <a:buChar char="§"/>
              <a:defRPr/>
            </a:pPr>
            <a:r>
              <a:rPr lang="de-DE" altLang="de-DE" sz="2200" dirty="0"/>
              <a:t>Lehrkraft B fragt demgegenüber, was die Schüler/innen unter dem Wort </a:t>
            </a:r>
            <a:r>
              <a:rPr lang="de-DE" altLang="de-DE" sz="2200" i="1" dirty="0"/>
              <a:t>Diät </a:t>
            </a:r>
            <a:r>
              <a:rPr lang="de-DE" altLang="de-DE" sz="2200" dirty="0"/>
              <a:t>verstehen. Sie thematisiert den Konflikt, dass im fachwissenschaftlichen Zusammenhang eine andere Bedeutung gemeint ist, und beugt so Missverständnissen vor.</a:t>
            </a:r>
            <a:endParaRPr lang="de-DE" altLang="de-DE" sz="2200" i="1" dirty="0"/>
          </a:p>
          <a:p>
            <a:endParaRPr lang="de-DE" dirty="0"/>
          </a:p>
        </p:txBody>
      </p:sp>
      <p:sp>
        <p:nvSpPr>
          <p:cNvPr id="3" name="Titel 2"/>
          <p:cNvSpPr>
            <a:spLocks noGrp="1"/>
          </p:cNvSpPr>
          <p:nvPr>
            <p:ph type="title"/>
          </p:nvPr>
        </p:nvSpPr>
        <p:spPr/>
        <p:txBody>
          <a:bodyPr/>
          <a:lstStyle/>
          <a:p>
            <a:r>
              <a:rPr lang="de-DE" dirty="0"/>
              <a:t>Kommentare</a:t>
            </a:r>
          </a:p>
        </p:txBody>
      </p:sp>
      <p:sp>
        <p:nvSpPr>
          <p:cNvPr id="6" name="Fußzeilenplatzhalter 5"/>
          <p:cNvSpPr>
            <a:spLocks noGrp="1"/>
          </p:cNvSpPr>
          <p:nvPr>
            <p:ph type="ftr" sz="quarter" idx="3"/>
          </p:nvPr>
        </p:nvSpPr>
        <p:spPr/>
        <p:txBody>
          <a:bodyPr/>
          <a:lstStyle/>
          <a:p>
            <a:r>
              <a:rPr lang="en-US"/>
              <a:t>Sprachsensiblen Unterricht planen</a:t>
            </a:r>
            <a:endParaRPr lang="en-US" dirty="0"/>
          </a:p>
        </p:txBody>
      </p:sp>
      <p:sp>
        <p:nvSpPr>
          <p:cNvPr id="7" name="Foliennummernplatzhalter 6"/>
          <p:cNvSpPr>
            <a:spLocks noGrp="1"/>
          </p:cNvSpPr>
          <p:nvPr>
            <p:ph type="sldNum" sz="quarter" idx="4"/>
          </p:nvPr>
        </p:nvSpPr>
        <p:spPr/>
        <p:txBody>
          <a:bodyPr/>
          <a:lstStyle/>
          <a:p>
            <a:fld id="{48F63A3B-78C7-47BE-AE5E-E10140E04643}" type="slidenum">
              <a:rPr lang="en-US" smtClean="0"/>
              <a:pPr/>
              <a:t>21</a:t>
            </a:fld>
            <a:endParaRPr lang="en-US" dirty="0"/>
          </a:p>
        </p:txBody>
      </p:sp>
    </p:spTree>
    <p:extLst>
      <p:ext uri="{BB962C8B-B14F-4D97-AF65-F5344CB8AC3E}">
        <p14:creationId xmlns:p14="http://schemas.microsoft.com/office/powerpoint/2010/main" val="4226039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2299" y="2761146"/>
            <a:ext cx="7910514" cy="3188317"/>
          </a:xfrm>
        </p:spPr>
        <p:txBody>
          <a:bodyPr>
            <a:normAutofit/>
          </a:bodyPr>
          <a:lstStyle/>
          <a:p>
            <a:pPr>
              <a:lnSpc>
                <a:spcPct val="100000"/>
              </a:lnSpc>
              <a:buFont typeface="Wingdings" panose="05000000000000000000" pitchFamily="2" charset="2"/>
              <a:buChar char="§"/>
              <a:defRPr/>
            </a:pPr>
            <a:r>
              <a:rPr lang="de-DE" altLang="de-DE" sz="2200" dirty="0">
                <a:solidFill>
                  <a:srgbClr val="A50021"/>
                </a:solidFill>
              </a:rPr>
              <a:t>Materialien bearbeiten: </a:t>
            </a:r>
            <a:r>
              <a:rPr lang="de-DE" altLang="de-DE" sz="2000" dirty="0"/>
              <a:t>Verständnis der Inhalte durch sprachliche Hilfen und/oder Reduktion der sprachlichen Komplexität, </a:t>
            </a:r>
            <a:r>
              <a:rPr lang="de-DE" sz="2000" dirty="0"/>
              <a:t>z. B.</a:t>
            </a:r>
            <a:r>
              <a:rPr lang="de-DE" altLang="de-DE" sz="2000" dirty="0"/>
              <a:t> Texte mit kurzen Sätzen/Wortschatzhilfen/Satzanfänge/Konnektoren zur Satzverbindung, sichern (</a:t>
            </a:r>
            <a:r>
              <a:rPr lang="de-DE" altLang="de-DE" sz="2000" dirty="0">
                <a:latin typeface="Arial" panose="020B0604020202020204" pitchFamily="34" charset="0"/>
                <a:cs typeface="Arial" panose="020B0604020202020204" pitchFamily="34" charset="0"/>
              </a:rPr>
              <a:t>→ </a:t>
            </a:r>
            <a:r>
              <a:rPr lang="de-DE" altLang="de-DE" sz="2000" dirty="0"/>
              <a:t>eher kurzfristig)</a:t>
            </a:r>
          </a:p>
          <a:p>
            <a:pPr>
              <a:lnSpc>
                <a:spcPct val="100000"/>
              </a:lnSpc>
              <a:buFont typeface="Wingdings" panose="05000000000000000000" pitchFamily="2" charset="2"/>
              <a:buChar char="§"/>
              <a:defRPr/>
            </a:pPr>
            <a:r>
              <a:rPr lang="de-DE" altLang="de-DE" sz="2200" dirty="0">
                <a:solidFill>
                  <a:srgbClr val="A50021"/>
                </a:solidFill>
              </a:rPr>
              <a:t>Lerngruppe schulen: </a:t>
            </a:r>
            <a:r>
              <a:rPr lang="de-DE" altLang="de-DE" sz="2000" dirty="0"/>
              <a:t>Verständnis der Inhalte durch die Vermittlung strategischen Wissens, </a:t>
            </a:r>
            <a:r>
              <a:rPr lang="de-DE" sz="2000" dirty="0"/>
              <a:t>z. B.</a:t>
            </a:r>
            <a:r>
              <a:rPr lang="de-DE" altLang="de-DE" sz="2000" dirty="0"/>
              <a:t> Lese- und Schreibstrategien, sichern </a:t>
            </a:r>
            <a:br>
              <a:rPr lang="de-DE" altLang="de-DE" sz="2000" dirty="0"/>
            </a:br>
            <a:r>
              <a:rPr lang="de-DE" altLang="de-DE" sz="2000" dirty="0"/>
              <a:t>(</a:t>
            </a:r>
            <a:r>
              <a:rPr lang="de-DE" altLang="de-DE" sz="2000" dirty="0">
                <a:latin typeface="Arial" panose="020B0604020202020204" pitchFamily="34" charset="0"/>
                <a:cs typeface="Arial" panose="020B0604020202020204" pitchFamily="34" charset="0"/>
              </a:rPr>
              <a:t>→ </a:t>
            </a:r>
            <a:r>
              <a:rPr lang="de-DE" altLang="de-DE" sz="2000" dirty="0"/>
              <a:t>eher langfristig)</a:t>
            </a:r>
            <a:endParaRPr lang="de-DE" sz="2000" dirty="0"/>
          </a:p>
        </p:txBody>
      </p:sp>
      <p:sp>
        <p:nvSpPr>
          <p:cNvPr id="3" name="Titel 2"/>
          <p:cNvSpPr>
            <a:spLocks noGrp="1"/>
          </p:cNvSpPr>
          <p:nvPr>
            <p:ph type="title"/>
          </p:nvPr>
        </p:nvSpPr>
        <p:spPr/>
        <p:txBody>
          <a:bodyPr/>
          <a:lstStyle/>
          <a:p>
            <a:r>
              <a:rPr lang="de-DE" dirty="0"/>
              <a:t>3. Umgang mit sprachlichen Anforderungen</a:t>
            </a:r>
          </a:p>
        </p:txBody>
      </p:sp>
      <p:sp>
        <p:nvSpPr>
          <p:cNvPr id="4" name="Inhaltsplatzhalter 2"/>
          <p:cNvSpPr txBox="1">
            <a:spLocks/>
          </p:cNvSpPr>
          <p:nvPr/>
        </p:nvSpPr>
        <p:spPr>
          <a:xfrm>
            <a:off x="1926000" y="1346400"/>
            <a:ext cx="6609600" cy="1403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Wingdings" panose="05000000000000000000" pitchFamily="2" charset="2"/>
              <a:buNone/>
              <a:defRPr/>
            </a:pPr>
            <a:r>
              <a:rPr lang="de-DE" altLang="de-DE" sz="2200" dirty="0"/>
              <a:t>Bei der Unterrichtsplanung müssen die konkreten </a:t>
            </a:r>
            <a:r>
              <a:rPr lang="de-DE" sz="2200" dirty="0"/>
              <a:t>In­hal­te </a:t>
            </a:r>
            <a:r>
              <a:rPr lang="de-DE" altLang="de-DE" sz="2200" dirty="0"/>
              <a:t>(Texte, Arbeitsblätter, Audio-/Videoclips etc.)  auf </a:t>
            </a:r>
            <a:r>
              <a:rPr lang="de-DE" sz="2200" dirty="0"/>
              <a:t>sprach­li­che </a:t>
            </a:r>
            <a:r>
              <a:rPr lang="de-DE" altLang="de-DE" sz="2200" dirty="0"/>
              <a:t>Anforderungen untersucht werden. Es </a:t>
            </a:r>
            <a:r>
              <a:rPr lang="de-DE" sz="2200" dirty="0"/>
              <a:t>be­ste­hen </a:t>
            </a:r>
            <a:r>
              <a:rPr lang="de-DE" altLang="de-DE" sz="2200" dirty="0"/>
              <a:t>zwei Optionen:</a:t>
            </a:r>
          </a:p>
        </p:txBody>
      </p:sp>
      <p:sp>
        <p:nvSpPr>
          <p:cNvPr id="8" name="Fußzeilenplatzhalter 7"/>
          <p:cNvSpPr>
            <a:spLocks noGrp="1"/>
          </p:cNvSpPr>
          <p:nvPr>
            <p:ph type="ftr" sz="quarter" idx="3"/>
          </p:nvPr>
        </p:nvSpPr>
        <p:spPr/>
        <p:txBody>
          <a:bodyPr/>
          <a:lstStyle/>
          <a:p>
            <a:r>
              <a:rPr lang="en-US"/>
              <a:t>Sprachsensiblen Unterricht planen</a:t>
            </a:r>
            <a:endParaRPr lang="en-US" dirty="0"/>
          </a:p>
        </p:txBody>
      </p:sp>
      <p:sp>
        <p:nvSpPr>
          <p:cNvPr id="9" name="Foliennummernplatzhalter 8"/>
          <p:cNvSpPr>
            <a:spLocks noGrp="1"/>
          </p:cNvSpPr>
          <p:nvPr>
            <p:ph type="sldNum" sz="quarter" idx="4"/>
          </p:nvPr>
        </p:nvSpPr>
        <p:spPr/>
        <p:txBody>
          <a:bodyPr/>
          <a:lstStyle/>
          <a:p>
            <a:fld id="{48F63A3B-78C7-47BE-AE5E-E10140E04643}" type="slidenum">
              <a:rPr lang="en-US" smtClean="0"/>
              <a:pPr/>
              <a:t>22</a:t>
            </a:fld>
            <a:endParaRPr lang="en-US" dirty="0"/>
          </a:p>
        </p:txBody>
      </p:sp>
      <p:grpSp>
        <p:nvGrpSpPr>
          <p:cNvPr id="11" name="Gruppieren 10"/>
          <p:cNvGrpSpPr/>
          <p:nvPr/>
        </p:nvGrpSpPr>
        <p:grpSpPr>
          <a:xfrm>
            <a:off x="628649" y="1314336"/>
            <a:ext cx="1148698" cy="1142315"/>
            <a:chOff x="7343511" y="4604657"/>
            <a:chExt cx="1571889" cy="1526122"/>
          </a:xfrm>
        </p:grpSpPr>
        <p:pic>
          <p:nvPicPr>
            <p:cNvPr id="12" name="Grafik 11"/>
            <p:cNvPicPr>
              <a:picLocks noChangeAspect="1"/>
            </p:cNvPicPr>
            <p:nvPr/>
          </p:nvPicPr>
          <p:blipFill rotWithShape="1">
            <a:blip r:embed="rId3" cstate="print">
              <a:extLst>
                <a:ext uri="{28A0092B-C50C-407E-A947-70E740481C1C}">
                  <a14:useLocalDpi xmlns:a14="http://schemas.microsoft.com/office/drawing/2010/main" val="0"/>
                </a:ext>
              </a:extLst>
            </a:blip>
            <a:srcRect t="1253"/>
            <a:stretch/>
          </p:blipFill>
          <p:spPr>
            <a:xfrm>
              <a:off x="7929017" y="5346276"/>
              <a:ext cx="616009" cy="784503"/>
            </a:xfrm>
            <a:prstGeom prst="rect">
              <a:avLst/>
            </a:prstGeom>
          </p:spPr>
        </p:pic>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3511" y="5537160"/>
              <a:ext cx="440257" cy="567793"/>
            </a:xfrm>
            <a:prstGeom prst="rect">
              <a:avLst/>
            </a:prstGeom>
          </p:spPr>
        </p:pic>
        <p:pic>
          <p:nvPicPr>
            <p:cNvPr id="14" name="Grafik 13"/>
            <p:cNvPicPr>
              <a:picLocks noChangeAspect="1"/>
            </p:cNvPicPr>
            <p:nvPr/>
          </p:nvPicPr>
          <p:blipFill rotWithShape="1">
            <a:blip r:embed="rId5" cstate="print">
              <a:extLst>
                <a:ext uri="{28A0092B-C50C-407E-A947-70E740481C1C}">
                  <a14:useLocalDpi xmlns:a14="http://schemas.microsoft.com/office/drawing/2010/main" val="0"/>
                </a:ext>
              </a:extLst>
            </a:blip>
            <a:srcRect t="658" b="52316"/>
            <a:stretch/>
          </p:blipFill>
          <p:spPr>
            <a:xfrm>
              <a:off x="7558643" y="4604657"/>
              <a:ext cx="1356757" cy="745781"/>
            </a:xfrm>
            <a:prstGeom prst="rect">
              <a:avLst/>
            </a:prstGeom>
          </p:spPr>
        </p:pic>
      </p:grpSp>
    </p:spTree>
    <p:extLst>
      <p:ext uri="{BB962C8B-B14F-4D97-AF65-F5344CB8AC3E}">
        <p14:creationId xmlns:p14="http://schemas.microsoft.com/office/powerpoint/2010/main" val="183241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1381886"/>
            <a:ext cx="7886700" cy="4544870"/>
          </a:xfrm>
        </p:spPr>
        <p:txBody>
          <a:bodyPr>
            <a:noAutofit/>
          </a:bodyPr>
          <a:lstStyle/>
          <a:p>
            <a:pPr>
              <a:lnSpc>
                <a:spcPct val="100000"/>
              </a:lnSpc>
              <a:spcBef>
                <a:spcPts val="0"/>
              </a:spcBef>
              <a:spcAft>
                <a:spcPts val="600"/>
              </a:spcAft>
              <a:buFont typeface="Wingdings" panose="05000000000000000000" pitchFamily="2" charset="2"/>
              <a:buChar char="§"/>
              <a:defRPr/>
            </a:pPr>
            <a:r>
              <a:rPr lang="de-DE" altLang="de-DE" sz="1800" dirty="0"/>
              <a:t>Wurden die sprachlichen Anforderungen des bevorstehenden Unterrichts identifiziert, bestehen zwei Möglichkeiten, damit umzugehen:</a:t>
            </a:r>
          </a:p>
          <a:p>
            <a:pPr marL="695325" lvl="1" indent="-342900">
              <a:lnSpc>
                <a:spcPct val="100000"/>
              </a:lnSpc>
              <a:spcBef>
                <a:spcPts val="0"/>
              </a:spcBef>
              <a:spcAft>
                <a:spcPts val="600"/>
              </a:spcAft>
              <a:buFont typeface="Wingdings" panose="05000000000000000000" pitchFamily="2" charset="2"/>
              <a:buChar char="§"/>
              <a:defRPr/>
            </a:pPr>
            <a:r>
              <a:rPr lang="de-DE" altLang="de-DE" sz="1800" dirty="0"/>
              <a:t>Entweder muss das vorgesehene Material so bearbeitet werden, dass es aus sich heraus verständlich ist. Dies kann beispielsweise durch das </a:t>
            </a:r>
            <a:r>
              <a:rPr lang="de-DE" sz="1800" dirty="0"/>
              <a:t>Hin­zu­fü­gen </a:t>
            </a:r>
            <a:r>
              <a:rPr lang="de-DE" altLang="de-DE" sz="1800" dirty="0"/>
              <a:t>sprachlicher Hilfen, z. B. Wortschatz- und </a:t>
            </a:r>
            <a:r>
              <a:rPr lang="de-DE" sz="1800" dirty="0"/>
              <a:t>For­mu­lie­rungs­hil­fen </a:t>
            </a:r>
            <a:r>
              <a:rPr lang="de-DE" altLang="de-DE" sz="1800" dirty="0"/>
              <a:t>oder Erklärungen zum Text, geschehen. So ist für die Arbeitsphase des </a:t>
            </a:r>
            <a:r>
              <a:rPr lang="de-DE" sz="1800" dirty="0"/>
              <a:t>Un­ter­richts </a:t>
            </a:r>
            <a:r>
              <a:rPr lang="de-DE" altLang="de-DE" sz="1800" dirty="0"/>
              <a:t>gesichert, dass die Schüler/innen nicht über die </a:t>
            </a:r>
            <a:r>
              <a:rPr lang="de-DE" sz="1800" dirty="0"/>
              <a:t>Spra­che </a:t>
            </a:r>
            <a:r>
              <a:rPr lang="de-DE" altLang="de-DE" sz="1800" dirty="0"/>
              <a:t>stolpern, sondern sich auf die inhaltliche Ebene konzentrieren </a:t>
            </a:r>
            <a:r>
              <a:rPr lang="de-DE" sz="1800" dirty="0"/>
              <a:t>kön­nen</a:t>
            </a:r>
            <a:r>
              <a:rPr lang="de-DE" altLang="de-DE" sz="1800" dirty="0"/>
              <a:t>. Diese </a:t>
            </a:r>
            <a:r>
              <a:rPr lang="de-DE" sz="1800" dirty="0"/>
              <a:t>Maß­nah­me </a:t>
            </a:r>
            <a:r>
              <a:rPr lang="de-DE" altLang="de-DE" sz="1800" dirty="0"/>
              <a:t>ist eher kurzfristig, da der Lerngruppe (nur) für einen konkreten Zusammenhang entlastende Hilfen angeboten </a:t>
            </a:r>
            <a:r>
              <a:rPr lang="de-DE" sz="1800" dirty="0"/>
              <a:t>wer­den</a:t>
            </a:r>
            <a:r>
              <a:rPr lang="de-DE" altLang="de-DE" sz="1800" dirty="0"/>
              <a:t>.</a:t>
            </a:r>
          </a:p>
          <a:p>
            <a:pPr marL="695325" lvl="1" indent="-342900">
              <a:lnSpc>
                <a:spcPct val="100000"/>
              </a:lnSpc>
              <a:spcBef>
                <a:spcPts val="0"/>
              </a:spcBef>
              <a:spcAft>
                <a:spcPts val="600"/>
              </a:spcAft>
              <a:buFont typeface="Wingdings" panose="05000000000000000000" pitchFamily="2" charset="2"/>
              <a:buChar char="§"/>
              <a:defRPr/>
            </a:pPr>
            <a:r>
              <a:rPr lang="de-DE" altLang="de-DE" sz="1800" dirty="0"/>
              <a:t>Eine zweite Option ist, die Lerngruppe zu schulen. Dabei wird </a:t>
            </a:r>
            <a:r>
              <a:rPr lang="de-DE" sz="1800" dirty="0"/>
              <a:t>stra­te­gi­sches </a:t>
            </a:r>
            <a:r>
              <a:rPr lang="de-DE" altLang="de-DE" sz="1800" dirty="0"/>
              <a:t>Wissen vermittelt, beispielsweise eine Lesestrategie zum Umgang mit </a:t>
            </a:r>
            <a:r>
              <a:rPr lang="de-DE" sz="1800" dirty="0"/>
              <a:t>schwie­ri­gen </a:t>
            </a:r>
            <a:r>
              <a:rPr lang="de-DE" altLang="de-DE" sz="1800" dirty="0"/>
              <a:t>Fachtexten. Diese Strategien können die Schüler/innen immer wieder anwenden, sodass diese Maßnahme eher langfristig wirkt und für andere Zusammenhänge genutzt werden kann.</a:t>
            </a:r>
            <a:endParaRPr lang="de-DE" sz="1800" dirty="0"/>
          </a:p>
        </p:txBody>
      </p:sp>
      <p:sp>
        <p:nvSpPr>
          <p:cNvPr id="3" name="Titel 2"/>
          <p:cNvSpPr>
            <a:spLocks noGrp="1"/>
          </p:cNvSpPr>
          <p:nvPr>
            <p:ph type="title"/>
          </p:nvPr>
        </p:nvSpPr>
        <p:spPr/>
        <p:txBody>
          <a:bodyPr/>
          <a:lstStyle/>
          <a:p>
            <a:r>
              <a:rPr lang="de-DE" dirty="0"/>
              <a:t>Kommentare</a:t>
            </a:r>
          </a:p>
        </p:txBody>
      </p:sp>
      <p:sp>
        <p:nvSpPr>
          <p:cNvPr id="6" name="Fußzeilenplatzhalter 5"/>
          <p:cNvSpPr>
            <a:spLocks noGrp="1"/>
          </p:cNvSpPr>
          <p:nvPr>
            <p:ph type="ftr" sz="quarter" idx="3"/>
          </p:nvPr>
        </p:nvSpPr>
        <p:spPr/>
        <p:txBody>
          <a:bodyPr/>
          <a:lstStyle/>
          <a:p>
            <a:r>
              <a:rPr lang="en-US"/>
              <a:t>Sprachsensiblen Unterricht planen</a:t>
            </a:r>
            <a:endParaRPr lang="en-US" dirty="0"/>
          </a:p>
        </p:txBody>
      </p:sp>
      <p:sp>
        <p:nvSpPr>
          <p:cNvPr id="7" name="Foliennummernplatzhalter 6"/>
          <p:cNvSpPr>
            <a:spLocks noGrp="1"/>
          </p:cNvSpPr>
          <p:nvPr>
            <p:ph type="sldNum" sz="quarter" idx="4"/>
          </p:nvPr>
        </p:nvSpPr>
        <p:spPr/>
        <p:txBody>
          <a:bodyPr/>
          <a:lstStyle/>
          <a:p>
            <a:fld id="{48F63A3B-78C7-47BE-AE5E-E10140E04643}" type="slidenum">
              <a:rPr lang="en-US" smtClean="0"/>
              <a:pPr/>
              <a:t>23</a:t>
            </a:fld>
            <a:endParaRPr lang="en-US" dirty="0"/>
          </a:p>
        </p:txBody>
      </p:sp>
    </p:spTree>
    <p:extLst>
      <p:ext uri="{BB962C8B-B14F-4D97-AF65-F5344CB8AC3E}">
        <p14:creationId xmlns:p14="http://schemas.microsoft.com/office/powerpoint/2010/main" val="118928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Materialien bearbeiten</a:t>
            </a:r>
          </a:p>
        </p:txBody>
      </p:sp>
      <p:sp>
        <p:nvSpPr>
          <p:cNvPr id="4" name="Abgerundete rechteckige Legende 3"/>
          <p:cNvSpPr/>
          <p:nvPr/>
        </p:nvSpPr>
        <p:spPr bwMode="auto">
          <a:xfrm>
            <a:off x="596446" y="1412875"/>
            <a:ext cx="2620283" cy="1542596"/>
          </a:xfrm>
          <a:prstGeom prst="wedgeRoundRectCallout">
            <a:avLst>
              <a:gd name="adj1" fmla="val -4865"/>
              <a:gd name="adj2" fmla="val 87222"/>
              <a:gd name="adj3" fmla="val 16667"/>
            </a:avLst>
          </a:prstGeom>
          <a:ln>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36000" tIns="0" rIns="36000" bIns="36000" anchor="ctr" anchorCtr="1"/>
          <a:lstStyle/>
          <a:p>
            <a:pPr algn="ctr">
              <a:defRPr/>
            </a:pPr>
            <a:r>
              <a:rPr lang="de-DE" sz="2200" dirty="0"/>
              <a:t>„Erläutere das Diagramm!“</a:t>
            </a:r>
            <a:endParaRPr lang="de-DE" sz="2200" dirty="0">
              <a:solidFill>
                <a:schemeClr val="tx1"/>
              </a:solidFill>
            </a:endParaRPr>
          </a:p>
        </p:txBody>
      </p:sp>
      <p:sp>
        <p:nvSpPr>
          <p:cNvPr id="6" name="Textfeld 5"/>
          <p:cNvSpPr txBox="1"/>
          <p:nvPr/>
        </p:nvSpPr>
        <p:spPr>
          <a:xfrm>
            <a:off x="1203093" y="5281838"/>
            <a:ext cx="757238" cy="555625"/>
          </a:xfrm>
          <a:prstGeom prst="rect">
            <a:avLst/>
          </a:prstGeom>
          <a:noFill/>
        </p:spPr>
        <p:txBody>
          <a:bodyPr>
            <a:spAutoFit/>
          </a:bodyPr>
          <a:lstStyle/>
          <a:p>
            <a:pPr>
              <a:defRPr/>
            </a:pPr>
            <a:r>
              <a:rPr lang="de-DE" sz="3000" dirty="0">
                <a:latin typeface="+mn-lt"/>
              </a:rPr>
              <a:t>   A                          </a:t>
            </a:r>
          </a:p>
        </p:txBody>
      </p:sp>
      <p:sp>
        <p:nvSpPr>
          <p:cNvPr id="9" name="Fußzeilenplatzhalter 8"/>
          <p:cNvSpPr>
            <a:spLocks noGrp="1"/>
          </p:cNvSpPr>
          <p:nvPr>
            <p:ph type="ftr" sz="quarter" idx="3"/>
          </p:nvPr>
        </p:nvSpPr>
        <p:spPr/>
        <p:txBody>
          <a:bodyPr/>
          <a:lstStyle/>
          <a:p>
            <a:r>
              <a:rPr lang="en-US"/>
              <a:t>Sprachsensiblen Unterricht planen</a:t>
            </a:r>
            <a:endParaRPr lang="en-US" dirty="0"/>
          </a:p>
        </p:txBody>
      </p:sp>
      <p:sp>
        <p:nvSpPr>
          <p:cNvPr id="10" name="Foliennummernplatzhalter 9"/>
          <p:cNvSpPr>
            <a:spLocks noGrp="1"/>
          </p:cNvSpPr>
          <p:nvPr>
            <p:ph type="sldNum" sz="quarter" idx="4"/>
          </p:nvPr>
        </p:nvSpPr>
        <p:spPr/>
        <p:txBody>
          <a:bodyPr/>
          <a:lstStyle/>
          <a:p>
            <a:fld id="{48F63A3B-78C7-47BE-AE5E-E10140E04643}" type="slidenum">
              <a:rPr lang="en-US" smtClean="0"/>
              <a:pPr/>
              <a:t>24</a:t>
            </a:fld>
            <a:endParaRPr lang="en-US" dirty="0"/>
          </a:p>
        </p:txBody>
      </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7660" y="3341564"/>
            <a:ext cx="978265" cy="2495899"/>
          </a:xfrm>
          <a:prstGeom prst="rect">
            <a:avLst/>
          </a:prstGeom>
        </p:spPr>
      </p:pic>
      <p:pic>
        <p:nvPicPr>
          <p:cNvPr id="13" name="Picture 2" descr="https://d28wbuch0jlv7v.cloudfront.net/images/infografik/normal/infografik_3975_messenger_nutzung_in_deutschland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3244" y="1436683"/>
            <a:ext cx="3988562" cy="28414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629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1381886"/>
            <a:ext cx="7886700" cy="4544870"/>
          </a:xfrm>
        </p:spPr>
        <p:txBody>
          <a:bodyPr>
            <a:normAutofit/>
          </a:bodyPr>
          <a:lstStyle/>
          <a:p>
            <a:pPr>
              <a:lnSpc>
                <a:spcPct val="100000"/>
              </a:lnSpc>
              <a:buFont typeface="Wingdings" panose="05000000000000000000" pitchFamily="2" charset="2"/>
              <a:buChar char="§"/>
            </a:pPr>
            <a:r>
              <a:rPr lang="de-DE" altLang="de-DE" sz="2200" dirty="0"/>
              <a:t>Ein Beispiel, wie üblicherweise im Unterricht vorgegangen wird, bietet die Vorgehensweise von Lehrkraft A: Sie gibt ein </a:t>
            </a:r>
            <a:r>
              <a:rPr lang="de-DE" sz="2200" dirty="0"/>
              <a:t>Ar­beits­blatt </a:t>
            </a:r>
            <a:r>
              <a:rPr lang="de-DE" altLang="de-DE" sz="2200" dirty="0"/>
              <a:t>aus – in diesem Fall ein Diagramm – und formuliert die </a:t>
            </a:r>
            <a:r>
              <a:rPr lang="de-DE" sz="2200" dirty="0"/>
              <a:t>da­zu­ge­hö­ri­ge </a:t>
            </a:r>
            <a:r>
              <a:rPr lang="de-DE" altLang="de-DE" sz="2200" dirty="0"/>
              <a:t>Aufgabe.</a:t>
            </a:r>
          </a:p>
        </p:txBody>
      </p:sp>
      <p:sp>
        <p:nvSpPr>
          <p:cNvPr id="3" name="Titel 2"/>
          <p:cNvSpPr>
            <a:spLocks noGrp="1"/>
          </p:cNvSpPr>
          <p:nvPr>
            <p:ph type="title"/>
          </p:nvPr>
        </p:nvSpPr>
        <p:spPr/>
        <p:txBody>
          <a:bodyPr/>
          <a:lstStyle/>
          <a:p>
            <a:r>
              <a:rPr lang="de-DE" dirty="0"/>
              <a:t>Kommentare</a:t>
            </a:r>
          </a:p>
        </p:txBody>
      </p:sp>
      <p:sp>
        <p:nvSpPr>
          <p:cNvPr id="6" name="Fußzeilenplatzhalter 5"/>
          <p:cNvSpPr>
            <a:spLocks noGrp="1"/>
          </p:cNvSpPr>
          <p:nvPr>
            <p:ph type="ftr" sz="quarter" idx="3"/>
          </p:nvPr>
        </p:nvSpPr>
        <p:spPr/>
        <p:txBody>
          <a:bodyPr/>
          <a:lstStyle/>
          <a:p>
            <a:r>
              <a:rPr lang="en-US"/>
              <a:t>Sprachsensiblen Unterricht planen</a:t>
            </a:r>
            <a:endParaRPr lang="en-US" dirty="0"/>
          </a:p>
        </p:txBody>
      </p:sp>
      <p:sp>
        <p:nvSpPr>
          <p:cNvPr id="7" name="Foliennummernplatzhalter 6"/>
          <p:cNvSpPr>
            <a:spLocks noGrp="1"/>
          </p:cNvSpPr>
          <p:nvPr>
            <p:ph type="sldNum" sz="quarter" idx="4"/>
          </p:nvPr>
        </p:nvSpPr>
        <p:spPr/>
        <p:txBody>
          <a:bodyPr/>
          <a:lstStyle/>
          <a:p>
            <a:fld id="{48F63A3B-78C7-47BE-AE5E-E10140E04643}" type="slidenum">
              <a:rPr lang="en-US" smtClean="0"/>
              <a:pPr/>
              <a:t>25</a:t>
            </a:fld>
            <a:endParaRPr lang="en-US" dirty="0"/>
          </a:p>
        </p:txBody>
      </p:sp>
    </p:spTree>
    <p:extLst>
      <p:ext uri="{BB962C8B-B14F-4D97-AF65-F5344CB8AC3E}">
        <p14:creationId xmlns:p14="http://schemas.microsoft.com/office/powerpoint/2010/main" val="1702284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Materialien bearbeiten</a:t>
            </a:r>
          </a:p>
        </p:txBody>
      </p:sp>
      <p:sp>
        <p:nvSpPr>
          <p:cNvPr id="4" name="Abgerundete rechteckige Legende 3"/>
          <p:cNvSpPr/>
          <p:nvPr/>
        </p:nvSpPr>
        <p:spPr bwMode="auto">
          <a:xfrm>
            <a:off x="611188" y="1412874"/>
            <a:ext cx="2915783" cy="2339975"/>
          </a:xfrm>
          <a:prstGeom prst="wedgeRoundRectCallout">
            <a:avLst>
              <a:gd name="adj1" fmla="val 597"/>
              <a:gd name="adj2" fmla="val 62738"/>
              <a:gd name="adj3" fmla="val 16667"/>
            </a:avLst>
          </a:prstGeom>
          <a:ln>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36000" tIns="0" rIns="36000" bIns="36000" anchor="ctr" anchorCtr="1"/>
          <a:lstStyle/>
          <a:p>
            <a:pPr algn="ctr">
              <a:defRPr/>
            </a:pPr>
            <a:r>
              <a:rPr lang="de-DE" sz="2200" dirty="0"/>
              <a:t>„Erläutere das Diagramm. Ordne dazu in einem ersten Schritt die Sprechblasen zu. Dann schreibe die Sätze auf.“</a:t>
            </a:r>
            <a:endParaRPr lang="de-DE" sz="2200" dirty="0">
              <a:solidFill>
                <a:schemeClr val="tx1"/>
              </a:solidFill>
            </a:endParaRPr>
          </a:p>
        </p:txBody>
      </p:sp>
      <p:sp>
        <p:nvSpPr>
          <p:cNvPr id="5" name="Textfeld 4"/>
          <p:cNvSpPr txBox="1"/>
          <p:nvPr/>
        </p:nvSpPr>
        <p:spPr>
          <a:xfrm>
            <a:off x="1873977" y="5456406"/>
            <a:ext cx="757238" cy="554038"/>
          </a:xfrm>
          <a:prstGeom prst="rect">
            <a:avLst/>
          </a:prstGeom>
          <a:noFill/>
        </p:spPr>
        <p:txBody>
          <a:bodyPr>
            <a:spAutoFit/>
          </a:bodyPr>
          <a:lstStyle/>
          <a:p>
            <a:pPr>
              <a:defRPr/>
            </a:pPr>
            <a:r>
              <a:rPr lang="de-DE" sz="3000" dirty="0">
                <a:latin typeface="+mn-lt"/>
              </a:rPr>
              <a:t>   B                          </a:t>
            </a:r>
          </a:p>
        </p:txBody>
      </p:sp>
      <p:pic>
        <p:nvPicPr>
          <p:cNvPr id="6" name="Picture 2" descr="https://d28wbuch0jlv7v.cloudfront.net/images/infografik/normal/infografik_3975_messenger_nutzung_in_deutschland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244" y="1436683"/>
            <a:ext cx="3988562" cy="28414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hteckige Legende 6"/>
          <p:cNvSpPr/>
          <p:nvPr/>
        </p:nvSpPr>
        <p:spPr bwMode="auto">
          <a:xfrm>
            <a:off x="6383331" y="4691063"/>
            <a:ext cx="2195512" cy="900112"/>
          </a:xfrm>
          <a:prstGeom prst="wedgeRectCallout">
            <a:avLst>
              <a:gd name="adj1" fmla="val -29474"/>
              <a:gd name="adj2" fmla="val 68250"/>
            </a:avLst>
          </a:prstGeom>
          <a:solidFill>
            <a:schemeClr val="bg1">
              <a:lumMod val="95000"/>
            </a:schemeClr>
          </a:solidFill>
          <a:ln>
            <a:solidFill>
              <a:srgbClr val="BB0F2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de-DE" sz="2200" dirty="0">
                <a:solidFill>
                  <a:schemeClr val="tx1"/>
                </a:solidFill>
              </a:rPr>
              <a:t>Als Quelle wird … angegeben</a:t>
            </a:r>
          </a:p>
        </p:txBody>
      </p:sp>
      <p:sp>
        <p:nvSpPr>
          <p:cNvPr id="8" name="Rechteckige Legende 7"/>
          <p:cNvSpPr/>
          <p:nvPr/>
        </p:nvSpPr>
        <p:spPr bwMode="auto">
          <a:xfrm>
            <a:off x="6380156" y="3467100"/>
            <a:ext cx="2195512" cy="900113"/>
          </a:xfrm>
          <a:prstGeom prst="wedgeRectCallout">
            <a:avLst>
              <a:gd name="adj1" fmla="val -29474"/>
              <a:gd name="adj2" fmla="val 68250"/>
            </a:avLst>
          </a:prstGeom>
          <a:solidFill>
            <a:schemeClr val="bg1">
              <a:lumMod val="95000"/>
            </a:schemeClr>
          </a:solidFill>
          <a:ln>
            <a:solidFill>
              <a:srgbClr val="BB0F2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de-DE" sz="2200" dirty="0">
                <a:solidFill>
                  <a:schemeClr val="tx1"/>
                </a:solidFill>
              </a:rPr>
              <a:t>Die Daten </a:t>
            </a:r>
            <a:r>
              <a:rPr lang="de-DE" sz="2200" dirty="0"/>
              <a:t>be­zie­hen </a:t>
            </a:r>
            <a:r>
              <a:rPr lang="de-DE" sz="2200" dirty="0">
                <a:solidFill>
                  <a:schemeClr val="tx1"/>
                </a:solidFill>
              </a:rPr>
              <a:t>sich auf …</a:t>
            </a:r>
          </a:p>
        </p:txBody>
      </p:sp>
      <p:sp>
        <p:nvSpPr>
          <p:cNvPr id="9" name="Rechteckige Legende 8"/>
          <p:cNvSpPr/>
          <p:nvPr/>
        </p:nvSpPr>
        <p:spPr bwMode="auto">
          <a:xfrm>
            <a:off x="6383331" y="2279650"/>
            <a:ext cx="2195512" cy="900113"/>
          </a:xfrm>
          <a:prstGeom prst="wedgeRectCallout">
            <a:avLst>
              <a:gd name="adj1" fmla="val -29474"/>
              <a:gd name="adj2" fmla="val 68250"/>
            </a:avLst>
          </a:prstGeom>
          <a:solidFill>
            <a:schemeClr val="bg1">
              <a:lumMod val="95000"/>
            </a:schemeClr>
          </a:solidFill>
          <a:ln>
            <a:solidFill>
              <a:srgbClr val="BB0F2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de-DE" sz="2200" dirty="0">
                <a:solidFill>
                  <a:schemeClr val="tx1"/>
                </a:solidFill>
              </a:rPr>
              <a:t>Der Anteil von … beträgt … Prozent</a:t>
            </a:r>
          </a:p>
        </p:txBody>
      </p:sp>
      <p:sp>
        <p:nvSpPr>
          <p:cNvPr id="10" name="Rechteckige Legende 9"/>
          <p:cNvSpPr/>
          <p:nvPr/>
        </p:nvSpPr>
        <p:spPr bwMode="auto">
          <a:xfrm>
            <a:off x="6383331" y="1109663"/>
            <a:ext cx="2195512" cy="900112"/>
          </a:xfrm>
          <a:prstGeom prst="wedgeRectCallout">
            <a:avLst>
              <a:gd name="adj1" fmla="val -29474"/>
              <a:gd name="adj2" fmla="val 68250"/>
            </a:avLst>
          </a:prstGeom>
          <a:solidFill>
            <a:schemeClr val="bg1">
              <a:lumMod val="95000"/>
            </a:schemeClr>
          </a:solidFill>
          <a:ln>
            <a:solidFill>
              <a:srgbClr val="BB0F2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de-DE" sz="2200" dirty="0">
                <a:solidFill>
                  <a:schemeClr val="tx1"/>
                </a:solidFill>
              </a:rPr>
              <a:t>Das Diagramm zeigt …</a:t>
            </a:r>
          </a:p>
        </p:txBody>
      </p:sp>
      <p:sp>
        <p:nvSpPr>
          <p:cNvPr id="13" name="Fußzeilenplatzhalter 12"/>
          <p:cNvSpPr>
            <a:spLocks noGrp="1"/>
          </p:cNvSpPr>
          <p:nvPr>
            <p:ph type="ftr" sz="quarter" idx="3"/>
          </p:nvPr>
        </p:nvSpPr>
        <p:spPr/>
        <p:txBody>
          <a:bodyPr/>
          <a:lstStyle/>
          <a:p>
            <a:r>
              <a:rPr lang="en-US"/>
              <a:t>Sprachsensiblen Unterricht planen</a:t>
            </a:r>
            <a:endParaRPr lang="en-US" dirty="0"/>
          </a:p>
        </p:txBody>
      </p:sp>
      <p:sp>
        <p:nvSpPr>
          <p:cNvPr id="14" name="Foliennummernplatzhalter 13"/>
          <p:cNvSpPr>
            <a:spLocks noGrp="1"/>
          </p:cNvSpPr>
          <p:nvPr>
            <p:ph type="sldNum" sz="quarter" idx="4"/>
          </p:nvPr>
        </p:nvSpPr>
        <p:spPr/>
        <p:txBody>
          <a:bodyPr/>
          <a:lstStyle/>
          <a:p>
            <a:fld id="{48F63A3B-78C7-47BE-AE5E-E10140E04643}" type="slidenum">
              <a:rPr lang="en-US" smtClean="0"/>
              <a:pPr/>
              <a:t>26</a:t>
            </a:fld>
            <a:endParaRPr lang="en-US" dirty="0"/>
          </a:p>
        </p:txBody>
      </p:sp>
      <p:pic>
        <p:nvPicPr>
          <p:cNvPr id="15" name="Grafik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123" y="3903371"/>
            <a:ext cx="788854" cy="2107073"/>
          </a:xfrm>
          <a:prstGeom prst="rect">
            <a:avLst/>
          </a:prstGeom>
        </p:spPr>
      </p:pic>
    </p:spTree>
    <p:extLst>
      <p:ext uri="{BB962C8B-B14F-4D97-AF65-F5344CB8AC3E}">
        <p14:creationId xmlns:p14="http://schemas.microsoft.com/office/powerpoint/2010/main" val="1744538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1381886"/>
            <a:ext cx="7886700" cy="4544870"/>
          </a:xfrm>
        </p:spPr>
        <p:txBody>
          <a:bodyPr>
            <a:normAutofit/>
          </a:bodyPr>
          <a:lstStyle/>
          <a:p>
            <a:pPr>
              <a:lnSpc>
                <a:spcPct val="100000"/>
              </a:lnSpc>
              <a:spcBef>
                <a:spcPts val="0"/>
              </a:spcBef>
              <a:spcAft>
                <a:spcPts val="600"/>
              </a:spcAft>
              <a:buFont typeface="Wingdings" panose="05000000000000000000" pitchFamily="2" charset="2"/>
              <a:buChar char="§"/>
              <a:defRPr/>
            </a:pPr>
            <a:r>
              <a:rPr lang="de-DE" altLang="de-DE" sz="2200" dirty="0"/>
              <a:t>Ein Beispiel, wie sprachsensibel mit fachlichen Materialien </a:t>
            </a:r>
            <a:r>
              <a:rPr lang="de-DE" sz="2200" dirty="0"/>
              <a:t>um­ge­gan­gen </a:t>
            </a:r>
            <a:r>
              <a:rPr lang="de-DE" altLang="de-DE" sz="2200" dirty="0"/>
              <a:t>werden kann, bietet Lehrkraft B: Sie gibt das gleiche </a:t>
            </a:r>
            <a:r>
              <a:rPr lang="de-DE" sz="2200" dirty="0"/>
              <a:t>Ma­te­ri­al</a:t>
            </a:r>
            <a:r>
              <a:rPr lang="de-DE" altLang="de-DE" sz="2200" dirty="0"/>
              <a:t> aus und formuliert die Aufgabe dazu. </a:t>
            </a:r>
          </a:p>
          <a:p>
            <a:pPr>
              <a:lnSpc>
                <a:spcPct val="100000"/>
              </a:lnSpc>
              <a:spcBef>
                <a:spcPts val="0"/>
              </a:spcBef>
              <a:spcAft>
                <a:spcPts val="600"/>
              </a:spcAft>
              <a:buFont typeface="Wingdings" panose="05000000000000000000" pitchFamily="2" charset="2"/>
              <a:buChar char="§"/>
              <a:defRPr/>
            </a:pPr>
            <a:r>
              <a:rPr lang="de-DE" altLang="de-DE" sz="2200" dirty="0"/>
              <a:t>Das Arbeitsblatt enthält Sprechblasen mit Formulierungshilfen, die an die passenden Stellen im Diagramm angelegt werden </a:t>
            </a:r>
            <a:r>
              <a:rPr lang="de-DE" sz="2200" dirty="0"/>
              <a:t>kön­nen</a:t>
            </a:r>
            <a:r>
              <a:rPr lang="de-DE" altLang="de-DE" sz="2200" dirty="0"/>
              <a:t>. So sehen die Schüler/innen übersichtlich, wie sie sprachlich bei einer Diagrammbeschreibung vorgehen können.</a:t>
            </a:r>
            <a:endParaRPr lang="de-DE" sz="2200" dirty="0"/>
          </a:p>
        </p:txBody>
      </p:sp>
      <p:sp>
        <p:nvSpPr>
          <p:cNvPr id="3" name="Titel 2"/>
          <p:cNvSpPr>
            <a:spLocks noGrp="1"/>
          </p:cNvSpPr>
          <p:nvPr>
            <p:ph type="title"/>
          </p:nvPr>
        </p:nvSpPr>
        <p:spPr/>
        <p:txBody>
          <a:bodyPr/>
          <a:lstStyle/>
          <a:p>
            <a:r>
              <a:rPr lang="de-DE" dirty="0"/>
              <a:t>Kommentare</a:t>
            </a:r>
          </a:p>
        </p:txBody>
      </p:sp>
      <p:sp>
        <p:nvSpPr>
          <p:cNvPr id="6" name="Fußzeilenplatzhalter 5"/>
          <p:cNvSpPr>
            <a:spLocks noGrp="1"/>
          </p:cNvSpPr>
          <p:nvPr>
            <p:ph type="ftr" sz="quarter" idx="3"/>
          </p:nvPr>
        </p:nvSpPr>
        <p:spPr/>
        <p:txBody>
          <a:bodyPr/>
          <a:lstStyle/>
          <a:p>
            <a:r>
              <a:rPr lang="en-US"/>
              <a:t>Sprachsensiblen Unterricht planen</a:t>
            </a:r>
            <a:endParaRPr lang="en-US" dirty="0"/>
          </a:p>
        </p:txBody>
      </p:sp>
      <p:sp>
        <p:nvSpPr>
          <p:cNvPr id="7" name="Foliennummernplatzhalter 6"/>
          <p:cNvSpPr>
            <a:spLocks noGrp="1"/>
          </p:cNvSpPr>
          <p:nvPr>
            <p:ph type="sldNum" sz="quarter" idx="4"/>
          </p:nvPr>
        </p:nvSpPr>
        <p:spPr/>
        <p:txBody>
          <a:bodyPr/>
          <a:lstStyle/>
          <a:p>
            <a:fld id="{48F63A3B-78C7-47BE-AE5E-E10140E04643}" type="slidenum">
              <a:rPr lang="en-US" smtClean="0"/>
              <a:pPr/>
              <a:t>27</a:t>
            </a:fld>
            <a:endParaRPr lang="en-US" dirty="0"/>
          </a:p>
        </p:txBody>
      </p:sp>
    </p:spTree>
    <p:extLst>
      <p:ext uri="{BB962C8B-B14F-4D97-AF65-F5344CB8AC3E}">
        <p14:creationId xmlns:p14="http://schemas.microsoft.com/office/powerpoint/2010/main" val="3156520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Lerngruppen schulen</a:t>
            </a:r>
          </a:p>
        </p:txBody>
      </p:sp>
      <p:sp>
        <p:nvSpPr>
          <p:cNvPr id="11" name="Fußzeilenplatzhalter 10"/>
          <p:cNvSpPr>
            <a:spLocks noGrp="1"/>
          </p:cNvSpPr>
          <p:nvPr>
            <p:ph type="ftr" sz="quarter" idx="3"/>
          </p:nvPr>
        </p:nvSpPr>
        <p:spPr/>
        <p:txBody>
          <a:bodyPr/>
          <a:lstStyle/>
          <a:p>
            <a:r>
              <a:rPr lang="en-US"/>
              <a:t>Sprachsensiblen Unterricht planen</a:t>
            </a:r>
            <a:endParaRPr lang="en-US" dirty="0"/>
          </a:p>
        </p:txBody>
      </p:sp>
      <p:sp>
        <p:nvSpPr>
          <p:cNvPr id="12" name="Foliennummernplatzhalter 11"/>
          <p:cNvSpPr>
            <a:spLocks noGrp="1"/>
          </p:cNvSpPr>
          <p:nvPr>
            <p:ph type="sldNum" sz="quarter" idx="4"/>
          </p:nvPr>
        </p:nvSpPr>
        <p:spPr/>
        <p:txBody>
          <a:bodyPr/>
          <a:lstStyle/>
          <a:p>
            <a:fld id="{48F63A3B-78C7-47BE-AE5E-E10140E04643}" type="slidenum">
              <a:rPr lang="en-US" smtClean="0"/>
              <a:pPr/>
              <a:t>28</a:t>
            </a:fld>
            <a:endParaRPr lang="en-US" dirty="0"/>
          </a:p>
        </p:txBody>
      </p:sp>
      <p:sp>
        <p:nvSpPr>
          <p:cNvPr id="15" name="Textfeld 14"/>
          <p:cNvSpPr txBox="1"/>
          <p:nvPr/>
        </p:nvSpPr>
        <p:spPr>
          <a:xfrm>
            <a:off x="5442713" y="5735432"/>
            <a:ext cx="672335" cy="553998"/>
          </a:xfrm>
          <a:prstGeom prst="rect">
            <a:avLst/>
          </a:prstGeom>
          <a:noFill/>
        </p:spPr>
        <p:txBody>
          <a:bodyPr wrap="square">
            <a:spAutoFit/>
          </a:bodyPr>
          <a:lstStyle/>
          <a:p>
            <a:pPr>
              <a:defRPr/>
            </a:pPr>
            <a:r>
              <a:rPr lang="de-DE" sz="3000" dirty="0">
                <a:latin typeface="+mn-lt"/>
              </a:rPr>
              <a:t> B</a:t>
            </a:r>
          </a:p>
        </p:txBody>
      </p:sp>
      <p:sp>
        <p:nvSpPr>
          <p:cNvPr id="16" name="Textfeld 15"/>
          <p:cNvSpPr txBox="1"/>
          <p:nvPr/>
        </p:nvSpPr>
        <p:spPr>
          <a:xfrm>
            <a:off x="3365990" y="5735393"/>
            <a:ext cx="540330" cy="554037"/>
          </a:xfrm>
          <a:prstGeom prst="rect">
            <a:avLst/>
          </a:prstGeom>
          <a:noFill/>
        </p:spPr>
        <p:txBody>
          <a:bodyPr wrap="square">
            <a:spAutoFit/>
          </a:bodyPr>
          <a:lstStyle/>
          <a:p>
            <a:pPr>
              <a:defRPr/>
            </a:pPr>
            <a:r>
              <a:rPr lang="de-DE" sz="3000" dirty="0">
                <a:latin typeface="+mn-lt"/>
              </a:rPr>
              <a:t>A</a:t>
            </a:r>
          </a:p>
        </p:txBody>
      </p:sp>
      <p:pic>
        <p:nvPicPr>
          <p:cNvPr id="17" name="Grafik 16"/>
          <p:cNvPicPr>
            <a:picLocks noChangeAspect="1"/>
          </p:cNvPicPr>
          <p:nvPr/>
        </p:nvPicPr>
        <p:blipFill rotWithShape="1">
          <a:blip r:embed="rId3" cstate="print">
            <a:extLst>
              <a:ext uri="{28A0092B-C50C-407E-A947-70E740481C1C}">
                <a14:useLocalDpi xmlns:a14="http://schemas.microsoft.com/office/drawing/2010/main" val="0"/>
              </a:ext>
            </a:extLst>
          </a:blip>
          <a:srcRect t="4205"/>
          <a:stretch/>
        </p:blipFill>
        <p:spPr>
          <a:xfrm>
            <a:off x="3742823" y="4310744"/>
            <a:ext cx="876265" cy="2141653"/>
          </a:xfrm>
          <a:prstGeom prst="rect">
            <a:avLst/>
          </a:prstGeom>
        </p:spPr>
      </p:pic>
      <p:pic>
        <p:nvPicPr>
          <p:cNvPr id="18" name="Grafik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5756" y="4328995"/>
            <a:ext cx="778186" cy="2107073"/>
          </a:xfrm>
          <a:prstGeom prst="rect">
            <a:avLst/>
          </a:prstGeom>
        </p:spPr>
      </p:pic>
      <p:sp>
        <p:nvSpPr>
          <p:cNvPr id="19" name="Abgerundete rechteckige Legende 18"/>
          <p:cNvSpPr/>
          <p:nvPr/>
        </p:nvSpPr>
        <p:spPr bwMode="auto">
          <a:xfrm>
            <a:off x="626386" y="1412873"/>
            <a:ext cx="3870000" cy="2790000"/>
          </a:xfrm>
          <a:prstGeom prst="wedgeRoundRectCallout">
            <a:avLst>
              <a:gd name="adj1" fmla="val 24710"/>
              <a:gd name="adj2" fmla="val 60186"/>
              <a:gd name="adj3" fmla="val 16667"/>
            </a:avLst>
          </a:prstGeom>
          <a:ln>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36000" tIns="0" rIns="36000" bIns="0" anchor="ctr" anchorCtr="1"/>
          <a:lstStyle/>
          <a:p>
            <a:pPr algn="ctr">
              <a:defRPr/>
            </a:pPr>
            <a:r>
              <a:rPr lang="de-DE" sz="2200" dirty="0"/>
              <a:t>„Gibt es noch Fragen zum Text?“</a:t>
            </a:r>
          </a:p>
        </p:txBody>
      </p:sp>
      <p:sp>
        <p:nvSpPr>
          <p:cNvPr id="20" name="Abgerundete rechteckige Legende 19"/>
          <p:cNvSpPr/>
          <p:nvPr/>
        </p:nvSpPr>
        <p:spPr bwMode="auto">
          <a:xfrm>
            <a:off x="4696510" y="1412874"/>
            <a:ext cx="3871228" cy="2790000"/>
          </a:xfrm>
          <a:prstGeom prst="wedgeRoundRectCallout">
            <a:avLst>
              <a:gd name="adj1" fmla="val -24549"/>
              <a:gd name="adj2" fmla="val 60144"/>
              <a:gd name="adj3" fmla="val 16667"/>
            </a:avLst>
          </a:prstGeom>
          <a:ln>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36000" tIns="0" rIns="36000" bIns="36000" anchor="ctr" anchorCtr="1"/>
          <a:lstStyle/>
          <a:p>
            <a:pPr algn="ctr">
              <a:defRPr/>
            </a:pPr>
            <a:r>
              <a:rPr lang="de-DE" sz="2200" dirty="0"/>
              <a:t> „Was machen wir zuerst, wenn wir so lange Texte lesen? Genau! Fasst die Aussagen der einzelnen Textabschnitte nochmal in eigenen Worten zusammen.“ </a:t>
            </a:r>
          </a:p>
        </p:txBody>
      </p:sp>
    </p:spTree>
    <p:extLst>
      <p:ext uri="{BB962C8B-B14F-4D97-AF65-F5344CB8AC3E}">
        <p14:creationId xmlns:p14="http://schemas.microsoft.com/office/powerpoint/2010/main" val="10286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1381886"/>
            <a:ext cx="7886700" cy="4544870"/>
          </a:xfrm>
        </p:spPr>
        <p:txBody>
          <a:bodyPr>
            <a:noAutofit/>
          </a:bodyPr>
          <a:lstStyle/>
          <a:p>
            <a:pPr>
              <a:lnSpc>
                <a:spcPct val="100000"/>
              </a:lnSpc>
              <a:spcBef>
                <a:spcPts val="0"/>
              </a:spcBef>
              <a:spcAft>
                <a:spcPts val="600"/>
              </a:spcAft>
              <a:buFont typeface="Wingdings" panose="05000000000000000000" pitchFamily="2" charset="2"/>
              <a:buChar char="§"/>
              <a:defRPr/>
            </a:pPr>
            <a:r>
              <a:rPr lang="de-DE" altLang="de-DE" sz="1800" dirty="0"/>
              <a:t>Die zweite Option, die Lerngruppe mit strategischem Wissen zum Umgang mit sprachlichen Anforderungen auszurüsten, wird von Lehrkraft A nicht </a:t>
            </a:r>
            <a:r>
              <a:rPr lang="de-DE" sz="1800" dirty="0"/>
              <a:t>wahr­ge­nom­men</a:t>
            </a:r>
            <a:r>
              <a:rPr lang="de-DE" altLang="de-DE" sz="1800" dirty="0"/>
              <a:t>. Sie stellt eine im Unterricht häufige Frage, auf die Schüler/innen </a:t>
            </a:r>
            <a:r>
              <a:rPr lang="de-DE" sz="1800" dirty="0"/>
              <a:t>er­fah­rungs­ge­mäß eher selten reagieren. Das liegt zum einen daran, dass diese oft gar nicht wissen, was sie nicht verstanden haben, bis sie an konkreten Aufgaben arbeiten, und zum anderen daran, dass sie sich bisweilen nicht trauen, Ver­ständ­nis­fra­gen im Plenum zu stellen.</a:t>
            </a:r>
          </a:p>
          <a:p>
            <a:pPr>
              <a:lnSpc>
                <a:spcPct val="100000"/>
              </a:lnSpc>
              <a:spcBef>
                <a:spcPts val="0"/>
              </a:spcBef>
              <a:spcAft>
                <a:spcPts val="600"/>
              </a:spcAft>
              <a:buFont typeface="Wingdings" panose="05000000000000000000" pitchFamily="2" charset="2"/>
              <a:buChar char="§"/>
              <a:defRPr/>
            </a:pPr>
            <a:r>
              <a:rPr lang="de-DE" altLang="de-DE" sz="1800" dirty="0"/>
              <a:t>Lehrkraft B geht sprachsensibel vor, indem sie das strategische Wissen der </a:t>
            </a:r>
            <a:r>
              <a:rPr lang="de-DE" sz="1800" dirty="0"/>
              <a:t>Lern­grup­pe </a:t>
            </a:r>
            <a:r>
              <a:rPr lang="de-DE" altLang="de-DE" sz="1800" dirty="0"/>
              <a:t>aktiviert. Den Schüler/innen wird eine bekannte Methode ins </a:t>
            </a:r>
            <a:r>
              <a:rPr lang="de-DE" sz="1800" dirty="0"/>
              <a:t>Ge­dächt­nis </a:t>
            </a:r>
            <a:r>
              <a:rPr lang="de-DE" altLang="de-DE" sz="1800" dirty="0"/>
              <a:t>gerufen, die bei schwierigen Texten anzuwenden ist (hier: </a:t>
            </a:r>
            <a:r>
              <a:rPr lang="de-DE" sz="1800" dirty="0"/>
              <a:t>Le­se­me­tho­de</a:t>
            </a:r>
            <a:r>
              <a:rPr lang="de-DE" altLang="de-DE" sz="1800" dirty="0"/>
              <a:t>, den Text in kleinere Abschnitte einzuteilen und diese inhaltlich zusammenzufassen). Da eine </a:t>
            </a:r>
            <a:r>
              <a:rPr lang="de-DE" altLang="de-DE" sz="1800" dirty="0" err="1"/>
              <a:t>Reformulierung</a:t>
            </a:r>
            <a:r>
              <a:rPr lang="de-DE" altLang="de-DE" sz="1800" dirty="0"/>
              <a:t> in eigenen Worten nur </a:t>
            </a:r>
            <a:r>
              <a:rPr lang="de-DE" sz="1800" dirty="0"/>
              <a:t>ge­lin­gen </a:t>
            </a:r>
            <a:r>
              <a:rPr lang="de-DE" altLang="de-DE" sz="1800" dirty="0"/>
              <a:t>kann, wenn die Inhalte klargeworden sind, können die Schüler/innen durch diesen Zwischenschritt überprüfen, ob sie den Text wirklich </a:t>
            </a:r>
            <a:r>
              <a:rPr lang="de-DE" sz="1800" dirty="0"/>
              <a:t>ver­stan­den </a:t>
            </a:r>
            <a:r>
              <a:rPr lang="de-DE" altLang="de-DE" sz="1800" dirty="0"/>
              <a:t>haben. Die Lehrkraft kann </a:t>
            </a:r>
            <a:r>
              <a:rPr lang="de-DE" sz="1800" dirty="0"/>
              <a:t>an­hand </a:t>
            </a:r>
            <a:r>
              <a:rPr lang="de-DE" altLang="de-DE" sz="1800" dirty="0"/>
              <a:t>der Antworten </a:t>
            </a:r>
            <a:r>
              <a:rPr lang="de-DE" sz="1800" dirty="0"/>
              <a:t>Ver­ständ­nis­schwie­rig­kei­ten </a:t>
            </a:r>
            <a:r>
              <a:rPr lang="de-DE" altLang="de-DE" sz="1800" dirty="0"/>
              <a:t>erkennen und ansprechen.</a:t>
            </a:r>
            <a:endParaRPr lang="de-DE" sz="1800" dirty="0"/>
          </a:p>
        </p:txBody>
      </p:sp>
      <p:sp>
        <p:nvSpPr>
          <p:cNvPr id="3" name="Titel 2"/>
          <p:cNvSpPr>
            <a:spLocks noGrp="1"/>
          </p:cNvSpPr>
          <p:nvPr>
            <p:ph type="title"/>
          </p:nvPr>
        </p:nvSpPr>
        <p:spPr/>
        <p:txBody>
          <a:bodyPr/>
          <a:lstStyle/>
          <a:p>
            <a:r>
              <a:rPr lang="de-DE" dirty="0"/>
              <a:t>Kommentare</a:t>
            </a:r>
          </a:p>
        </p:txBody>
      </p:sp>
      <p:sp>
        <p:nvSpPr>
          <p:cNvPr id="6" name="Fußzeilenplatzhalter 5"/>
          <p:cNvSpPr>
            <a:spLocks noGrp="1"/>
          </p:cNvSpPr>
          <p:nvPr>
            <p:ph type="ftr" sz="quarter" idx="3"/>
          </p:nvPr>
        </p:nvSpPr>
        <p:spPr/>
        <p:txBody>
          <a:bodyPr/>
          <a:lstStyle/>
          <a:p>
            <a:r>
              <a:rPr lang="en-US"/>
              <a:t>Sprachsensiblen Unterricht planen</a:t>
            </a:r>
            <a:endParaRPr lang="en-US" dirty="0"/>
          </a:p>
        </p:txBody>
      </p:sp>
      <p:sp>
        <p:nvSpPr>
          <p:cNvPr id="7" name="Foliennummernplatzhalter 6"/>
          <p:cNvSpPr>
            <a:spLocks noGrp="1"/>
          </p:cNvSpPr>
          <p:nvPr>
            <p:ph type="sldNum" sz="quarter" idx="4"/>
          </p:nvPr>
        </p:nvSpPr>
        <p:spPr/>
        <p:txBody>
          <a:bodyPr/>
          <a:lstStyle/>
          <a:p>
            <a:fld id="{48F63A3B-78C7-47BE-AE5E-E10140E04643}" type="slidenum">
              <a:rPr lang="en-US" smtClean="0"/>
              <a:pPr/>
              <a:t>29</a:t>
            </a:fld>
            <a:endParaRPr lang="en-US" dirty="0"/>
          </a:p>
        </p:txBody>
      </p:sp>
    </p:spTree>
    <p:extLst>
      <p:ext uri="{BB962C8B-B14F-4D97-AF65-F5344CB8AC3E}">
        <p14:creationId xmlns:p14="http://schemas.microsoft.com/office/powerpoint/2010/main" val="2790427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Sprachliche Hürden – Frustration auf beiden Seiten</a:t>
            </a:r>
          </a:p>
        </p:txBody>
      </p:sp>
      <p:sp>
        <p:nvSpPr>
          <p:cNvPr id="9" name="Fußzeilenplatzhalter 8"/>
          <p:cNvSpPr>
            <a:spLocks noGrp="1"/>
          </p:cNvSpPr>
          <p:nvPr>
            <p:ph type="ftr" sz="quarter" idx="3"/>
          </p:nvPr>
        </p:nvSpPr>
        <p:spPr/>
        <p:txBody>
          <a:bodyPr/>
          <a:lstStyle/>
          <a:p>
            <a:r>
              <a:rPr lang="en-US"/>
              <a:t>Sprachsensiblen Unterricht planen</a:t>
            </a:r>
            <a:endParaRPr lang="en-US" dirty="0"/>
          </a:p>
        </p:txBody>
      </p:sp>
      <p:sp>
        <p:nvSpPr>
          <p:cNvPr id="10" name="Foliennummernplatzhalter 9"/>
          <p:cNvSpPr>
            <a:spLocks noGrp="1"/>
          </p:cNvSpPr>
          <p:nvPr>
            <p:ph type="sldNum" sz="quarter" idx="4"/>
          </p:nvPr>
        </p:nvSpPr>
        <p:spPr/>
        <p:txBody>
          <a:bodyPr/>
          <a:lstStyle/>
          <a:p>
            <a:fld id="{48F63A3B-78C7-47BE-AE5E-E10140E04643}" type="slidenum">
              <a:rPr lang="en-US" smtClean="0"/>
              <a:pPr/>
              <a:t>3</a:t>
            </a:fld>
            <a:endParaRPr lang="en-US"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142" y="2656265"/>
            <a:ext cx="3249959" cy="3309887"/>
          </a:xfrm>
          <a:prstGeom prst="rect">
            <a:avLst/>
          </a:prstGeom>
        </p:spPr>
      </p:pic>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8293" y="2656266"/>
            <a:ext cx="3166472" cy="3309887"/>
          </a:xfrm>
          <a:prstGeom prst="rect">
            <a:avLst/>
          </a:prstGeom>
        </p:spPr>
      </p:pic>
      <p:sp>
        <p:nvSpPr>
          <p:cNvPr id="11" name="Wolkenförmige Legende 10"/>
          <p:cNvSpPr/>
          <p:nvPr/>
        </p:nvSpPr>
        <p:spPr bwMode="auto">
          <a:xfrm>
            <a:off x="1059516" y="1236374"/>
            <a:ext cx="3240087" cy="1800225"/>
          </a:xfrm>
          <a:prstGeom prst="cloudCallout">
            <a:avLst>
              <a:gd name="adj1" fmla="val 14242"/>
              <a:gd name="adj2" fmla="val 72733"/>
            </a:avLst>
          </a:prstGeom>
          <a:ln>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a:defRPr/>
            </a:pPr>
            <a:r>
              <a:rPr lang="de-DE" sz="2200" dirty="0">
                <a:solidFill>
                  <a:schemeClr val="tx1"/>
                </a:solidFill>
              </a:rPr>
              <a:t>Die Beteiligung ist heute so gering wie noch nie!</a:t>
            </a:r>
          </a:p>
        </p:txBody>
      </p:sp>
      <p:sp>
        <p:nvSpPr>
          <p:cNvPr id="13" name="Wolkenförmige Legende 12"/>
          <p:cNvSpPr/>
          <p:nvPr/>
        </p:nvSpPr>
        <p:spPr bwMode="auto">
          <a:xfrm>
            <a:off x="4572000" y="1640491"/>
            <a:ext cx="3097213" cy="1549400"/>
          </a:xfrm>
          <a:prstGeom prst="cloudCallout">
            <a:avLst>
              <a:gd name="adj1" fmla="val 26876"/>
              <a:gd name="adj2" fmla="val 52353"/>
            </a:avLst>
          </a:prstGeom>
          <a:ln>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a:defRPr/>
            </a:pPr>
            <a:r>
              <a:rPr lang="de-DE" sz="2200" dirty="0">
                <a:solidFill>
                  <a:schemeClr val="tx1"/>
                </a:solidFill>
              </a:rPr>
              <a:t>Ich verstehe das einfach nicht …</a:t>
            </a:r>
          </a:p>
        </p:txBody>
      </p:sp>
    </p:spTree>
    <p:extLst>
      <p:ext uri="{BB962C8B-B14F-4D97-AF65-F5344CB8AC3E}">
        <p14:creationId xmlns:p14="http://schemas.microsoft.com/office/powerpoint/2010/main" val="2078973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2299" y="2761717"/>
            <a:ext cx="7910514" cy="3131672"/>
          </a:xfrm>
        </p:spPr>
        <p:txBody>
          <a:bodyPr>
            <a:normAutofit/>
          </a:bodyPr>
          <a:lstStyle/>
          <a:p>
            <a:pPr>
              <a:lnSpc>
                <a:spcPct val="100000"/>
              </a:lnSpc>
              <a:spcBef>
                <a:spcPts val="0"/>
              </a:spcBef>
              <a:spcAft>
                <a:spcPts val="1000"/>
              </a:spcAft>
              <a:buFont typeface="Wingdings" panose="05000000000000000000" pitchFamily="2" charset="2"/>
              <a:buChar char="§"/>
              <a:defRPr/>
            </a:pPr>
            <a:r>
              <a:rPr lang="de-DE" altLang="de-DE" sz="2200" dirty="0">
                <a:solidFill>
                  <a:srgbClr val="A50021"/>
                </a:solidFill>
              </a:rPr>
              <a:t>Sprachliche Lernziele definieren: </a:t>
            </a:r>
            <a:r>
              <a:rPr lang="de-DE" altLang="de-DE" sz="2000" dirty="0"/>
              <a:t>Was müssen die Schüler/innen in der jeweiligen Unterrichtsstunde leisten, </a:t>
            </a:r>
            <a:r>
              <a:rPr lang="de-DE" sz="2000" dirty="0"/>
              <a:t>z. B. </a:t>
            </a:r>
            <a:r>
              <a:rPr lang="de-DE" altLang="de-DE" sz="2000" dirty="0"/>
              <a:t>ein Klimadiagramm  beschreiben</a:t>
            </a:r>
          </a:p>
          <a:p>
            <a:pPr>
              <a:lnSpc>
                <a:spcPct val="100000"/>
              </a:lnSpc>
              <a:spcBef>
                <a:spcPts val="0"/>
              </a:spcBef>
              <a:buFont typeface="Wingdings" panose="05000000000000000000" pitchFamily="2" charset="2"/>
              <a:buChar char="§"/>
              <a:defRPr/>
            </a:pPr>
            <a:r>
              <a:rPr lang="de-DE" altLang="de-DE" sz="2200" dirty="0">
                <a:solidFill>
                  <a:srgbClr val="A50021"/>
                </a:solidFill>
              </a:rPr>
              <a:t>Teillernziele definieren: </a:t>
            </a:r>
            <a:r>
              <a:rPr lang="de-DE" altLang="de-DE" sz="2000" dirty="0"/>
              <a:t>Welche sprachlichen Mittel sind nötig, um das sprachliche Lernziel zu erreichen, </a:t>
            </a:r>
            <a:r>
              <a:rPr lang="de-DE" sz="2000" dirty="0"/>
              <a:t>z. B. </a:t>
            </a:r>
            <a:r>
              <a:rPr lang="de-DE" altLang="de-DE" sz="2000" dirty="0"/>
              <a:t>:</a:t>
            </a:r>
          </a:p>
          <a:p>
            <a:pPr lvl="1">
              <a:lnSpc>
                <a:spcPct val="100000"/>
              </a:lnSpc>
              <a:spcBef>
                <a:spcPts val="0"/>
              </a:spcBef>
              <a:buFont typeface="Wingdings" panose="05000000000000000000" pitchFamily="2" charset="2"/>
              <a:buChar char="§"/>
              <a:defRPr/>
            </a:pPr>
            <a:r>
              <a:rPr lang="de-DE" altLang="de-DE" sz="2000" dirty="0"/>
              <a:t>Fachtermini: </a:t>
            </a:r>
            <a:r>
              <a:rPr lang="de-DE" altLang="de-DE" sz="2000" i="1" dirty="0"/>
              <a:t>Walter-Klimadiagramm, arid/humid, Kurve, </a:t>
            </a:r>
            <a:r>
              <a:rPr lang="de-DE" altLang="de-DE" sz="2000" dirty="0"/>
              <a:t>…</a:t>
            </a:r>
          </a:p>
          <a:p>
            <a:pPr lvl="1">
              <a:lnSpc>
                <a:spcPct val="100000"/>
              </a:lnSpc>
              <a:spcBef>
                <a:spcPts val="0"/>
              </a:spcBef>
              <a:buFont typeface="Wingdings" panose="05000000000000000000" pitchFamily="2" charset="2"/>
              <a:buChar char="§"/>
              <a:defRPr/>
            </a:pPr>
            <a:r>
              <a:rPr lang="de-DE" altLang="de-DE" sz="2000" dirty="0"/>
              <a:t>Typische Phrasen: </a:t>
            </a:r>
            <a:r>
              <a:rPr lang="de-DE" altLang="de-DE" sz="2000" i="1" dirty="0"/>
              <a:t>Das Diagramm stellt … dar</a:t>
            </a:r>
          </a:p>
          <a:p>
            <a:pPr lvl="1">
              <a:lnSpc>
                <a:spcPct val="100000"/>
              </a:lnSpc>
              <a:spcBef>
                <a:spcPts val="0"/>
              </a:spcBef>
              <a:buFont typeface="Wingdings" panose="05000000000000000000" pitchFamily="2" charset="2"/>
              <a:buChar char="§"/>
              <a:defRPr/>
            </a:pPr>
            <a:r>
              <a:rPr lang="de-DE" altLang="de-DE" sz="2000" dirty="0"/>
              <a:t>Textstruktur: Formales </a:t>
            </a:r>
            <a:r>
              <a:rPr lang="de-DE" altLang="de-DE" sz="2000" dirty="0">
                <a:latin typeface="Arial" panose="020B0604020202020204" pitchFamily="34" charset="0"/>
                <a:cs typeface="Arial" panose="020B0604020202020204" pitchFamily="34" charset="0"/>
                <a:sym typeface="Wingdings" panose="05000000000000000000" pitchFamily="2" charset="2"/>
              </a:rPr>
              <a:t>→</a:t>
            </a:r>
            <a:r>
              <a:rPr lang="de-DE" altLang="de-DE" sz="2000" dirty="0"/>
              <a:t> Beschreibung </a:t>
            </a:r>
            <a:r>
              <a:rPr lang="de-DE" altLang="de-DE" sz="2000" dirty="0">
                <a:latin typeface="Arial" panose="020B0604020202020204" pitchFamily="34" charset="0"/>
                <a:cs typeface="Arial" panose="020B0604020202020204" pitchFamily="34" charset="0"/>
              </a:rPr>
              <a:t>→</a:t>
            </a:r>
            <a:r>
              <a:rPr lang="de-DE" altLang="de-DE" sz="2000" dirty="0"/>
              <a:t> Erklärung</a:t>
            </a:r>
          </a:p>
        </p:txBody>
      </p:sp>
      <p:sp>
        <p:nvSpPr>
          <p:cNvPr id="3" name="Titel 2"/>
          <p:cNvSpPr>
            <a:spLocks noGrp="1"/>
          </p:cNvSpPr>
          <p:nvPr>
            <p:ph type="title"/>
          </p:nvPr>
        </p:nvSpPr>
        <p:spPr/>
        <p:txBody>
          <a:bodyPr/>
          <a:lstStyle/>
          <a:p>
            <a:r>
              <a:rPr lang="de-DE" dirty="0"/>
              <a:t>4. Sprachliche Kompetenzen aus- und aufbauen</a:t>
            </a:r>
          </a:p>
        </p:txBody>
      </p:sp>
      <p:sp>
        <p:nvSpPr>
          <p:cNvPr id="4" name="Inhaltsplatzhalter 2"/>
          <p:cNvSpPr txBox="1">
            <a:spLocks/>
          </p:cNvSpPr>
          <p:nvPr/>
        </p:nvSpPr>
        <p:spPr>
          <a:xfrm>
            <a:off x="1926000" y="1346400"/>
            <a:ext cx="6609600" cy="1403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Wingdings" panose="05000000000000000000" pitchFamily="2" charset="2"/>
              <a:buNone/>
              <a:defRPr/>
            </a:pPr>
            <a:r>
              <a:rPr lang="de-DE" altLang="de-DE" sz="2200" dirty="0"/>
              <a:t>Sprachliche Lernziele gehören zu jedem Unterricht dazu. </a:t>
            </a:r>
            <a:r>
              <a:rPr lang="de-DE" sz="2200" dirty="0"/>
              <a:t>Je­de </a:t>
            </a:r>
            <a:r>
              <a:rPr lang="de-DE" altLang="de-DE" sz="2200" dirty="0"/>
              <a:t>Unterrichtsstunde sollte zum Auf- und Ausbau </a:t>
            </a:r>
            <a:r>
              <a:rPr lang="de-DE" sz="2200" dirty="0"/>
              <a:t>sprach­li­cher </a:t>
            </a:r>
            <a:r>
              <a:rPr lang="de-DE" altLang="de-DE" sz="2200" dirty="0"/>
              <a:t>Kompetenzen beitragen und diese für die </a:t>
            </a:r>
            <a:r>
              <a:rPr lang="de-DE" sz="2200" dirty="0"/>
              <a:t>Lern­grup­pe </a:t>
            </a:r>
            <a:r>
              <a:rPr lang="de-DE" altLang="de-DE" sz="2200" dirty="0"/>
              <a:t>transparent machen.</a:t>
            </a:r>
          </a:p>
        </p:txBody>
      </p:sp>
      <p:sp>
        <p:nvSpPr>
          <p:cNvPr id="8" name="Fußzeilenplatzhalter 7"/>
          <p:cNvSpPr>
            <a:spLocks noGrp="1"/>
          </p:cNvSpPr>
          <p:nvPr>
            <p:ph type="ftr" sz="quarter" idx="3"/>
          </p:nvPr>
        </p:nvSpPr>
        <p:spPr/>
        <p:txBody>
          <a:bodyPr/>
          <a:lstStyle/>
          <a:p>
            <a:r>
              <a:rPr lang="en-US"/>
              <a:t>Sprachsensiblen Unterricht planen</a:t>
            </a:r>
            <a:endParaRPr lang="en-US" dirty="0"/>
          </a:p>
        </p:txBody>
      </p:sp>
      <p:sp>
        <p:nvSpPr>
          <p:cNvPr id="9" name="Foliennummernplatzhalter 8"/>
          <p:cNvSpPr>
            <a:spLocks noGrp="1"/>
          </p:cNvSpPr>
          <p:nvPr>
            <p:ph type="sldNum" sz="quarter" idx="4"/>
          </p:nvPr>
        </p:nvSpPr>
        <p:spPr/>
        <p:txBody>
          <a:bodyPr/>
          <a:lstStyle/>
          <a:p>
            <a:fld id="{48F63A3B-78C7-47BE-AE5E-E10140E04643}" type="slidenum">
              <a:rPr lang="en-US" smtClean="0"/>
              <a:pPr/>
              <a:t>30</a:t>
            </a:fld>
            <a:endParaRPr lang="en-US" dirty="0"/>
          </a:p>
        </p:txBody>
      </p:sp>
      <p:grpSp>
        <p:nvGrpSpPr>
          <p:cNvPr id="11" name="Gruppieren 10"/>
          <p:cNvGrpSpPr/>
          <p:nvPr/>
        </p:nvGrpSpPr>
        <p:grpSpPr>
          <a:xfrm>
            <a:off x="628649" y="1314336"/>
            <a:ext cx="1148698" cy="1142315"/>
            <a:chOff x="7343511" y="4604657"/>
            <a:chExt cx="1571889" cy="1526122"/>
          </a:xfrm>
        </p:grpSpPr>
        <p:pic>
          <p:nvPicPr>
            <p:cNvPr id="12" name="Grafik 11"/>
            <p:cNvPicPr>
              <a:picLocks noChangeAspect="1"/>
            </p:cNvPicPr>
            <p:nvPr/>
          </p:nvPicPr>
          <p:blipFill rotWithShape="1">
            <a:blip r:embed="rId3" cstate="print">
              <a:extLst>
                <a:ext uri="{28A0092B-C50C-407E-A947-70E740481C1C}">
                  <a14:useLocalDpi xmlns:a14="http://schemas.microsoft.com/office/drawing/2010/main" val="0"/>
                </a:ext>
              </a:extLst>
            </a:blip>
            <a:srcRect t="1253"/>
            <a:stretch/>
          </p:blipFill>
          <p:spPr>
            <a:xfrm>
              <a:off x="7929017" y="5346276"/>
              <a:ext cx="616009" cy="784503"/>
            </a:xfrm>
            <a:prstGeom prst="rect">
              <a:avLst/>
            </a:prstGeom>
          </p:spPr>
        </p:pic>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3511" y="5537160"/>
              <a:ext cx="440257" cy="567793"/>
            </a:xfrm>
            <a:prstGeom prst="rect">
              <a:avLst/>
            </a:prstGeom>
          </p:spPr>
        </p:pic>
        <p:pic>
          <p:nvPicPr>
            <p:cNvPr id="14" name="Grafik 13"/>
            <p:cNvPicPr>
              <a:picLocks noChangeAspect="1"/>
            </p:cNvPicPr>
            <p:nvPr/>
          </p:nvPicPr>
          <p:blipFill rotWithShape="1">
            <a:blip r:embed="rId5" cstate="print">
              <a:extLst>
                <a:ext uri="{28A0092B-C50C-407E-A947-70E740481C1C}">
                  <a14:useLocalDpi xmlns:a14="http://schemas.microsoft.com/office/drawing/2010/main" val="0"/>
                </a:ext>
              </a:extLst>
            </a:blip>
            <a:srcRect t="658" b="52316"/>
            <a:stretch/>
          </p:blipFill>
          <p:spPr>
            <a:xfrm>
              <a:off x="7558643" y="4604657"/>
              <a:ext cx="1356757" cy="745781"/>
            </a:xfrm>
            <a:prstGeom prst="rect">
              <a:avLst/>
            </a:prstGeom>
          </p:spPr>
        </p:pic>
      </p:grpSp>
    </p:spTree>
    <p:extLst>
      <p:ext uri="{BB962C8B-B14F-4D97-AF65-F5344CB8AC3E}">
        <p14:creationId xmlns:p14="http://schemas.microsoft.com/office/powerpoint/2010/main" val="63019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1381886"/>
            <a:ext cx="7886700" cy="4544870"/>
          </a:xfrm>
        </p:spPr>
        <p:txBody>
          <a:bodyPr>
            <a:normAutofit fontScale="25000" lnSpcReduction="20000"/>
          </a:bodyPr>
          <a:lstStyle/>
          <a:p>
            <a:pPr>
              <a:lnSpc>
                <a:spcPct val="120000"/>
              </a:lnSpc>
              <a:spcBef>
                <a:spcPts val="0"/>
              </a:spcBef>
              <a:spcAft>
                <a:spcPts val="600"/>
              </a:spcAft>
              <a:buFont typeface="Wingdings" panose="05000000000000000000" pitchFamily="2" charset="2"/>
              <a:buChar char="§"/>
              <a:defRPr/>
            </a:pPr>
            <a:r>
              <a:rPr lang="de-DE" altLang="de-DE" sz="7200" dirty="0"/>
              <a:t>Die sprachlichen Lernziele sollten in jedem Unterricht eine Rolle spielen, </a:t>
            </a:r>
            <a:r>
              <a:rPr lang="de-DE" sz="7200" dirty="0"/>
              <a:t>wenn­gleich </a:t>
            </a:r>
            <a:r>
              <a:rPr lang="de-DE" altLang="de-DE" sz="7200" dirty="0"/>
              <a:t>sie nicht immer explizit angesprochen werden müssen, sondern auch beiläufig ins Geschehen integriert werden können. In jedem Fall: Die </a:t>
            </a:r>
            <a:r>
              <a:rPr lang="de-DE" sz="7200" dirty="0"/>
              <a:t>sprach­li­chen </a:t>
            </a:r>
            <a:r>
              <a:rPr lang="de-DE" altLang="de-DE" sz="7200" dirty="0"/>
              <a:t>Lernziele sollten ebenso transparent sein wie die fachlichen.</a:t>
            </a:r>
          </a:p>
          <a:p>
            <a:pPr>
              <a:lnSpc>
                <a:spcPct val="120000"/>
              </a:lnSpc>
              <a:spcBef>
                <a:spcPts val="0"/>
              </a:spcBef>
              <a:spcAft>
                <a:spcPts val="600"/>
              </a:spcAft>
              <a:buFont typeface="Wingdings" panose="05000000000000000000" pitchFamily="2" charset="2"/>
              <a:buChar char="§"/>
              <a:defRPr/>
            </a:pPr>
            <a:r>
              <a:rPr lang="de-DE" altLang="de-DE" sz="7200" dirty="0"/>
              <a:t>Dazu werden sprachliche Lernziele definiert, </a:t>
            </a:r>
            <a:r>
              <a:rPr lang="de-DE" sz="7200" dirty="0"/>
              <a:t>z. B.</a:t>
            </a:r>
            <a:r>
              <a:rPr lang="de-DE" altLang="de-DE" sz="7200" dirty="0"/>
              <a:t> sprachliche Mittel zur </a:t>
            </a:r>
            <a:r>
              <a:rPr lang="de-DE" sz="7200" dirty="0"/>
              <a:t>Ver­sprach­li­chung </a:t>
            </a:r>
            <a:r>
              <a:rPr lang="de-DE" altLang="de-DE" sz="7200" dirty="0"/>
              <a:t>eines Klimadiagramms im Geographieunterricht.</a:t>
            </a:r>
          </a:p>
          <a:p>
            <a:pPr>
              <a:lnSpc>
                <a:spcPct val="120000"/>
              </a:lnSpc>
              <a:spcBef>
                <a:spcPts val="0"/>
              </a:spcBef>
              <a:spcAft>
                <a:spcPts val="600"/>
              </a:spcAft>
              <a:buFont typeface="Wingdings" panose="05000000000000000000" pitchFamily="2" charset="2"/>
              <a:buChar char="§"/>
              <a:defRPr/>
            </a:pPr>
            <a:r>
              <a:rPr lang="de-DE" altLang="de-DE" sz="7200" dirty="0"/>
              <a:t>Diese werden dann als Teillernziele festgehalten, </a:t>
            </a:r>
            <a:r>
              <a:rPr lang="de-DE" sz="7200" dirty="0"/>
              <a:t>z. B.</a:t>
            </a:r>
            <a:r>
              <a:rPr lang="de-DE" altLang="de-DE" sz="7200" dirty="0"/>
              <a:t> einschlägige Fachwörter und gängige Phrasen sowie Textmuster (</a:t>
            </a:r>
            <a:r>
              <a:rPr lang="de-DE" sz="7200" dirty="0"/>
              <a:t>z. B.</a:t>
            </a:r>
            <a:r>
              <a:rPr lang="de-DE" altLang="de-DE" sz="7200" dirty="0"/>
              <a:t> folgt die Beschreibung eines </a:t>
            </a:r>
            <a:r>
              <a:rPr lang="de-DE" sz="7200" dirty="0"/>
              <a:t>Klima­dia­gramms</a:t>
            </a:r>
            <a:r>
              <a:rPr lang="de-DE" altLang="de-DE" sz="7200" dirty="0"/>
              <a:t> einer festgelegten Reihenfolge und geht von formalen Daten über die Beschreibung zur Erklärung und Deutung).</a:t>
            </a:r>
          </a:p>
          <a:p>
            <a:pPr>
              <a:lnSpc>
                <a:spcPct val="120000"/>
              </a:lnSpc>
              <a:spcBef>
                <a:spcPts val="0"/>
              </a:spcBef>
              <a:spcAft>
                <a:spcPts val="600"/>
              </a:spcAft>
              <a:buFont typeface="Wingdings" panose="05000000000000000000" pitchFamily="2" charset="2"/>
              <a:buChar char="§"/>
              <a:defRPr/>
            </a:pPr>
            <a:r>
              <a:rPr lang="de-DE" altLang="de-DE" sz="7200" dirty="0"/>
              <a:t>Mehr als drei sprachliche Anforderungen sollten nicht im Unterricht thematisiert werden, um die Lerngruppe nicht zu überfordern. In den nachfolgenden </a:t>
            </a:r>
            <a:r>
              <a:rPr lang="de-DE" sz="7200" dirty="0"/>
              <a:t>Stun­den </a:t>
            </a:r>
            <a:r>
              <a:rPr lang="de-DE" altLang="de-DE" sz="7200" dirty="0"/>
              <a:t>ist es dann wichtig, die erworbenen sprachlichen Mittel zu üben und zu </a:t>
            </a:r>
            <a:r>
              <a:rPr lang="de-DE" sz="7200" dirty="0"/>
              <a:t>fes­ti­gen</a:t>
            </a:r>
            <a:r>
              <a:rPr lang="de-DE" altLang="de-DE" sz="7200" dirty="0"/>
              <a:t>.</a:t>
            </a:r>
            <a:endParaRPr lang="de-DE" sz="7200" dirty="0"/>
          </a:p>
        </p:txBody>
      </p:sp>
      <p:sp>
        <p:nvSpPr>
          <p:cNvPr id="3" name="Titel 2"/>
          <p:cNvSpPr>
            <a:spLocks noGrp="1"/>
          </p:cNvSpPr>
          <p:nvPr>
            <p:ph type="title"/>
          </p:nvPr>
        </p:nvSpPr>
        <p:spPr/>
        <p:txBody>
          <a:bodyPr/>
          <a:lstStyle/>
          <a:p>
            <a:r>
              <a:rPr lang="de-DE" dirty="0"/>
              <a:t>Kommentare</a:t>
            </a:r>
          </a:p>
        </p:txBody>
      </p:sp>
      <p:sp>
        <p:nvSpPr>
          <p:cNvPr id="6" name="Fußzeilenplatzhalter 5"/>
          <p:cNvSpPr>
            <a:spLocks noGrp="1"/>
          </p:cNvSpPr>
          <p:nvPr>
            <p:ph type="ftr" sz="quarter" idx="3"/>
          </p:nvPr>
        </p:nvSpPr>
        <p:spPr/>
        <p:txBody>
          <a:bodyPr/>
          <a:lstStyle/>
          <a:p>
            <a:r>
              <a:rPr lang="en-US"/>
              <a:t>Sprachsensiblen Unterricht planen</a:t>
            </a:r>
            <a:endParaRPr lang="en-US" dirty="0"/>
          </a:p>
        </p:txBody>
      </p:sp>
      <p:sp>
        <p:nvSpPr>
          <p:cNvPr id="7" name="Foliennummernplatzhalter 6"/>
          <p:cNvSpPr>
            <a:spLocks noGrp="1"/>
          </p:cNvSpPr>
          <p:nvPr>
            <p:ph type="sldNum" sz="quarter" idx="4"/>
          </p:nvPr>
        </p:nvSpPr>
        <p:spPr/>
        <p:txBody>
          <a:bodyPr/>
          <a:lstStyle/>
          <a:p>
            <a:fld id="{48F63A3B-78C7-47BE-AE5E-E10140E04643}" type="slidenum">
              <a:rPr lang="en-US" smtClean="0"/>
              <a:pPr/>
              <a:t>31</a:t>
            </a:fld>
            <a:endParaRPr lang="en-US" dirty="0"/>
          </a:p>
        </p:txBody>
      </p:sp>
    </p:spTree>
    <p:extLst>
      <p:ext uri="{BB962C8B-B14F-4D97-AF65-F5344CB8AC3E}">
        <p14:creationId xmlns:p14="http://schemas.microsoft.com/office/powerpoint/2010/main" val="3826597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r>
              <a:rPr lang="de-DE" sz="2600" dirty="0"/>
              <a:t>Sprachliche Lernzielen definieren &amp; transparent machen</a:t>
            </a:r>
          </a:p>
        </p:txBody>
      </p:sp>
      <p:sp>
        <p:nvSpPr>
          <p:cNvPr id="11" name="Fußzeilenplatzhalter 10"/>
          <p:cNvSpPr>
            <a:spLocks noGrp="1"/>
          </p:cNvSpPr>
          <p:nvPr>
            <p:ph type="ftr" sz="quarter" idx="3"/>
          </p:nvPr>
        </p:nvSpPr>
        <p:spPr/>
        <p:txBody>
          <a:bodyPr/>
          <a:lstStyle/>
          <a:p>
            <a:r>
              <a:rPr lang="en-US"/>
              <a:t>Sprachsensiblen Unterricht planen</a:t>
            </a:r>
            <a:endParaRPr lang="en-US" dirty="0"/>
          </a:p>
        </p:txBody>
      </p:sp>
      <p:sp>
        <p:nvSpPr>
          <p:cNvPr id="12" name="Foliennummernplatzhalter 11"/>
          <p:cNvSpPr>
            <a:spLocks noGrp="1"/>
          </p:cNvSpPr>
          <p:nvPr>
            <p:ph type="sldNum" sz="quarter" idx="4"/>
          </p:nvPr>
        </p:nvSpPr>
        <p:spPr/>
        <p:txBody>
          <a:bodyPr/>
          <a:lstStyle/>
          <a:p>
            <a:fld id="{48F63A3B-78C7-47BE-AE5E-E10140E04643}" type="slidenum">
              <a:rPr lang="en-US" smtClean="0"/>
              <a:pPr/>
              <a:t>32</a:t>
            </a:fld>
            <a:endParaRPr lang="en-US" dirty="0"/>
          </a:p>
        </p:txBody>
      </p:sp>
      <p:sp>
        <p:nvSpPr>
          <p:cNvPr id="15" name="Textfeld 14"/>
          <p:cNvSpPr txBox="1"/>
          <p:nvPr/>
        </p:nvSpPr>
        <p:spPr>
          <a:xfrm>
            <a:off x="5442713" y="5735432"/>
            <a:ext cx="672335" cy="553998"/>
          </a:xfrm>
          <a:prstGeom prst="rect">
            <a:avLst/>
          </a:prstGeom>
          <a:noFill/>
        </p:spPr>
        <p:txBody>
          <a:bodyPr wrap="square">
            <a:spAutoFit/>
          </a:bodyPr>
          <a:lstStyle/>
          <a:p>
            <a:pPr>
              <a:defRPr/>
            </a:pPr>
            <a:r>
              <a:rPr lang="de-DE" sz="3000" dirty="0">
                <a:latin typeface="+mn-lt"/>
              </a:rPr>
              <a:t> B</a:t>
            </a:r>
          </a:p>
        </p:txBody>
      </p:sp>
      <p:sp>
        <p:nvSpPr>
          <p:cNvPr id="16" name="Textfeld 15"/>
          <p:cNvSpPr txBox="1"/>
          <p:nvPr/>
        </p:nvSpPr>
        <p:spPr>
          <a:xfrm>
            <a:off x="3365990" y="5735393"/>
            <a:ext cx="540330" cy="554037"/>
          </a:xfrm>
          <a:prstGeom prst="rect">
            <a:avLst/>
          </a:prstGeom>
          <a:noFill/>
        </p:spPr>
        <p:txBody>
          <a:bodyPr wrap="square">
            <a:spAutoFit/>
          </a:bodyPr>
          <a:lstStyle/>
          <a:p>
            <a:pPr>
              <a:defRPr/>
            </a:pPr>
            <a:r>
              <a:rPr lang="de-DE" sz="3000" dirty="0">
                <a:latin typeface="+mn-lt"/>
              </a:rPr>
              <a:t>A</a:t>
            </a:r>
          </a:p>
        </p:txBody>
      </p:sp>
      <p:pic>
        <p:nvPicPr>
          <p:cNvPr id="17" name="Grafik 16"/>
          <p:cNvPicPr>
            <a:picLocks noChangeAspect="1"/>
          </p:cNvPicPr>
          <p:nvPr/>
        </p:nvPicPr>
        <p:blipFill rotWithShape="1">
          <a:blip r:embed="rId3" cstate="print">
            <a:extLst>
              <a:ext uri="{28A0092B-C50C-407E-A947-70E740481C1C}">
                <a14:useLocalDpi xmlns:a14="http://schemas.microsoft.com/office/drawing/2010/main" val="0"/>
              </a:ext>
            </a:extLst>
          </a:blip>
          <a:srcRect t="4205"/>
          <a:stretch/>
        </p:blipFill>
        <p:spPr>
          <a:xfrm>
            <a:off x="3742823" y="4310744"/>
            <a:ext cx="876265" cy="2141653"/>
          </a:xfrm>
          <a:prstGeom prst="rect">
            <a:avLst/>
          </a:prstGeom>
        </p:spPr>
      </p:pic>
      <p:pic>
        <p:nvPicPr>
          <p:cNvPr id="18" name="Grafik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5756" y="4328995"/>
            <a:ext cx="778186" cy="2107073"/>
          </a:xfrm>
          <a:prstGeom prst="rect">
            <a:avLst/>
          </a:prstGeom>
        </p:spPr>
      </p:pic>
      <p:sp>
        <p:nvSpPr>
          <p:cNvPr id="19" name="Abgerundete rechteckige Legende 18"/>
          <p:cNvSpPr/>
          <p:nvPr/>
        </p:nvSpPr>
        <p:spPr bwMode="auto">
          <a:xfrm>
            <a:off x="626386" y="1412873"/>
            <a:ext cx="3870000" cy="2790000"/>
          </a:xfrm>
          <a:prstGeom prst="wedgeRoundRectCallout">
            <a:avLst>
              <a:gd name="adj1" fmla="val 24710"/>
              <a:gd name="adj2" fmla="val 60186"/>
              <a:gd name="adj3" fmla="val 16667"/>
            </a:avLst>
          </a:prstGeom>
          <a:ln>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36000" tIns="0" rIns="36000" bIns="0" anchor="ctr" anchorCtr="1"/>
          <a:lstStyle/>
          <a:p>
            <a:pPr algn="ctr">
              <a:defRPr/>
            </a:pPr>
            <a:r>
              <a:rPr lang="de-DE" sz="2200" dirty="0"/>
              <a:t>„Nehmt eure Hefte raus und schreibt ein Protokoll zu       dem Experiment.“</a:t>
            </a:r>
            <a:endParaRPr lang="de-DE" sz="2200" dirty="0">
              <a:solidFill>
                <a:schemeClr val="tx1"/>
              </a:solidFill>
            </a:endParaRPr>
          </a:p>
        </p:txBody>
      </p:sp>
      <p:sp>
        <p:nvSpPr>
          <p:cNvPr id="20" name="Abgerundete rechteckige Legende 19"/>
          <p:cNvSpPr/>
          <p:nvPr/>
        </p:nvSpPr>
        <p:spPr bwMode="auto">
          <a:xfrm>
            <a:off x="4696510" y="1412874"/>
            <a:ext cx="3871228" cy="2790000"/>
          </a:xfrm>
          <a:prstGeom prst="wedgeRoundRectCallout">
            <a:avLst>
              <a:gd name="adj1" fmla="val -24549"/>
              <a:gd name="adj2" fmla="val 60144"/>
              <a:gd name="adj3" fmla="val 16667"/>
            </a:avLst>
          </a:prstGeom>
          <a:ln>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36000" tIns="0" rIns="36000" bIns="36000" anchor="ctr" anchorCtr="1"/>
          <a:lstStyle/>
          <a:p>
            <a:pPr algn="ctr">
              <a:defRPr/>
            </a:pPr>
            <a:r>
              <a:rPr lang="de-DE" sz="2200"/>
              <a:t>„</a:t>
            </a:r>
            <a:r>
              <a:rPr lang="de-DE" sz="2200">
                <a:solidFill>
                  <a:schemeClr val="tx1"/>
                </a:solidFill>
              </a:rPr>
              <a:t>Die Beobachtungen hält man in Form eines Versuchs-protokolls fest. Dazu habt ihr hier ein Arbeitsblatt mit den Teilschritten des Experiments und einigen hilfreichen Formulierungen.“</a:t>
            </a:r>
            <a:endParaRPr lang="de-DE" sz="2200" dirty="0"/>
          </a:p>
        </p:txBody>
      </p:sp>
    </p:spTree>
    <p:extLst>
      <p:ext uri="{BB962C8B-B14F-4D97-AF65-F5344CB8AC3E}">
        <p14:creationId xmlns:p14="http://schemas.microsoft.com/office/powerpoint/2010/main" val="254711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1381886"/>
            <a:ext cx="7886700" cy="4544870"/>
          </a:xfrm>
        </p:spPr>
        <p:txBody>
          <a:bodyPr>
            <a:normAutofit/>
          </a:bodyPr>
          <a:lstStyle/>
          <a:p>
            <a:pPr>
              <a:lnSpc>
                <a:spcPct val="100000"/>
              </a:lnSpc>
              <a:spcBef>
                <a:spcPts val="0"/>
              </a:spcBef>
              <a:spcAft>
                <a:spcPts val="600"/>
              </a:spcAft>
              <a:buFont typeface="Wingdings" panose="05000000000000000000" pitchFamily="2" charset="2"/>
              <a:buChar char="§"/>
            </a:pPr>
            <a:r>
              <a:rPr lang="de-DE" altLang="de-DE" sz="2200" dirty="0"/>
              <a:t>Einen wenig sprachsensiblen Umgang mit sprachlichen Zielen im Unterricht demonstriert Lehrkraft A: Weder die Textsorte </a:t>
            </a:r>
            <a:r>
              <a:rPr lang="de-DE" altLang="de-DE" sz="2200" i="1" dirty="0"/>
              <a:t>Protokoll </a:t>
            </a:r>
            <a:r>
              <a:rPr lang="de-DE" altLang="de-DE" sz="2200" dirty="0"/>
              <a:t>noch die dazugehörigen sprachlichen Mittel werden thematisiert oder zur Verfügung gestellt. Damit ist das Risiko hoch, dass die Schüler/innen wenig Text produzieren und sich an alltagssprachlichen Wendungen orientieren.</a:t>
            </a:r>
          </a:p>
          <a:p>
            <a:pPr>
              <a:lnSpc>
                <a:spcPct val="100000"/>
              </a:lnSpc>
              <a:spcBef>
                <a:spcPts val="0"/>
              </a:spcBef>
              <a:spcAft>
                <a:spcPts val="600"/>
              </a:spcAft>
              <a:buFont typeface="Wingdings" panose="05000000000000000000" pitchFamily="2" charset="2"/>
              <a:buChar char="§"/>
            </a:pPr>
            <a:r>
              <a:rPr lang="de-DE" altLang="de-DE" sz="2200" dirty="0"/>
              <a:t>Lehrkraft B spricht hingegen an, um welche Textsorte es genau geht und gibt Material aus, das die Teilschritte eines Versuchsprotokolls vorstrukturiert und die Schüler/innen somit entlastet.</a:t>
            </a:r>
          </a:p>
        </p:txBody>
      </p:sp>
      <p:sp>
        <p:nvSpPr>
          <p:cNvPr id="3" name="Titel 2"/>
          <p:cNvSpPr>
            <a:spLocks noGrp="1"/>
          </p:cNvSpPr>
          <p:nvPr>
            <p:ph type="title"/>
          </p:nvPr>
        </p:nvSpPr>
        <p:spPr/>
        <p:txBody>
          <a:bodyPr/>
          <a:lstStyle/>
          <a:p>
            <a:r>
              <a:rPr lang="de-DE" dirty="0"/>
              <a:t>Kommentare</a:t>
            </a:r>
          </a:p>
        </p:txBody>
      </p:sp>
      <p:sp>
        <p:nvSpPr>
          <p:cNvPr id="6" name="Fußzeilenplatzhalter 5"/>
          <p:cNvSpPr>
            <a:spLocks noGrp="1"/>
          </p:cNvSpPr>
          <p:nvPr>
            <p:ph type="ftr" sz="quarter" idx="3"/>
          </p:nvPr>
        </p:nvSpPr>
        <p:spPr/>
        <p:txBody>
          <a:bodyPr/>
          <a:lstStyle/>
          <a:p>
            <a:r>
              <a:rPr lang="en-US"/>
              <a:t>Sprachsensiblen Unterricht planen</a:t>
            </a:r>
            <a:endParaRPr lang="en-US" dirty="0"/>
          </a:p>
        </p:txBody>
      </p:sp>
      <p:sp>
        <p:nvSpPr>
          <p:cNvPr id="7" name="Foliennummernplatzhalter 6"/>
          <p:cNvSpPr>
            <a:spLocks noGrp="1"/>
          </p:cNvSpPr>
          <p:nvPr>
            <p:ph type="sldNum" sz="quarter" idx="4"/>
          </p:nvPr>
        </p:nvSpPr>
        <p:spPr/>
        <p:txBody>
          <a:bodyPr/>
          <a:lstStyle/>
          <a:p>
            <a:fld id="{48F63A3B-78C7-47BE-AE5E-E10140E04643}" type="slidenum">
              <a:rPr lang="en-US" smtClean="0"/>
              <a:pPr/>
              <a:t>33</a:t>
            </a:fld>
            <a:endParaRPr lang="en-US" dirty="0"/>
          </a:p>
        </p:txBody>
      </p:sp>
    </p:spTree>
    <p:extLst>
      <p:ext uri="{BB962C8B-B14F-4D97-AF65-F5344CB8AC3E}">
        <p14:creationId xmlns:p14="http://schemas.microsoft.com/office/powerpoint/2010/main" val="327851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49" y="2546557"/>
            <a:ext cx="7904163" cy="3380199"/>
          </a:xfrm>
        </p:spPr>
        <p:txBody>
          <a:bodyPr>
            <a:noAutofit/>
          </a:bodyPr>
          <a:lstStyle/>
          <a:p>
            <a:pPr>
              <a:lnSpc>
                <a:spcPct val="100000"/>
              </a:lnSpc>
              <a:spcBef>
                <a:spcPts val="0"/>
              </a:spcBef>
              <a:spcAft>
                <a:spcPts val="1000"/>
              </a:spcAft>
              <a:buFont typeface="Wingdings" panose="05000000000000000000" pitchFamily="2" charset="2"/>
              <a:buChar char="§"/>
              <a:defRPr/>
            </a:pPr>
            <a:r>
              <a:rPr lang="de-DE" altLang="de-DE" sz="2200" dirty="0">
                <a:solidFill>
                  <a:srgbClr val="A50021"/>
                </a:solidFill>
              </a:rPr>
              <a:t>Poster/Lernplakate</a:t>
            </a:r>
            <a:r>
              <a:rPr lang="de-DE" altLang="de-DE" sz="2100" dirty="0">
                <a:solidFill>
                  <a:schemeClr val="accent2">
                    <a:lumMod val="75000"/>
                  </a:schemeClr>
                </a:solidFill>
              </a:rPr>
              <a:t> </a:t>
            </a:r>
            <a:r>
              <a:rPr lang="de-DE" altLang="de-DE" sz="2000" dirty="0"/>
              <a:t>zu wiederkehrenden Anforderungen: </a:t>
            </a:r>
            <a:r>
              <a:rPr lang="de-DE" sz="2000" dirty="0"/>
              <a:t>Ver­sprach­li­chung </a:t>
            </a:r>
            <a:r>
              <a:rPr lang="de-DE" altLang="de-DE" sz="2000" dirty="0"/>
              <a:t>von Diagrammen, Versuchsaufbauten, Reaktionsgleichungen; Formulieren von Hypothesen, Meinungen, …</a:t>
            </a:r>
          </a:p>
          <a:p>
            <a:pPr>
              <a:lnSpc>
                <a:spcPct val="100000"/>
              </a:lnSpc>
              <a:spcBef>
                <a:spcPts val="0"/>
              </a:spcBef>
              <a:spcAft>
                <a:spcPts val="1000"/>
              </a:spcAft>
              <a:buFont typeface="Wingdings" panose="05000000000000000000" pitchFamily="2" charset="2"/>
              <a:buChar char="§"/>
              <a:defRPr/>
            </a:pPr>
            <a:r>
              <a:rPr lang="de-DE" altLang="de-DE" sz="2200" dirty="0">
                <a:solidFill>
                  <a:srgbClr val="A50021"/>
                </a:solidFill>
              </a:rPr>
              <a:t>Portfolios/Sprachlernhefte</a:t>
            </a:r>
            <a:r>
              <a:rPr lang="de-DE" altLang="de-DE" sz="2000" dirty="0"/>
              <a:t>,</a:t>
            </a:r>
            <a:r>
              <a:rPr lang="de-DE" altLang="de-DE" sz="2000" b="1" dirty="0"/>
              <a:t> </a:t>
            </a:r>
            <a:r>
              <a:rPr lang="de-DE" altLang="de-DE" sz="2000" dirty="0"/>
              <a:t>die von den Schüler/innen geführt werden: schwierige Wörter, typische Phrasen, wichtige Textsorten, …</a:t>
            </a:r>
          </a:p>
          <a:p>
            <a:pPr>
              <a:lnSpc>
                <a:spcPct val="100000"/>
              </a:lnSpc>
              <a:spcBef>
                <a:spcPts val="0"/>
              </a:spcBef>
              <a:spcAft>
                <a:spcPts val="1000"/>
              </a:spcAft>
              <a:buFont typeface="Wingdings" panose="05000000000000000000" pitchFamily="2" charset="2"/>
              <a:buChar char="§"/>
              <a:defRPr/>
            </a:pPr>
            <a:r>
              <a:rPr lang="de-DE" altLang="de-DE" sz="2200" dirty="0">
                <a:solidFill>
                  <a:srgbClr val="A50021"/>
                </a:solidFill>
              </a:rPr>
              <a:t>Wörterbücher/Nachschlagewerke</a:t>
            </a:r>
            <a:r>
              <a:rPr lang="de-DE" altLang="de-DE" sz="2100" dirty="0">
                <a:solidFill>
                  <a:schemeClr val="accent2">
                    <a:lumMod val="75000"/>
                  </a:schemeClr>
                </a:solidFill>
              </a:rPr>
              <a:t> </a:t>
            </a:r>
            <a:r>
              <a:rPr lang="de-DE" altLang="de-DE" sz="2000" dirty="0"/>
              <a:t>im Klassenraum</a:t>
            </a:r>
          </a:p>
          <a:p>
            <a:pPr>
              <a:lnSpc>
                <a:spcPct val="100000"/>
              </a:lnSpc>
              <a:spcBef>
                <a:spcPts val="0"/>
              </a:spcBef>
              <a:spcAft>
                <a:spcPts val="1000"/>
              </a:spcAft>
              <a:buFont typeface="Wingdings" panose="05000000000000000000" pitchFamily="2" charset="2"/>
              <a:buChar char="§"/>
              <a:defRPr/>
            </a:pPr>
            <a:r>
              <a:rPr lang="de-DE" altLang="de-DE" sz="2200" dirty="0">
                <a:solidFill>
                  <a:srgbClr val="A50021"/>
                </a:solidFill>
              </a:rPr>
              <a:t>Gestufte Texterarbeitung</a:t>
            </a:r>
            <a:r>
              <a:rPr lang="de-DE" altLang="de-DE" sz="2000" dirty="0"/>
              <a:t>: einen Text in die richtige Reihenfolge bringen, beschriften und/oder visualisieren, bevor selbst Text produziert wird</a:t>
            </a:r>
            <a:endParaRPr lang="de-DE" altLang="de-DE" sz="2100" dirty="0"/>
          </a:p>
        </p:txBody>
      </p:sp>
      <p:sp>
        <p:nvSpPr>
          <p:cNvPr id="3" name="Titel 2"/>
          <p:cNvSpPr>
            <a:spLocks noGrp="1"/>
          </p:cNvSpPr>
          <p:nvPr>
            <p:ph type="title"/>
          </p:nvPr>
        </p:nvSpPr>
        <p:spPr/>
        <p:txBody>
          <a:bodyPr/>
          <a:lstStyle/>
          <a:p>
            <a:r>
              <a:rPr lang="de-DE" dirty="0"/>
              <a:t>5a. Sprachliche Hilfen</a:t>
            </a:r>
          </a:p>
        </p:txBody>
      </p:sp>
      <p:sp>
        <p:nvSpPr>
          <p:cNvPr id="4" name="Inhaltsplatzhalter 2"/>
          <p:cNvSpPr txBox="1">
            <a:spLocks/>
          </p:cNvSpPr>
          <p:nvPr/>
        </p:nvSpPr>
        <p:spPr>
          <a:xfrm>
            <a:off x="1926000" y="1346400"/>
            <a:ext cx="6609600" cy="1108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Wingdings" panose="05000000000000000000" pitchFamily="2" charset="2"/>
              <a:buNone/>
            </a:pPr>
            <a:r>
              <a:rPr lang="de-DE" altLang="de-DE" sz="2200" dirty="0"/>
              <a:t>Sprachliche Hilfen erleichtern den Erwerb der Bildungs- und Fachsprache. Es handelt sich dabei um konkrete          Methoden für den Unterricht.</a:t>
            </a:r>
          </a:p>
        </p:txBody>
      </p:sp>
      <p:sp>
        <p:nvSpPr>
          <p:cNvPr id="8" name="Fußzeilenplatzhalter 7"/>
          <p:cNvSpPr>
            <a:spLocks noGrp="1"/>
          </p:cNvSpPr>
          <p:nvPr>
            <p:ph type="ftr" sz="quarter" idx="3"/>
          </p:nvPr>
        </p:nvSpPr>
        <p:spPr/>
        <p:txBody>
          <a:bodyPr/>
          <a:lstStyle/>
          <a:p>
            <a:r>
              <a:rPr lang="en-US"/>
              <a:t>Sprachsensiblen Unterricht planen</a:t>
            </a:r>
            <a:endParaRPr lang="en-US" dirty="0"/>
          </a:p>
        </p:txBody>
      </p:sp>
      <p:sp>
        <p:nvSpPr>
          <p:cNvPr id="9" name="Foliennummernplatzhalter 8"/>
          <p:cNvSpPr>
            <a:spLocks noGrp="1"/>
          </p:cNvSpPr>
          <p:nvPr>
            <p:ph type="sldNum" sz="quarter" idx="4"/>
          </p:nvPr>
        </p:nvSpPr>
        <p:spPr/>
        <p:txBody>
          <a:bodyPr/>
          <a:lstStyle/>
          <a:p>
            <a:fld id="{48F63A3B-78C7-47BE-AE5E-E10140E04643}" type="slidenum">
              <a:rPr lang="en-US" smtClean="0"/>
              <a:pPr/>
              <a:t>34</a:t>
            </a:fld>
            <a:endParaRPr lang="en-US" dirty="0"/>
          </a:p>
        </p:txBody>
      </p:sp>
      <p:grpSp>
        <p:nvGrpSpPr>
          <p:cNvPr id="11" name="Gruppieren 10"/>
          <p:cNvGrpSpPr/>
          <p:nvPr/>
        </p:nvGrpSpPr>
        <p:grpSpPr>
          <a:xfrm>
            <a:off x="628649" y="1314336"/>
            <a:ext cx="1148698" cy="1142315"/>
            <a:chOff x="7343511" y="4604657"/>
            <a:chExt cx="1571889" cy="1526122"/>
          </a:xfrm>
        </p:grpSpPr>
        <p:pic>
          <p:nvPicPr>
            <p:cNvPr id="12" name="Grafik 11"/>
            <p:cNvPicPr>
              <a:picLocks noChangeAspect="1"/>
            </p:cNvPicPr>
            <p:nvPr/>
          </p:nvPicPr>
          <p:blipFill rotWithShape="1">
            <a:blip r:embed="rId3" cstate="print">
              <a:extLst>
                <a:ext uri="{28A0092B-C50C-407E-A947-70E740481C1C}">
                  <a14:useLocalDpi xmlns:a14="http://schemas.microsoft.com/office/drawing/2010/main" val="0"/>
                </a:ext>
              </a:extLst>
            </a:blip>
            <a:srcRect t="1253"/>
            <a:stretch/>
          </p:blipFill>
          <p:spPr>
            <a:xfrm>
              <a:off x="7929017" y="5346276"/>
              <a:ext cx="616009" cy="784503"/>
            </a:xfrm>
            <a:prstGeom prst="rect">
              <a:avLst/>
            </a:prstGeom>
          </p:spPr>
        </p:pic>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3511" y="5537160"/>
              <a:ext cx="440257" cy="567793"/>
            </a:xfrm>
            <a:prstGeom prst="rect">
              <a:avLst/>
            </a:prstGeom>
          </p:spPr>
        </p:pic>
        <p:pic>
          <p:nvPicPr>
            <p:cNvPr id="14" name="Grafik 13"/>
            <p:cNvPicPr>
              <a:picLocks noChangeAspect="1"/>
            </p:cNvPicPr>
            <p:nvPr/>
          </p:nvPicPr>
          <p:blipFill rotWithShape="1">
            <a:blip r:embed="rId5" cstate="print">
              <a:extLst>
                <a:ext uri="{28A0092B-C50C-407E-A947-70E740481C1C}">
                  <a14:useLocalDpi xmlns:a14="http://schemas.microsoft.com/office/drawing/2010/main" val="0"/>
                </a:ext>
              </a:extLst>
            </a:blip>
            <a:srcRect t="658" b="52316"/>
            <a:stretch/>
          </p:blipFill>
          <p:spPr>
            <a:xfrm>
              <a:off x="7558643" y="4604657"/>
              <a:ext cx="1356757" cy="745781"/>
            </a:xfrm>
            <a:prstGeom prst="rect">
              <a:avLst/>
            </a:prstGeom>
          </p:spPr>
        </p:pic>
      </p:grpSp>
    </p:spTree>
    <p:extLst>
      <p:ext uri="{BB962C8B-B14F-4D97-AF65-F5344CB8AC3E}">
        <p14:creationId xmlns:p14="http://schemas.microsoft.com/office/powerpoint/2010/main" val="63732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1381886"/>
            <a:ext cx="7886700" cy="4544870"/>
          </a:xfrm>
        </p:spPr>
        <p:txBody>
          <a:bodyPr>
            <a:noAutofit/>
          </a:bodyPr>
          <a:lstStyle/>
          <a:p>
            <a:pPr>
              <a:lnSpc>
                <a:spcPct val="100000"/>
              </a:lnSpc>
              <a:spcBef>
                <a:spcPts val="0"/>
              </a:spcBef>
              <a:spcAft>
                <a:spcPts val="400"/>
              </a:spcAft>
              <a:buFont typeface="Wingdings" panose="05000000000000000000" pitchFamily="2" charset="2"/>
              <a:buChar char="§"/>
            </a:pPr>
            <a:r>
              <a:rPr lang="de-DE" altLang="de-DE" sz="1800" dirty="0"/>
              <a:t>Sprachliche Hilfen sind konkrete Methoden und Maßnahmen für den Unterricht, die den Schüler/innen den Erwerb der Bildungs- und Fachsprache und den </a:t>
            </a:r>
            <a:r>
              <a:rPr lang="de-DE" sz="1800" dirty="0"/>
              <a:t>Um­gang </a:t>
            </a:r>
            <a:r>
              <a:rPr lang="de-DE" altLang="de-DE" sz="1800" dirty="0"/>
              <a:t>damit erleichtern sollen. Das können beispielsweise sein:</a:t>
            </a:r>
          </a:p>
          <a:p>
            <a:pPr marL="647700" lvl="1" indent="-285750">
              <a:lnSpc>
                <a:spcPct val="100000"/>
              </a:lnSpc>
              <a:spcBef>
                <a:spcPts val="0"/>
              </a:spcBef>
              <a:spcAft>
                <a:spcPts val="400"/>
              </a:spcAft>
              <a:buFont typeface="Wingdings" panose="05000000000000000000" pitchFamily="2" charset="2"/>
              <a:buChar char="§"/>
            </a:pPr>
            <a:r>
              <a:rPr lang="de-DE" altLang="de-DE" sz="1800" dirty="0"/>
              <a:t>Poster oder Lernplakate, die gemeinsam mit der Lerngruppe erstellt und im Klassenraum aufgehängt werden: Sprachliche Konventionen zu </a:t>
            </a:r>
            <a:r>
              <a:rPr lang="de-DE" sz="1800" dirty="0"/>
              <a:t>wie­der­keh­ren­den </a:t>
            </a:r>
            <a:r>
              <a:rPr lang="de-DE" altLang="de-DE" sz="1800" dirty="0"/>
              <a:t>Anforderungen werden für alle sichtbar festgehalten und können so auch beiläufig in den Unterricht einbezogen werden.</a:t>
            </a:r>
          </a:p>
          <a:p>
            <a:pPr marL="647700" lvl="1" indent="-285750">
              <a:lnSpc>
                <a:spcPct val="100000"/>
              </a:lnSpc>
              <a:spcBef>
                <a:spcPts val="0"/>
              </a:spcBef>
              <a:spcAft>
                <a:spcPts val="400"/>
              </a:spcAft>
              <a:buFont typeface="Wingdings" panose="05000000000000000000" pitchFamily="2" charset="2"/>
              <a:buChar char="§"/>
            </a:pPr>
            <a:r>
              <a:rPr lang="de-DE" altLang="de-DE" sz="1800" dirty="0"/>
              <a:t>Portfolios oder Sprachlernhefte: In einem zusätzlichen Heft können sich die Schüler/innen Notizen zu schwierigen Wörtern, wichtigen Phrasen und </a:t>
            </a:r>
            <a:r>
              <a:rPr lang="de-DE" sz="1800" dirty="0"/>
              <a:t>Text­sor­ten</a:t>
            </a:r>
            <a:r>
              <a:rPr lang="de-DE" altLang="de-DE" sz="1800" dirty="0"/>
              <a:t> machen und diese Notizen bei der Bearbeitung von Aufgaben als Hilfe heranziehen.</a:t>
            </a:r>
          </a:p>
          <a:p>
            <a:pPr marL="647700" lvl="1" indent="-285750">
              <a:lnSpc>
                <a:spcPct val="100000"/>
              </a:lnSpc>
              <a:spcBef>
                <a:spcPts val="0"/>
              </a:spcBef>
              <a:spcAft>
                <a:spcPts val="400"/>
              </a:spcAft>
              <a:buFont typeface="Wingdings" panose="05000000000000000000" pitchFamily="2" charset="2"/>
              <a:buChar char="§"/>
            </a:pPr>
            <a:r>
              <a:rPr lang="de-DE" altLang="de-DE" sz="1800" dirty="0"/>
              <a:t>Als sprachliche Hilfen zu konkreten Texten bieten sich Stufungsmaßnahmen an. Dabei geht es darum, dass die Lerngruppe nicht ungesteuert arbeitet, sondern durch Teilschritte, z. B. Ordnen, Beschriften, Visualisieren etc., </a:t>
            </a:r>
            <a:r>
              <a:rPr lang="de-DE" sz="1800" dirty="0"/>
              <a:t>Text­struk­tu­ren</a:t>
            </a:r>
            <a:r>
              <a:rPr lang="de-DE" altLang="de-DE" sz="1800" dirty="0"/>
              <a:t> und sprachliche Mittel zunächst identifiziert, bevor die </a:t>
            </a:r>
            <a:r>
              <a:rPr lang="de-DE" sz="1800" dirty="0"/>
              <a:t>ei­ge­ne</a:t>
            </a:r>
            <a:r>
              <a:rPr lang="de-DE" altLang="de-DE" sz="1800" dirty="0"/>
              <a:t> Textproduktion beginnt.</a:t>
            </a:r>
          </a:p>
        </p:txBody>
      </p:sp>
      <p:sp>
        <p:nvSpPr>
          <p:cNvPr id="3" name="Titel 2"/>
          <p:cNvSpPr>
            <a:spLocks noGrp="1"/>
          </p:cNvSpPr>
          <p:nvPr>
            <p:ph type="title"/>
          </p:nvPr>
        </p:nvSpPr>
        <p:spPr/>
        <p:txBody>
          <a:bodyPr/>
          <a:lstStyle/>
          <a:p>
            <a:r>
              <a:rPr lang="de-DE" dirty="0"/>
              <a:t>Kommentare</a:t>
            </a:r>
          </a:p>
        </p:txBody>
      </p:sp>
      <p:sp>
        <p:nvSpPr>
          <p:cNvPr id="6" name="Fußzeilenplatzhalter 5"/>
          <p:cNvSpPr>
            <a:spLocks noGrp="1"/>
          </p:cNvSpPr>
          <p:nvPr>
            <p:ph type="ftr" sz="quarter" idx="3"/>
          </p:nvPr>
        </p:nvSpPr>
        <p:spPr/>
        <p:txBody>
          <a:bodyPr/>
          <a:lstStyle/>
          <a:p>
            <a:r>
              <a:rPr lang="en-US"/>
              <a:t>Sprachsensiblen Unterricht planen</a:t>
            </a:r>
            <a:endParaRPr lang="en-US" dirty="0"/>
          </a:p>
        </p:txBody>
      </p:sp>
      <p:sp>
        <p:nvSpPr>
          <p:cNvPr id="7" name="Foliennummernplatzhalter 6"/>
          <p:cNvSpPr>
            <a:spLocks noGrp="1"/>
          </p:cNvSpPr>
          <p:nvPr>
            <p:ph type="sldNum" sz="quarter" idx="4"/>
          </p:nvPr>
        </p:nvSpPr>
        <p:spPr/>
        <p:txBody>
          <a:bodyPr/>
          <a:lstStyle/>
          <a:p>
            <a:fld id="{48F63A3B-78C7-47BE-AE5E-E10140E04643}" type="slidenum">
              <a:rPr lang="en-US" smtClean="0"/>
              <a:pPr/>
              <a:t>35</a:t>
            </a:fld>
            <a:endParaRPr lang="en-US" dirty="0"/>
          </a:p>
        </p:txBody>
      </p:sp>
    </p:spTree>
    <p:extLst>
      <p:ext uri="{BB962C8B-B14F-4D97-AF65-F5344CB8AC3E}">
        <p14:creationId xmlns:p14="http://schemas.microsoft.com/office/powerpoint/2010/main" val="754948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49" y="2545994"/>
            <a:ext cx="7911193" cy="3364433"/>
          </a:xfrm>
        </p:spPr>
        <p:txBody>
          <a:bodyPr>
            <a:normAutofit/>
          </a:bodyPr>
          <a:lstStyle/>
          <a:p>
            <a:pPr>
              <a:lnSpc>
                <a:spcPct val="100000"/>
              </a:lnSpc>
              <a:spcBef>
                <a:spcPts val="0"/>
              </a:spcBef>
              <a:spcAft>
                <a:spcPts val="1000"/>
              </a:spcAft>
              <a:buFont typeface="Wingdings" panose="05000000000000000000" pitchFamily="2" charset="2"/>
              <a:buChar char="§"/>
              <a:defRPr/>
            </a:pPr>
            <a:r>
              <a:rPr lang="de-DE" altLang="de-DE" sz="2200" dirty="0">
                <a:solidFill>
                  <a:srgbClr val="A50021"/>
                </a:solidFill>
              </a:rPr>
              <a:t>Strategisches Wissen vermitteln und trainieren</a:t>
            </a:r>
            <a:r>
              <a:rPr lang="de-DE" altLang="de-DE" sz="2000" dirty="0"/>
              <a:t>, z. B. Lese- und Schreibstrategien, Nachschlagewerke benutzen, Recherchieren, …</a:t>
            </a:r>
          </a:p>
          <a:p>
            <a:pPr>
              <a:lnSpc>
                <a:spcPct val="100000"/>
              </a:lnSpc>
              <a:spcBef>
                <a:spcPts val="0"/>
              </a:spcBef>
              <a:spcAft>
                <a:spcPts val="1000"/>
              </a:spcAft>
              <a:buFont typeface="Wingdings" panose="05000000000000000000" pitchFamily="2" charset="2"/>
              <a:buChar char="§"/>
              <a:defRPr/>
            </a:pPr>
            <a:r>
              <a:rPr lang="de-DE" altLang="de-DE" sz="2200" dirty="0">
                <a:solidFill>
                  <a:srgbClr val="A50021"/>
                </a:solidFill>
              </a:rPr>
              <a:t>Über Sprache sprechen</a:t>
            </a:r>
            <a:r>
              <a:rPr lang="de-DE" altLang="de-DE" sz="2000" dirty="0"/>
              <a:t>, z. B. Register vergleichen, Operatoren </a:t>
            </a:r>
            <a:r>
              <a:rPr lang="de-DE" sz="2000" dirty="0"/>
              <a:t>auf­schlüs­seln</a:t>
            </a:r>
            <a:r>
              <a:rPr lang="de-DE" altLang="de-DE" sz="2000" dirty="0"/>
              <a:t>, Entstehung von Fachwörtern nachvollziehen, </a:t>
            </a:r>
            <a:r>
              <a:rPr lang="de-DE" sz="2000" dirty="0"/>
              <a:t>For­mu­lie­rungs­nor­men </a:t>
            </a:r>
            <a:r>
              <a:rPr lang="de-DE" altLang="de-DE" sz="2000" dirty="0"/>
              <a:t>und -varianten hinterfragen, …</a:t>
            </a:r>
          </a:p>
          <a:p>
            <a:pPr>
              <a:lnSpc>
                <a:spcPct val="100000"/>
              </a:lnSpc>
              <a:spcBef>
                <a:spcPts val="0"/>
              </a:spcBef>
              <a:spcAft>
                <a:spcPts val="1000"/>
              </a:spcAft>
              <a:buFont typeface="Wingdings" panose="05000000000000000000" pitchFamily="2" charset="2"/>
              <a:buChar char="§"/>
              <a:defRPr/>
            </a:pPr>
            <a:r>
              <a:rPr lang="de-DE" altLang="de-DE" sz="2200" dirty="0">
                <a:solidFill>
                  <a:srgbClr val="A50021"/>
                </a:solidFill>
              </a:rPr>
              <a:t>Authentische und variierende Kommunikationssituationen schaffen</a:t>
            </a:r>
            <a:r>
              <a:rPr lang="de-DE" altLang="de-DE" sz="2000" dirty="0"/>
              <a:t>, die verschiedene Lernbereiche ansprechen (Lesen, Schreiben, Sprechen, Hören), z. B. Forscherkonferenz, wissenschaftliche Artikel schreiben, …</a:t>
            </a:r>
          </a:p>
        </p:txBody>
      </p:sp>
      <p:sp>
        <p:nvSpPr>
          <p:cNvPr id="3" name="Titel 2"/>
          <p:cNvSpPr>
            <a:spLocks noGrp="1"/>
          </p:cNvSpPr>
          <p:nvPr>
            <p:ph type="title"/>
          </p:nvPr>
        </p:nvSpPr>
        <p:spPr/>
        <p:txBody>
          <a:bodyPr/>
          <a:lstStyle/>
          <a:p>
            <a:r>
              <a:rPr lang="de-DE" dirty="0"/>
              <a:t>5b. Sprachliche Lerngelegenheiten</a:t>
            </a:r>
          </a:p>
        </p:txBody>
      </p:sp>
      <p:sp>
        <p:nvSpPr>
          <p:cNvPr id="4" name="Inhaltsplatzhalter 2"/>
          <p:cNvSpPr txBox="1">
            <a:spLocks/>
          </p:cNvSpPr>
          <p:nvPr/>
        </p:nvSpPr>
        <p:spPr>
          <a:xfrm>
            <a:off x="1926000" y="1346400"/>
            <a:ext cx="6609600" cy="1108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Wingdings" panose="05000000000000000000" pitchFamily="2" charset="2"/>
              <a:buNone/>
              <a:defRPr/>
            </a:pPr>
            <a:r>
              <a:rPr lang="de-DE" altLang="de-DE" sz="2200" dirty="0"/>
              <a:t>Sprachliche Lerngelegenheiten ermöglichen die </a:t>
            </a:r>
            <a:r>
              <a:rPr lang="de-DE" sz="2200" dirty="0"/>
              <a:t>Wie­der­ho­lung</a:t>
            </a:r>
            <a:r>
              <a:rPr lang="de-DE" altLang="de-DE" sz="2200" dirty="0"/>
              <a:t>, Übung und Festigung sprachlichen Wissens. Es handelt sich um didaktische Entscheidungen.</a:t>
            </a:r>
          </a:p>
        </p:txBody>
      </p:sp>
      <p:sp>
        <p:nvSpPr>
          <p:cNvPr id="8" name="Fußzeilenplatzhalter 7"/>
          <p:cNvSpPr>
            <a:spLocks noGrp="1"/>
          </p:cNvSpPr>
          <p:nvPr>
            <p:ph type="ftr" sz="quarter" idx="3"/>
          </p:nvPr>
        </p:nvSpPr>
        <p:spPr/>
        <p:txBody>
          <a:bodyPr/>
          <a:lstStyle/>
          <a:p>
            <a:r>
              <a:rPr lang="en-US"/>
              <a:t>Sprachsensiblen Unterricht planen</a:t>
            </a:r>
            <a:endParaRPr lang="en-US" dirty="0"/>
          </a:p>
        </p:txBody>
      </p:sp>
      <p:sp>
        <p:nvSpPr>
          <p:cNvPr id="9" name="Foliennummernplatzhalter 8"/>
          <p:cNvSpPr>
            <a:spLocks noGrp="1"/>
          </p:cNvSpPr>
          <p:nvPr>
            <p:ph type="sldNum" sz="quarter" idx="4"/>
          </p:nvPr>
        </p:nvSpPr>
        <p:spPr/>
        <p:txBody>
          <a:bodyPr/>
          <a:lstStyle/>
          <a:p>
            <a:fld id="{48F63A3B-78C7-47BE-AE5E-E10140E04643}" type="slidenum">
              <a:rPr lang="en-US" smtClean="0"/>
              <a:pPr/>
              <a:t>36</a:t>
            </a:fld>
            <a:endParaRPr lang="en-US" dirty="0"/>
          </a:p>
        </p:txBody>
      </p:sp>
      <p:grpSp>
        <p:nvGrpSpPr>
          <p:cNvPr id="11" name="Gruppieren 10"/>
          <p:cNvGrpSpPr/>
          <p:nvPr/>
        </p:nvGrpSpPr>
        <p:grpSpPr>
          <a:xfrm>
            <a:off x="628649" y="1314336"/>
            <a:ext cx="1148698" cy="1142315"/>
            <a:chOff x="7343511" y="4604657"/>
            <a:chExt cx="1571889" cy="1526122"/>
          </a:xfrm>
        </p:grpSpPr>
        <p:pic>
          <p:nvPicPr>
            <p:cNvPr id="12" name="Grafik 11"/>
            <p:cNvPicPr>
              <a:picLocks noChangeAspect="1"/>
            </p:cNvPicPr>
            <p:nvPr/>
          </p:nvPicPr>
          <p:blipFill rotWithShape="1">
            <a:blip r:embed="rId3" cstate="print">
              <a:extLst>
                <a:ext uri="{28A0092B-C50C-407E-A947-70E740481C1C}">
                  <a14:useLocalDpi xmlns:a14="http://schemas.microsoft.com/office/drawing/2010/main" val="0"/>
                </a:ext>
              </a:extLst>
            </a:blip>
            <a:srcRect t="1253"/>
            <a:stretch/>
          </p:blipFill>
          <p:spPr>
            <a:xfrm>
              <a:off x="7929017" y="5346276"/>
              <a:ext cx="616009" cy="784503"/>
            </a:xfrm>
            <a:prstGeom prst="rect">
              <a:avLst/>
            </a:prstGeom>
          </p:spPr>
        </p:pic>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3511" y="5537160"/>
              <a:ext cx="440257" cy="567793"/>
            </a:xfrm>
            <a:prstGeom prst="rect">
              <a:avLst/>
            </a:prstGeom>
          </p:spPr>
        </p:pic>
        <p:pic>
          <p:nvPicPr>
            <p:cNvPr id="14" name="Grafik 13"/>
            <p:cNvPicPr>
              <a:picLocks noChangeAspect="1"/>
            </p:cNvPicPr>
            <p:nvPr/>
          </p:nvPicPr>
          <p:blipFill rotWithShape="1">
            <a:blip r:embed="rId5" cstate="print">
              <a:extLst>
                <a:ext uri="{28A0092B-C50C-407E-A947-70E740481C1C}">
                  <a14:useLocalDpi xmlns:a14="http://schemas.microsoft.com/office/drawing/2010/main" val="0"/>
                </a:ext>
              </a:extLst>
            </a:blip>
            <a:srcRect t="658" b="52316"/>
            <a:stretch/>
          </p:blipFill>
          <p:spPr>
            <a:xfrm>
              <a:off x="7558643" y="4604657"/>
              <a:ext cx="1356757" cy="745781"/>
            </a:xfrm>
            <a:prstGeom prst="rect">
              <a:avLst/>
            </a:prstGeom>
          </p:spPr>
        </p:pic>
      </p:grpSp>
    </p:spTree>
    <p:extLst>
      <p:ext uri="{BB962C8B-B14F-4D97-AF65-F5344CB8AC3E}">
        <p14:creationId xmlns:p14="http://schemas.microsoft.com/office/powerpoint/2010/main" val="263440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1381886"/>
            <a:ext cx="7886700" cy="4544870"/>
          </a:xfrm>
        </p:spPr>
        <p:txBody>
          <a:bodyPr>
            <a:normAutofit fontScale="62500" lnSpcReduction="20000"/>
          </a:bodyPr>
          <a:lstStyle/>
          <a:p>
            <a:pPr>
              <a:lnSpc>
                <a:spcPct val="120000"/>
              </a:lnSpc>
              <a:spcBef>
                <a:spcPts val="0"/>
              </a:spcBef>
              <a:buFont typeface="Wingdings" panose="05000000000000000000" pitchFamily="2" charset="2"/>
              <a:buChar char="§"/>
            </a:pPr>
            <a:r>
              <a:rPr lang="de-DE" altLang="de-DE" sz="3000" dirty="0"/>
              <a:t>Sprachliche Lerngelegenheiten sind didaktische Entscheidungen bei der Gestaltung von Unterricht. </a:t>
            </a:r>
          </a:p>
          <a:p>
            <a:pPr>
              <a:lnSpc>
                <a:spcPct val="120000"/>
              </a:lnSpc>
              <a:spcBef>
                <a:spcPts val="0"/>
              </a:spcBef>
              <a:buFont typeface="Wingdings" panose="05000000000000000000" pitchFamily="2" charset="2"/>
              <a:buChar char="§"/>
            </a:pPr>
            <a:r>
              <a:rPr lang="de-DE" altLang="de-DE" sz="3000" dirty="0"/>
              <a:t>Solche Lerngelegenheiten werden geschaffen, indem Unterrichtsphasen eingebaut werden, in denen der Lerngruppe strategisches Wissen (</a:t>
            </a:r>
            <a:r>
              <a:rPr lang="de-DE" sz="3000" dirty="0"/>
              <a:t>z. B.</a:t>
            </a:r>
            <a:r>
              <a:rPr lang="de-DE" altLang="de-DE" sz="3000" dirty="0"/>
              <a:t> Lese- und Schreibstrategien) vermittelt wird und die Schüler/innen das Wissen trainieren können.</a:t>
            </a:r>
          </a:p>
          <a:p>
            <a:pPr>
              <a:lnSpc>
                <a:spcPct val="120000"/>
              </a:lnSpc>
              <a:spcBef>
                <a:spcPts val="0"/>
              </a:spcBef>
              <a:buFont typeface="Wingdings" panose="05000000000000000000" pitchFamily="2" charset="2"/>
              <a:buChar char="§"/>
            </a:pPr>
            <a:r>
              <a:rPr lang="de-DE" altLang="de-DE" sz="3000" dirty="0"/>
              <a:t>Durch explizites Ansprechen von Unterschieden zwischen den Registern, die Thematisierung der genauen Bedeutung von Operatoren und Fachwörtern sowie die Auseinandersetzung mit sprachlichen Normen im Fach erhält die Lerngruppe die Gelegenheit, die sprachliche Komponente des Unterrichts nachzuvollziehen.</a:t>
            </a:r>
          </a:p>
          <a:p>
            <a:pPr>
              <a:lnSpc>
                <a:spcPct val="120000"/>
              </a:lnSpc>
              <a:spcBef>
                <a:spcPts val="0"/>
              </a:spcBef>
              <a:buFont typeface="Wingdings" panose="05000000000000000000" pitchFamily="2" charset="2"/>
              <a:buChar char="§"/>
            </a:pPr>
            <a:r>
              <a:rPr lang="de-DE" altLang="de-DE" sz="3000" dirty="0"/>
              <a:t>Die Lerngruppe sollte möglichst viel lesen, schreiben, sprechen und hören. Dabei ist es ideal, wenn das Lernen </a:t>
            </a:r>
            <a:r>
              <a:rPr lang="de-DE" altLang="de-DE" sz="3000" dirty="0" err="1"/>
              <a:t>kontextualisiert</a:t>
            </a:r>
            <a:r>
              <a:rPr lang="de-DE" altLang="de-DE" sz="3000" dirty="0"/>
              <a:t> wird, beispielsweise in Form einer Forscherkonferenz oder mit dem Ziel, einen wissenschaftlichen Artikel (ähnlich einer Publikation im Fach) zu verfassen.</a:t>
            </a:r>
          </a:p>
          <a:p>
            <a:endParaRPr lang="de-DE" dirty="0"/>
          </a:p>
        </p:txBody>
      </p:sp>
      <p:sp>
        <p:nvSpPr>
          <p:cNvPr id="3" name="Titel 2"/>
          <p:cNvSpPr>
            <a:spLocks noGrp="1"/>
          </p:cNvSpPr>
          <p:nvPr>
            <p:ph type="title"/>
          </p:nvPr>
        </p:nvSpPr>
        <p:spPr/>
        <p:txBody>
          <a:bodyPr/>
          <a:lstStyle/>
          <a:p>
            <a:r>
              <a:rPr lang="de-DE" dirty="0"/>
              <a:t>Kommentare</a:t>
            </a:r>
          </a:p>
        </p:txBody>
      </p:sp>
      <p:sp>
        <p:nvSpPr>
          <p:cNvPr id="6" name="Fußzeilenplatzhalter 5"/>
          <p:cNvSpPr>
            <a:spLocks noGrp="1"/>
          </p:cNvSpPr>
          <p:nvPr>
            <p:ph type="ftr" sz="quarter" idx="3"/>
          </p:nvPr>
        </p:nvSpPr>
        <p:spPr/>
        <p:txBody>
          <a:bodyPr/>
          <a:lstStyle/>
          <a:p>
            <a:r>
              <a:rPr lang="en-US"/>
              <a:t>Sprachsensiblen Unterricht planen</a:t>
            </a:r>
            <a:endParaRPr lang="en-US" dirty="0"/>
          </a:p>
        </p:txBody>
      </p:sp>
      <p:sp>
        <p:nvSpPr>
          <p:cNvPr id="7" name="Foliennummernplatzhalter 6"/>
          <p:cNvSpPr>
            <a:spLocks noGrp="1"/>
          </p:cNvSpPr>
          <p:nvPr>
            <p:ph type="sldNum" sz="quarter" idx="4"/>
          </p:nvPr>
        </p:nvSpPr>
        <p:spPr/>
        <p:txBody>
          <a:bodyPr/>
          <a:lstStyle/>
          <a:p>
            <a:fld id="{48F63A3B-78C7-47BE-AE5E-E10140E04643}" type="slidenum">
              <a:rPr lang="en-US" smtClean="0"/>
              <a:pPr/>
              <a:t>37</a:t>
            </a:fld>
            <a:endParaRPr lang="en-US" dirty="0"/>
          </a:p>
        </p:txBody>
      </p:sp>
    </p:spTree>
    <p:extLst>
      <p:ext uri="{BB962C8B-B14F-4D97-AF65-F5344CB8AC3E}">
        <p14:creationId xmlns:p14="http://schemas.microsoft.com/office/powerpoint/2010/main" val="4071365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1381886"/>
            <a:ext cx="7886700" cy="4544870"/>
          </a:xfrm>
        </p:spPr>
        <p:txBody>
          <a:bodyPr>
            <a:noAutofit/>
          </a:bodyPr>
          <a:lstStyle/>
          <a:p>
            <a:pPr marL="0" indent="0">
              <a:lnSpc>
                <a:spcPct val="100000"/>
              </a:lnSpc>
              <a:spcBef>
                <a:spcPts val="600"/>
              </a:spcBef>
              <a:buNone/>
              <a:defRPr/>
            </a:pPr>
            <a:r>
              <a:rPr lang="de-DE" sz="2000" b="1" dirty="0"/>
              <a:t>Aufgabe</a:t>
            </a:r>
            <a:r>
              <a:rPr lang="de-DE" sz="2000" dirty="0"/>
              <a:t>: </a:t>
            </a:r>
          </a:p>
          <a:p>
            <a:pPr marL="457200" indent="-457200">
              <a:lnSpc>
                <a:spcPct val="100000"/>
              </a:lnSpc>
              <a:spcBef>
                <a:spcPts val="600"/>
              </a:spcBef>
              <a:buFont typeface="+mj-lt"/>
              <a:buAutoNum type="arabicPeriod"/>
              <a:defRPr/>
            </a:pPr>
            <a:r>
              <a:rPr lang="de-DE" sz="2000" dirty="0"/>
              <a:t>Identifizieren Sie sprachliche und fachliche Lernziele in den Bei­spiel­auf­ga­ben aus dem schulischen Lehrwerk.</a:t>
            </a:r>
          </a:p>
          <a:p>
            <a:pPr marL="457200" indent="-457200">
              <a:lnSpc>
                <a:spcPct val="100000"/>
              </a:lnSpc>
              <a:spcBef>
                <a:spcPts val="600"/>
              </a:spcBef>
              <a:buFont typeface="+mj-lt"/>
              <a:buAutoNum type="arabicPeriod"/>
              <a:defRPr/>
            </a:pPr>
            <a:r>
              <a:rPr lang="de-DE" sz="2000" dirty="0"/>
              <a:t>Konkretisieren Sie die sprachlichen Lernziele, indem Sie für die ein­zel­nen Operatoren sprachliche Mittel sammeln.</a:t>
            </a:r>
          </a:p>
          <a:p>
            <a:pPr marL="457200" indent="-457200">
              <a:lnSpc>
                <a:spcPct val="100000"/>
              </a:lnSpc>
              <a:spcBef>
                <a:spcPts val="600"/>
              </a:spcBef>
              <a:buFont typeface="+mj-lt"/>
              <a:buAutoNum type="arabicPeriod"/>
              <a:defRPr/>
            </a:pPr>
            <a:r>
              <a:rPr lang="de-DE" sz="2000" dirty="0"/>
              <a:t>Problematisieren Sie die Aufgabenstellung aus einem Lehrwerk und leiten Sie Konsequenzen für Ihren Unterricht ab.</a:t>
            </a:r>
          </a:p>
          <a:p>
            <a:pPr marL="457200" indent="-457200">
              <a:lnSpc>
                <a:spcPct val="100000"/>
              </a:lnSpc>
              <a:spcBef>
                <a:spcPts val="600"/>
              </a:spcBef>
              <a:buFont typeface="+mj-lt"/>
              <a:buAutoNum type="arabicPeriod"/>
              <a:defRPr/>
            </a:pPr>
            <a:r>
              <a:rPr lang="de-DE" sz="2000" dirty="0"/>
              <a:t>Sammeln Sie Ideen für weitere sprachfördernde Maßnahmen zu re­zep­ti­ven und produktiven Anforderungsbereichen im Un­ter­richt.</a:t>
            </a:r>
          </a:p>
          <a:p>
            <a:pPr marL="0" indent="0">
              <a:lnSpc>
                <a:spcPct val="100000"/>
              </a:lnSpc>
              <a:spcBef>
                <a:spcPts val="600"/>
              </a:spcBef>
              <a:buNone/>
              <a:defRPr/>
            </a:pPr>
            <a:r>
              <a:rPr lang="de-DE" sz="2000" b="1" dirty="0"/>
              <a:t>Vorgaben:</a:t>
            </a:r>
          </a:p>
          <a:p>
            <a:pPr marL="457200" indent="-457200">
              <a:lnSpc>
                <a:spcPct val="100000"/>
              </a:lnSpc>
              <a:spcBef>
                <a:spcPts val="0"/>
              </a:spcBef>
              <a:buFontTx/>
              <a:buChar char="-"/>
              <a:defRPr/>
            </a:pPr>
            <a:r>
              <a:rPr lang="de-DE" sz="2000" dirty="0"/>
              <a:t>35 Minuten Zeit</a:t>
            </a:r>
          </a:p>
          <a:p>
            <a:pPr marL="457200" indent="-457200">
              <a:lnSpc>
                <a:spcPct val="100000"/>
              </a:lnSpc>
              <a:spcBef>
                <a:spcPts val="0"/>
              </a:spcBef>
              <a:buFontTx/>
              <a:buChar char="-"/>
              <a:defRPr/>
            </a:pPr>
            <a:r>
              <a:rPr lang="de-DE" sz="2000" dirty="0"/>
              <a:t>Zusammenarbeit in Kleingruppen</a:t>
            </a:r>
          </a:p>
        </p:txBody>
      </p:sp>
      <p:sp>
        <p:nvSpPr>
          <p:cNvPr id="3" name="Titel 2"/>
          <p:cNvSpPr>
            <a:spLocks noGrp="1"/>
          </p:cNvSpPr>
          <p:nvPr>
            <p:ph type="title"/>
          </p:nvPr>
        </p:nvSpPr>
        <p:spPr/>
        <p:txBody>
          <a:bodyPr/>
          <a:lstStyle/>
          <a:p>
            <a:r>
              <a:rPr lang="de-DE" dirty="0"/>
              <a:t>Übung: Sprachsensible Unterrichtsgestaltung</a:t>
            </a:r>
          </a:p>
        </p:txBody>
      </p:sp>
      <p:sp>
        <p:nvSpPr>
          <p:cNvPr id="7" name="Fußzeilenplatzhalter 6"/>
          <p:cNvSpPr>
            <a:spLocks noGrp="1"/>
          </p:cNvSpPr>
          <p:nvPr>
            <p:ph type="ftr" sz="quarter" idx="3"/>
          </p:nvPr>
        </p:nvSpPr>
        <p:spPr/>
        <p:txBody>
          <a:bodyPr/>
          <a:lstStyle/>
          <a:p>
            <a:r>
              <a:rPr lang="en-US"/>
              <a:t>Sprachsensiblen Unterricht planen</a:t>
            </a:r>
            <a:endParaRPr lang="en-US" dirty="0"/>
          </a:p>
        </p:txBody>
      </p:sp>
      <p:sp>
        <p:nvSpPr>
          <p:cNvPr id="8" name="Foliennummernplatzhalter 7"/>
          <p:cNvSpPr>
            <a:spLocks noGrp="1"/>
          </p:cNvSpPr>
          <p:nvPr>
            <p:ph type="sldNum" sz="quarter" idx="4"/>
          </p:nvPr>
        </p:nvSpPr>
        <p:spPr/>
        <p:txBody>
          <a:bodyPr/>
          <a:lstStyle/>
          <a:p>
            <a:fld id="{48F63A3B-78C7-47BE-AE5E-E10140E04643}" type="slidenum">
              <a:rPr lang="en-US" smtClean="0"/>
              <a:pPr/>
              <a:t>38</a:t>
            </a:fld>
            <a:endParaRPr lang="en-US" dirty="0"/>
          </a:p>
        </p:txBody>
      </p:sp>
      <p:grpSp>
        <p:nvGrpSpPr>
          <p:cNvPr id="14" name="Gruppieren 13"/>
          <p:cNvGrpSpPr/>
          <p:nvPr/>
        </p:nvGrpSpPr>
        <p:grpSpPr>
          <a:xfrm>
            <a:off x="7377967" y="4808679"/>
            <a:ext cx="1571889" cy="1526122"/>
            <a:chOff x="7343511" y="4604657"/>
            <a:chExt cx="1571889" cy="1526122"/>
          </a:xfrm>
        </p:grpSpPr>
        <p:pic>
          <p:nvPicPr>
            <p:cNvPr id="15" name="Grafik 14"/>
            <p:cNvPicPr>
              <a:picLocks noChangeAspect="1"/>
            </p:cNvPicPr>
            <p:nvPr/>
          </p:nvPicPr>
          <p:blipFill rotWithShape="1">
            <a:blip r:embed="rId3" cstate="print">
              <a:extLst>
                <a:ext uri="{28A0092B-C50C-407E-A947-70E740481C1C}">
                  <a14:useLocalDpi xmlns:a14="http://schemas.microsoft.com/office/drawing/2010/main" val="0"/>
                </a:ext>
              </a:extLst>
            </a:blip>
            <a:srcRect t="1253"/>
            <a:stretch/>
          </p:blipFill>
          <p:spPr>
            <a:xfrm>
              <a:off x="7929017" y="5346276"/>
              <a:ext cx="616009" cy="784503"/>
            </a:xfrm>
            <a:prstGeom prst="rect">
              <a:avLst/>
            </a:prstGeom>
          </p:spPr>
        </p:pic>
        <p:pic>
          <p:nvPicPr>
            <p:cNvPr id="16" name="Grafik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3511" y="5537160"/>
              <a:ext cx="440257" cy="567793"/>
            </a:xfrm>
            <a:prstGeom prst="rect">
              <a:avLst/>
            </a:prstGeom>
          </p:spPr>
        </p:pic>
        <p:pic>
          <p:nvPicPr>
            <p:cNvPr id="17" name="Grafik 16"/>
            <p:cNvPicPr>
              <a:picLocks noChangeAspect="1"/>
            </p:cNvPicPr>
            <p:nvPr/>
          </p:nvPicPr>
          <p:blipFill rotWithShape="1">
            <a:blip r:embed="rId5" cstate="print">
              <a:extLst>
                <a:ext uri="{28A0092B-C50C-407E-A947-70E740481C1C}">
                  <a14:useLocalDpi xmlns:a14="http://schemas.microsoft.com/office/drawing/2010/main" val="0"/>
                </a:ext>
              </a:extLst>
            </a:blip>
            <a:srcRect t="658" b="52316"/>
            <a:stretch/>
          </p:blipFill>
          <p:spPr>
            <a:xfrm>
              <a:off x="7558643" y="4604657"/>
              <a:ext cx="1356757" cy="745781"/>
            </a:xfrm>
            <a:prstGeom prst="rect">
              <a:avLst/>
            </a:prstGeom>
          </p:spPr>
        </p:pic>
      </p:grpSp>
    </p:spTree>
    <p:extLst>
      <p:ext uri="{BB962C8B-B14F-4D97-AF65-F5344CB8AC3E}">
        <p14:creationId xmlns:p14="http://schemas.microsoft.com/office/powerpoint/2010/main" val="2660727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1381886"/>
            <a:ext cx="7886700" cy="4544870"/>
          </a:xfrm>
        </p:spPr>
        <p:txBody>
          <a:bodyPr>
            <a:normAutofit/>
          </a:bodyPr>
          <a:lstStyle/>
          <a:p>
            <a:pPr>
              <a:lnSpc>
                <a:spcPct val="100000"/>
              </a:lnSpc>
              <a:buFont typeface="Wingdings" panose="05000000000000000000" pitchFamily="2" charset="2"/>
              <a:buChar char="§"/>
            </a:pPr>
            <a:r>
              <a:rPr lang="de-DE" altLang="de-DE" sz="2200" dirty="0"/>
              <a:t>Die Übungseinheit soll den Studierenden die Möglichkeit bieten, sich mit relevanten sprachlichen Anforderungen ihres Fachs auseinanderzusetzen.</a:t>
            </a:r>
          </a:p>
          <a:p>
            <a:pPr>
              <a:lnSpc>
                <a:spcPct val="100000"/>
              </a:lnSpc>
              <a:buFont typeface="Wingdings" panose="05000000000000000000" pitchFamily="2" charset="2"/>
              <a:buChar char="§"/>
            </a:pPr>
            <a:r>
              <a:rPr lang="de-DE" altLang="de-DE" sz="2200" dirty="0"/>
              <a:t>Ausgabe der Materialien:</a:t>
            </a:r>
          </a:p>
          <a:p>
            <a:pPr lvl="1">
              <a:lnSpc>
                <a:spcPct val="100000"/>
              </a:lnSpc>
              <a:buFont typeface="Wingdings" panose="05000000000000000000" pitchFamily="2" charset="2"/>
              <a:buChar char="§"/>
            </a:pPr>
            <a:r>
              <a:rPr lang="de-DE" altLang="de-DE" sz="2200" dirty="0"/>
              <a:t>Arbeitsblatt </a:t>
            </a:r>
          </a:p>
        </p:txBody>
      </p:sp>
      <p:sp>
        <p:nvSpPr>
          <p:cNvPr id="3" name="Titel 2"/>
          <p:cNvSpPr>
            <a:spLocks noGrp="1"/>
          </p:cNvSpPr>
          <p:nvPr>
            <p:ph type="title"/>
          </p:nvPr>
        </p:nvSpPr>
        <p:spPr/>
        <p:txBody>
          <a:bodyPr/>
          <a:lstStyle/>
          <a:p>
            <a:r>
              <a:rPr lang="de-DE" dirty="0"/>
              <a:t>Kommentare</a:t>
            </a:r>
          </a:p>
        </p:txBody>
      </p:sp>
      <p:sp>
        <p:nvSpPr>
          <p:cNvPr id="6" name="Fußzeilenplatzhalter 5"/>
          <p:cNvSpPr>
            <a:spLocks noGrp="1"/>
          </p:cNvSpPr>
          <p:nvPr>
            <p:ph type="ftr" sz="quarter" idx="3"/>
          </p:nvPr>
        </p:nvSpPr>
        <p:spPr/>
        <p:txBody>
          <a:bodyPr/>
          <a:lstStyle/>
          <a:p>
            <a:r>
              <a:rPr lang="en-US"/>
              <a:t>Sprachsensiblen Unterricht planen</a:t>
            </a:r>
            <a:endParaRPr lang="en-US" dirty="0"/>
          </a:p>
        </p:txBody>
      </p:sp>
      <p:sp>
        <p:nvSpPr>
          <p:cNvPr id="7" name="Foliennummernplatzhalter 6"/>
          <p:cNvSpPr>
            <a:spLocks noGrp="1"/>
          </p:cNvSpPr>
          <p:nvPr>
            <p:ph type="sldNum" sz="quarter" idx="4"/>
          </p:nvPr>
        </p:nvSpPr>
        <p:spPr/>
        <p:txBody>
          <a:bodyPr/>
          <a:lstStyle/>
          <a:p>
            <a:fld id="{48F63A3B-78C7-47BE-AE5E-E10140E04643}" type="slidenum">
              <a:rPr lang="en-US" smtClean="0"/>
              <a:pPr/>
              <a:t>39</a:t>
            </a:fld>
            <a:endParaRPr lang="en-US" dirty="0"/>
          </a:p>
        </p:txBody>
      </p:sp>
    </p:spTree>
    <p:extLst>
      <p:ext uri="{BB962C8B-B14F-4D97-AF65-F5344CB8AC3E}">
        <p14:creationId xmlns:p14="http://schemas.microsoft.com/office/powerpoint/2010/main" val="1499794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1381886"/>
            <a:ext cx="7886700" cy="4544870"/>
          </a:xfrm>
        </p:spPr>
        <p:txBody>
          <a:bodyPr>
            <a:normAutofit/>
          </a:bodyPr>
          <a:lstStyle/>
          <a:p>
            <a:pPr>
              <a:lnSpc>
                <a:spcPct val="100000"/>
              </a:lnSpc>
              <a:buFont typeface="Wingdings" panose="05000000000000000000" pitchFamily="2" charset="2"/>
              <a:buChar char="§"/>
              <a:defRPr/>
            </a:pPr>
            <a:r>
              <a:rPr lang="de-DE" sz="2200" dirty="0"/>
              <a:t>Unterricht kann durch verschiedene Gründe ins Stocken geraten. Ein Faktor, der eine besonders wichtige Rolle spielt, ist die Spra­che, die im Unterricht verwendet wird. </a:t>
            </a:r>
          </a:p>
          <a:p>
            <a:pPr>
              <a:lnSpc>
                <a:spcPct val="100000"/>
              </a:lnSpc>
              <a:buFont typeface="Wingdings" panose="05000000000000000000" pitchFamily="2" charset="2"/>
              <a:buChar char="§"/>
              <a:defRPr/>
            </a:pPr>
            <a:r>
              <a:rPr lang="de-DE" sz="2200" dirty="0"/>
              <a:t>Sprachliche Hürden können beispielsweise dazu führen, dass Un­ter­richts­ge­sprä­che zum Erliegen kommen, Aufgaben nicht ent­spre­chend der Aufgabenstellung bearbeitet werden, Texte nicht verstanden werden usw. Das ist dann für alle Beteiligten frus­trie­rend und demotivierend.</a:t>
            </a:r>
          </a:p>
        </p:txBody>
      </p:sp>
      <p:sp>
        <p:nvSpPr>
          <p:cNvPr id="3" name="Titel 2"/>
          <p:cNvSpPr>
            <a:spLocks noGrp="1"/>
          </p:cNvSpPr>
          <p:nvPr>
            <p:ph type="title"/>
          </p:nvPr>
        </p:nvSpPr>
        <p:spPr/>
        <p:txBody>
          <a:bodyPr/>
          <a:lstStyle/>
          <a:p>
            <a:r>
              <a:rPr lang="de-DE" dirty="0"/>
              <a:t>Kommentare</a:t>
            </a:r>
          </a:p>
        </p:txBody>
      </p:sp>
      <p:sp>
        <p:nvSpPr>
          <p:cNvPr id="6" name="Fußzeilenplatzhalter 5"/>
          <p:cNvSpPr>
            <a:spLocks noGrp="1"/>
          </p:cNvSpPr>
          <p:nvPr>
            <p:ph type="ftr" sz="quarter" idx="3"/>
          </p:nvPr>
        </p:nvSpPr>
        <p:spPr/>
        <p:txBody>
          <a:bodyPr/>
          <a:lstStyle/>
          <a:p>
            <a:r>
              <a:rPr lang="en-US"/>
              <a:t>Sprachsensiblen Unterricht planen</a:t>
            </a:r>
            <a:endParaRPr lang="en-US" dirty="0"/>
          </a:p>
        </p:txBody>
      </p:sp>
      <p:sp>
        <p:nvSpPr>
          <p:cNvPr id="7" name="Foliennummernplatzhalter 6"/>
          <p:cNvSpPr>
            <a:spLocks noGrp="1"/>
          </p:cNvSpPr>
          <p:nvPr>
            <p:ph type="sldNum" sz="quarter" idx="4"/>
          </p:nvPr>
        </p:nvSpPr>
        <p:spPr/>
        <p:txBody>
          <a:bodyPr/>
          <a:lstStyle/>
          <a:p>
            <a:fld id="{48F63A3B-78C7-47BE-AE5E-E10140E04643}" type="slidenum">
              <a:rPr lang="en-US" smtClean="0"/>
              <a:pPr/>
              <a:t>4</a:t>
            </a:fld>
            <a:endParaRPr lang="en-US" dirty="0"/>
          </a:p>
        </p:txBody>
      </p:sp>
    </p:spTree>
    <p:extLst>
      <p:ext uri="{BB962C8B-B14F-4D97-AF65-F5344CB8AC3E}">
        <p14:creationId xmlns:p14="http://schemas.microsoft.com/office/powerpoint/2010/main" val="2054543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1381886"/>
            <a:ext cx="7886700" cy="4544870"/>
          </a:xfrm>
        </p:spPr>
        <p:txBody>
          <a:bodyPr/>
          <a:lstStyle/>
          <a:p>
            <a:pPr marL="0" indent="0">
              <a:lnSpc>
                <a:spcPct val="100000"/>
              </a:lnSpc>
              <a:spcBef>
                <a:spcPts val="0"/>
              </a:spcBef>
              <a:spcAft>
                <a:spcPts val="600"/>
              </a:spcAft>
              <a:buFont typeface="Wingdings" panose="05000000000000000000" pitchFamily="2" charset="2"/>
              <a:buNone/>
              <a:defRPr/>
            </a:pPr>
            <a:r>
              <a:rPr lang="de-DE" sz="2400" b="1" dirty="0"/>
              <a:t>Präsentation der Ergebnisse</a:t>
            </a:r>
          </a:p>
          <a:p>
            <a:pPr marL="457200" indent="-457200">
              <a:lnSpc>
                <a:spcPct val="100000"/>
              </a:lnSpc>
              <a:buFontTx/>
              <a:buAutoNum type="arabicPeriod"/>
              <a:defRPr/>
            </a:pPr>
            <a:r>
              <a:rPr lang="de-DE" sz="2400" dirty="0"/>
              <a:t>Fachliche und sprachliche Lernziele</a:t>
            </a:r>
          </a:p>
          <a:p>
            <a:pPr marL="457200" indent="-457200">
              <a:lnSpc>
                <a:spcPct val="100000"/>
              </a:lnSpc>
              <a:buFontTx/>
              <a:buAutoNum type="arabicPeriod"/>
              <a:defRPr/>
            </a:pPr>
            <a:r>
              <a:rPr lang="de-DE" sz="2400" dirty="0"/>
              <a:t>Sprachliche Mittel zu den Operatoren </a:t>
            </a:r>
          </a:p>
          <a:p>
            <a:pPr marL="457200" indent="-457200">
              <a:lnSpc>
                <a:spcPct val="100000"/>
              </a:lnSpc>
              <a:buFontTx/>
              <a:buAutoNum type="arabicPeriod"/>
              <a:defRPr/>
            </a:pPr>
            <a:r>
              <a:rPr lang="de-DE" sz="2400" dirty="0"/>
              <a:t>Sprachliche Mittel vermitteln und üben</a:t>
            </a:r>
          </a:p>
          <a:p>
            <a:pPr marL="457200" indent="-457200">
              <a:lnSpc>
                <a:spcPct val="100000"/>
              </a:lnSpc>
              <a:buFontTx/>
              <a:buAutoNum type="arabicPeriod"/>
              <a:defRPr/>
            </a:pPr>
            <a:r>
              <a:rPr lang="de-DE" sz="2400" dirty="0"/>
              <a:t>Weitere Ideen zur sprachsensiblen Unterrichtsgestaltung</a:t>
            </a:r>
          </a:p>
          <a:p>
            <a:pPr marL="0" indent="0">
              <a:buNone/>
            </a:pPr>
            <a:endParaRPr lang="de-DE" dirty="0"/>
          </a:p>
        </p:txBody>
      </p:sp>
      <p:sp>
        <p:nvSpPr>
          <p:cNvPr id="3" name="Titel 2"/>
          <p:cNvSpPr>
            <a:spLocks noGrp="1"/>
          </p:cNvSpPr>
          <p:nvPr>
            <p:ph type="title"/>
          </p:nvPr>
        </p:nvSpPr>
        <p:spPr/>
        <p:txBody>
          <a:bodyPr/>
          <a:lstStyle/>
          <a:p>
            <a:r>
              <a:rPr lang="de-DE" dirty="0"/>
              <a:t>Auswertung: Sprachsensible Unterrichtsgestaltung</a:t>
            </a:r>
          </a:p>
        </p:txBody>
      </p:sp>
      <p:sp>
        <p:nvSpPr>
          <p:cNvPr id="7" name="Fußzeilenplatzhalter 6"/>
          <p:cNvSpPr>
            <a:spLocks noGrp="1"/>
          </p:cNvSpPr>
          <p:nvPr>
            <p:ph type="ftr" sz="quarter" idx="3"/>
          </p:nvPr>
        </p:nvSpPr>
        <p:spPr/>
        <p:txBody>
          <a:bodyPr/>
          <a:lstStyle/>
          <a:p>
            <a:r>
              <a:rPr lang="en-US"/>
              <a:t>Sprachsensiblen Unterricht planen</a:t>
            </a:r>
            <a:endParaRPr lang="en-US" dirty="0"/>
          </a:p>
        </p:txBody>
      </p:sp>
      <p:sp>
        <p:nvSpPr>
          <p:cNvPr id="8" name="Foliennummernplatzhalter 7"/>
          <p:cNvSpPr>
            <a:spLocks noGrp="1"/>
          </p:cNvSpPr>
          <p:nvPr>
            <p:ph type="sldNum" sz="quarter" idx="4"/>
          </p:nvPr>
        </p:nvSpPr>
        <p:spPr/>
        <p:txBody>
          <a:bodyPr/>
          <a:lstStyle/>
          <a:p>
            <a:fld id="{48F63A3B-78C7-47BE-AE5E-E10140E04643}" type="slidenum">
              <a:rPr lang="en-US" smtClean="0"/>
              <a:pPr/>
              <a:t>40</a:t>
            </a:fld>
            <a:endParaRPr lang="en-US" dirty="0"/>
          </a:p>
        </p:txBody>
      </p:sp>
      <p:grpSp>
        <p:nvGrpSpPr>
          <p:cNvPr id="10" name="Gruppieren 9"/>
          <p:cNvGrpSpPr/>
          <p:nvPr/>
        </p:nvGrpSpPr>
        <p:grpSpPr>
          <a:xfrm>
            <a:off x="7377967" y="4808679"/>
            <a:ext cx="1571889" cy="1526122"/>
            <a:chOff x="7343511" y="4604657"/>
            <a:chExt cx="1571889" cy="1526122"/>
          </a:xfrm>
        </p:grpSpPr>
        <p:pic>
          <p:nvPicPr>
            <p:cNvPr id="11" name="Grafik 10"/>
            <p:cNvPicPr>
              <a:picLocks noChangeAspect="1"/>
            </p:cNvPicPr>
            <p:nvPr/>
          </p:nvPicPr>
          <p:blipFill rotWithShape="1">
            <a:blip r:embed="rId3" cstate="print">
              <a:extLst>
                <a:ext uri="{28A0092B-C50C-407E-A947-70E740481C1C}">
                  <a14:useLocalDpi xmlns:a14="http://schemas.microsoft.com/office/drawing/2010/main" val="0"/>
                </a:ext>
              </a:extLst>
            </a:blip>
            <a:srcRect t="1253"/>
            <a:stretch/>
          </p:blipFill>
          <p:spPr>
            <a:xfrm>
              <a:off x="7929017" y="5346276"/>
              <a:ext cx="616009" cy="784503"/>
            </a:xfrm>
            <a:prstGeom prst="rect">
              <a:avLst/>
            </a:prstGeom>
          </p:spPr>
        </p:pic>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3511" y="5537160"/>
              <a:ext cx="440257" cy="567793"/>
            </a:xfrm>
            <a:prstGeom prst="rect">
              <a:avLst/>
            </a:prstGeom>
          </p:spPr>
        </p:pic>
        <p:pic>
          <p:nvPicPr>
            <p:cNvPr id="13" name="Grafik 12"/>
            <p:cNvPicPr>
              <a:picLocks noChangeAspect="1"/>
            </p:cNvPicPr>
            <p:nvPr/>
          </p:nvPicPr>
          <p:blipFill rotWithShape="1">
            <a:blip r:embed="rId5" cstate="print">
              <a:extLst>
                <a:ext uri="{28A0092B-C50C-407E-A947-70E740481C1C}">
                  <a14:useLocalDpi xmlns:a14="http://schemas.microsoft.com/office/drawing/2010/main" val="0"/>
                </a:ext>
              </a:extLst>
            </a:blip>
            <a:srcRect t="658" b="52316"/>
            <a:stretch/>
          </p:blipFill>
          <p:spPr>
            <a:xfrm>
              <a:off x="7558643" y="4604657"/>
              <a:ext cx="1356757" cy="745781"/>
            </a:xfrm>
            <a:prstGeom prst="rect">
              <a:avLst/>
            </a:prstGeom>
          </p:spPr>
        </p:pic>
      </p:grpSp>
    </p:spTree>
    <p:extLst>
      <p:ext uri="{BB962C8B-B14F-4D97-AF65-F5344CB8AC3E}">
        <p14:creationId xmlns:p14="http://schemas.microsoft.com/office/powerpoint/2010/main" val="3742204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1381886"/>
            <a:ext cx="7886700" cy="4544870"/>
          </a:xfrm>
        </p:spPr>
        <p:txBody>
          <a:bodyPr>
            <a:normAutofit/>
          </a:bodyPr>
          <a:lstStyle/>
          <a:p>
            <a:pPr>
              <a:buFont typeface="Wingdings" panose="05000000000000000000" pitchFamily="2" charset="2"/>
              <a:buChar char="§"/>
            </a:pPr>
            <a:r>
              <a:rPr lang="de-DE" altLang="de-DE" sz="2200" dirty="0"/>
              <a:t>Präsentation und Diskussion der Ergebnisse aus 1-4 im Plenum</a:t>
            </a:r>
          </a:p>
        </p:txBody>
      </p:sp>
      <p:sp>
        <p:nvSpPr>
          <p:cNvPr id="3" name="Titel 2"/>
          <p:cNvSpPr>
            <a:spLocks noGrp="1"/>
          </p:cNvSpPr>
          <p:nvPr>
            <p:ph type="title"/>
          </p:nvPr>
        </p:nvSpPr>
        <p:spPr/>
        <p:txBody>
          <a:bodyPr/>
          <a:lstStyle/>
          <a:p>
            <a:r>
              <a:rPr lang="de-DE" dirty="0"/>
              <a:t>Kommentare</a:t>
            </a:r>
          </a:p>
        </p:txBody>
      </p:sp>
      <p:sp>
        <p:nvSpPr>
          <p:cNvPr id="6" name="Fußzeilenplatzhalter 5"/>
          <p:cNvSpPr>
            <a:spLocks noGrp="1"/>
          </p:cNvSpPr>
          <p:nvPr>
            <p:ph type="ftr" sz="quarter" idx="3"/>
          </p:nvPr>
        </p:nvSpPr>
        <p:spPr/>
        <p:txBody>
          <a:bodyPr/>
          <a:lstStyle/>
          <a:p>
            <a:r>
              <a:rPr lang="en-US"/>
              <a:t>Sprachsensiblen Unterricht planen</a:t>
            </a:r>
            <a:endParaRPr lang="en-US" dirty="0"/>
          </a:p>
        </p:txBody>
      </p:sp>
      <p:sp>
        <p:nvSpPr>
          <p:cNvPr id="7" name="Foliennummernplatzhalter 6"/>
          <p:cNvSpPr>
            <a:spLocks noGrp="1"/>
          </p:cNvSpPr>
          <p:nvPr>
            <p:ph type="sldNum" sz="quarter" idx="4"/>
          </p:nvPr>
        </p:nvSpPr>
        <p:spPr/>
        <p:txBody>
          <a:bodyPr/>
          <a:lstStyle/>
          <a:p>
            <a:fld id="{48F63A3B-78C7-47BE-AE5E-E10140E04643}" type="slidenum">
              <a:rPr lang="en-US" smtClean="0"/>
              <a:pPr/>
              <a:t>41</a:t>
            </a:fld>
            <a:endParaRPr lang="en-US" dirty="0"/>
          </a:p>
        </p:txBody>
      </p:sp>
    </p:spTree>
    <p:extLst>
      <p:ext uri="{BB962C8B-B14F-4D97-AF65-F5344CB8AC3E}">
        <p14:creationId xmlns:p14="http://schemas.microsoft.com/office/powerpoint/2010/main" val="3760101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49" y="2548153"/>
            <a:ext cx="7904163" cy="3451594"/>
          </a:xfrm>
        </p:spPr>
        <p:txBody>
          <a:bodyPr>
            <a:noAutofit/>
          </a:bodyPr>
          <a:lstStyle/>
          <a:p>
            <a:pPr>
              <a:lnSpc>
                <a:spcPct val="100000"/>
              </a:lnSpc>
              <a:spcBef>
                <a:spcPts val="0"/>
              </a:spcBef>
              <a:spcAft>
                <a:spcPts val="1000"/>
              </a:spcAft>
              <a:buFont typeface="Wingdings" panose="05000000000000000000" pitchFamily="2" charset="2"/>
              <a:buChar char="§"/>
              <a:defRPr/>
            </a:pPr>
            <a:r>
              <a:rPr lang="de-DE" altLang="de-DE" sz="2200" dirty="0">
                <a:solidFill>
                  <a:srgbClr val="A50021"/>
                </a:solidFill>
              </a:rPr>
              <a:t>Vor dem Unterricht</a:t>
            </a:r>
            <a:r>
              <a:rPr lang="de-DE" altLang="de-DE" sz="2000" dirty="0"/>
              <a:t>: Bedarf an sprachlichen Mitteln feststellen, </a:t>
            </a:r>
            <a:r>
              <a:rPr lang="de-DE" sz="2000" dirty="0"/>
              <a:t>Lern­stand</a:t>
            </a:r>
            <a:r>
              <a:rPr lang="de-DE" altLang="de-DE" sz="2000" dirty="0"/>
              <a:t> der Schüler/innen einschätzen, inhaltliche &amp; sprachliche Lernziele festlegen, geeignete Materialien und Methoden auswählen</a:t>
            </a:r>
            <a:endParaRPr lang="de-DE" altLang="de-DE" sz="2100" dirty="0"/>
          </a:p>
          <a:p>
            <a:pPr>
              <a:lnSpc>
                <a:spcPct val="100000"/>
              </a:lnSpc>
              <a:spcBef>
                <a:spcPts val="0"/>
              </a:spcBef>
              <a:spcAft>
                <a:spcPts val="1000"/>
              </a:spcAft>
              <a:buFont typeface="Wingdings" panose="05000000000000000000" pitchFamily="2" charset="2"/>
              <a:buChar char="§"/>
              <a:defRPr/>
            </a:pPr>
            <a:r>
              <a:rPr lang="de-DE" altLang="de-DE" sz="2200" dirty="0">
                <a:solidFill>
                  <a:srgbClr val="A50021"/>
                </a:solidFill>
              </a:rPr>
              <a:t>Im Unterricht</a:t>
            </a:r>
            <a:r>
              <a:rPr lang="de-DE" altLang="de-DE" sz="2000" dirty="0"/>
              <a:t>: Aufmerksamkeit regelmäßig auf die Sprache lenken, </a:t>
            </a:r>
            <a:r>
              <a:rPr lang="de-DE" sz="2000" dirty="0"/>
              <a:t>ex­pli­zit</a:t>
            </a:r>
            <a:r>
              <a:rPr lang="de-DE" altLang="de-DE" sz="2000" dirty="0"/>
              <a:t> vorführen &amp; erklären, selbst laut denken, beim Formulieren </a:t>
            </a:r>
            <a:r>
              <a:rPr lang="de-DE" sz="2000" dirty="0"/>
              <a:t>un­ter­stüt­zen</a:t>
            </a:r>
            <a:r>
              <a:rPr lang="de-DE" altLang="de-DE" sz="2000" dirty="0"/>
              <a:t>, Bedeutung und Funktion der Sprache im Fach transparent </a:t>
            </a:r>
            <a:r>
              <a:rPr lang="de-DE" sz="2000" dirty="0"/>
              <a:t>ma­chen</a:t>
            </a:r>
            <a:r>
              <a:rPr lang="de-DE" altLang="de-DE" sz="2000" dirty="0"/>
              <a:t>, Hilfen nach und nach reduzieren</a:t>
            </a:r>
          </a:p>
          <a:p>
            <a:pPr>
              <a:lnSpc>
                <a:spcPct val="100000"/>
              </a:lnSpc>
              <a:spcBef>
                <a:spcPts val="0"/>
              </a:spcBef>
              <a:spcAft>
                <a:spcPts val="1000"/>
              </a:spcAft>
              <a:buFont typeface="Wingdings" panose="05000000000000000000" pitchFamily="2" charset="2"/>
              <a:buChar char="§"/>
              <a:defRPr/>
            </a:pPr>
            <a:r>
              <a:rPr lang="de-DE" altLang="de-DE" sz="2200" dirty="0">
                <a:solidFill>
                  <a:srgbClr val="A50021"/>
                </a:solidFill>
              </a:rPr>
              <a:t>Nach dem Unterricht</a:t>
            </a:r>
            <a:r>
              <a:rPr lang="de-DE" altLang="de-DE" sz="2000" dirty="0"/>
              <a:t>: sprachliche Schwierigkeiten mit dem In- und Output identifizieren, </a:t>
            </a:r>
            <a:r>
              <a:rPr lang="de-DE" sz="2000" dirty="0"/>
              <a:t>v. a. </a:t>
            </a:r>
            <a:r>
              <a:rPr lang="de-DE" altLang="de-DE" sz="2000" dirty="0"/>
              <a:t>langfristig relevante Phänomene (</a:t>
            </a:r>
            <a:r>
              <a:rPr lang="de-DE" sz="2000" dirty="0"/>
              <a:t>z. B.</a:t>
            </a:r>
            <a:r>
              <a:rPr lang="de-DE" altLang="de-DE" sz="2000" dirty="0"/>
              <a:t> </a:t>
            </a:r>
            <a:r>
              <a:rPr lang="de-DE" sz="2000" dirty="0"/>
              <a:t>wie­der­keh­ren­de </a:t>
            </a:r>
            <a:r>
              <a:rPr lang="de-DE" altLang="de-DE" sz="2000" dirty="0"/>
              <a:t>Operatoren, Textsorten, Phrasen, …) </a:t>
            </a:r>
          </a:p>
        </p:txBody>
      </p:sp>
      <p:sp>
        <p:nvSpPr>
          <p:cNvPr id="3" name="Titel 2"/>
          <p:cNvSpPr>
            <a:spLocks noGrp="1"/>
          </p:cNvSpPr>
          <p:nvPr>
            <p:ph type="title"/>
          </p:nvPr>
        </p:nvSpPr>
        <p:spPr/>
        <p:txBody>
          <a:bodyPr/>
          <a:lstStyle/>
          <a:p>
            <a:r>
              <a:rPr lang="de-DE" dirty="0"/>
              <a:t>Fazit: Sprachsensiblen Unterricht planen</a:t>
            </a:r>
          </a:p>
        </p:txBody>
      </p:sp>
      <p:sp>
        <p:nvSpPr>
          <p:cNvPr id="6" name="Inhaltsplatzhalter 2"/>
          <p:cNvSpPr txBox="1">
            <a:spLocks/>
          </p:cNvSpPr>
          <p:nvPr/>
        </p:nvSpPr>
        <p:spPr>
          <a:xfrm>
            <a:off x="1926000" y="1346400"/>
            <a:ext cx="6609600" cy="1108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Wingdings" panose="05000000000000000000" pitchFamily="2" charset="2"/>
              <a:buNone/>
              <a:defRPr/>
            </a:pPr>
            <a:r>
              <a:rPr lang="de-DE" altLang="de-DE" sz="2200" dirty="0"/>
              <a:t>Lehrkräfte müssen ihren Unterricht nicht komplett neu erfinden, sondern ihren Blickwinkel erweitern und die sprachliche Dimension des Fachs stärker einbeziehen. </a:t>
            </a:r>
          </a:p>
        </p:txBody>
      </p:sp>
      <p:sp>
        <p:nvSpPr>
          <p:cNvPr id="8" name="Fußzeilenplatzhalter 7"/>
          <p:cNvSpPr>
            <a:spLocks noGrp="1"/>
          </p:cNvSpPr>
          <p:nvPr>
            <p:ph type="ftr" sz="quarter" idx="3"/>
          </p:nvPr>
        </p:nvSpPr>
        <p:spPr/>
        <p:txBody>
          <a:bodyPr/>
          <a:lstStyle/>
          <a:p>
            <a:r>
              <a:rPr lang="en-US"/>
              <a:t>Sprachsensiblen Unterricht planen</a:t>
            </a:r>
            <a:endParaRPr lang="en-US" dirty="0"/>
          </a:p>
        </p:txBody>
      </p:sp>
      <p:sp>
        <p:nvSpPr>
          <p:cNvPr id="9" name="Foliennummernplatzhalter 8"/>
          <p:cNvSpPr>
            <a:spLocks noGrp="1"/>
          </p:cNvSpPr>
          <p:nvPr>
            <p:ph type="sldNum" sz="quarter" idx="4"/>
          </p:nvPr>
        </p:nvSpPr>
        <p:spPr/>
        <p:txBody>
          <a:bodyPr/>
          <a:lstStyle/>
          <a:p>
            <a:fld id="{48F63A3B-78C7-47BE-AE5E-E10140E04643}" type="slidenum">
              <a:rPr lang="en-US" smtClean="0"/>
              <a:pPr/>
              <a:t>42</a:t>
            </a:fld>
            <a:endParaRPr lang="en-US" dirty="0"/>
          </a:p>
        </p:txBody>
      </p:sp>
      <p:grpSp>
        <p:nvGrpSpPr>
          <p:cNvPr id="11" name="Gruppieren 10"/>
          <p:cNvGrpSpPr/>
          <p:nvPr/>
        </p:nvGrpSpPr>
        <p:grpSpPr>
          <a:xfrm>
            <a:off x="628649" y="1314336"/>
            <a:ext cx="1148698" cy="1142315"/>
            <a:chOff x="7343511" y="4604657"/>
            <a:chExt cx="1571889" cy="1526122"/>
          </a:xfrm>
        </p:grpSpPr>
        <p:pic>
          <p:nvPicPr>
            <p:cNvPr id="12" name="Grafik 11"/>
            <p:cNvPicPr>
              <a:picLocks noChangeAspect="1"/>
            </p:cNvPicPr>
            <p:nvPr/>
          </p:nvPicPr>
          <p:blipFill rotWithShape="1">
            <a:blip r:embed="rId3" cstate="print">
              <a:extLst>
                <a:ext uri="{28A0092B-C50C-407E-A947-70E740481C1C}">
                  <a14:useLocalDpi xmlns:a14="http://schemas.microsoft.com/office/drawing/2010/main" val="0"/>
                </a:ext>
              </a:extLst>
            </a:blip>
            <a:srcRect t="1253"/>
            <a:stretch/>
          </p:blipFill>
          <p:spPr>
            <a:xfrm>
              <a:off x="7929017" y="5346276"/>
              <a:ext cx="616009" cy="784503"/>
            </a:xfrm>
            <a:prstGeom prst="rect">
              <a:avLst/>
            </a:prstGeom>
          </p:spPr>
        </p:pic>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3511" y="5537160"/>
              <a:ext cx="440257" cy="567793"/>
            </a:xfrm>
            <a:prstGeom prst="rect">
              <a:avLst/>
            </a:prstGeom>
          </p:spPr>
        </p:pic>
        <p:pic>
          <p:nvPicPr>
            <p:cNvPr id="14" name="Grafik 13"/>
            <p:cNvPicPr>
              <a:picLocks noChangeAspect="1"/>
            </p:cNvPicPr>
            <p:nvPr/>
          </p:nvPicPr>
          <p:blipFill rotWithShape="1">
            <a:blip r:embed="rId5" cstate="print">
              <a:extLst>
                <a:ext uri="{28A0092B-C50C-407E-A947-70E740481C1C}">
                  <a14:useLocalDpi xmlns:a14="http://schemas.microsoft.com/office/drawing/2010/main" val="0"/>
                </a:ext>
              </a:extLst>
            </a:blip>
            <a:srcRect t="658" b="52316"/>
            <a:stretch/>
          </p:blipFill>
          <p:spPr>
            <a:xfrm>
              <a:off x="7558643" y="4604657"/>
              <a:ext cx="1356757" cy="745781"/>
            </a:xfrm>
            <a:prstGeom prst="rect">
              <a:avLst/>
            </a:prstGeom>
          </p:spPr>
        </p:pic>
      </p:grpSp>
    </p:spTree>
    <p:extLst>
      <p:ext uri="{BB962C8B-B14F-4D97-AF65-F5344CB8AC3E}">
        <p14:creationId xmlns:p14="http://schemas.microsoft.com/office/powerpoint/2010/main" val="213719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1381886"/>
            <a:ext cx="7886700" cy="4544870"/>
          </a:xfrm>
        </p:spPr>
        <p:txBody>
          <a:bodyPr>
            <a:normAutofit fontScale="62500" lnSpcReduction="20000"/>
          </a:bodyPr>
          <a:lstStyle/>
          <a:p>
            <a:pPr>
              <a:lnSpc>
                <a:spcPct val="120000"/>
              </a:lnSpc>
              <a:spcBef>
                <a:spcPts val="0"/>
              </a:spcBef>
              <a:spcAft>
                <a:spcPts val="600"/>
              </a:spcAft>
              <a:buFont typeface="Wingdings" panose="05000000000000000000" pitchFamily="2" charset="2"/>
              <a:buChar char="§"/>
            </a:pPr>
            <a:r>
              <a:rPr lang="de-DE" altLang="de-DE" sz="3000" dirty="0"/>
              <a:t>Fazit der heutigen Sitzung: Es ist nicht erforderlich, dass Lehrkräfte ihren Unterricht komplett neu erfinden und alles Vertraute über Bord werfen. Es geht darum, den Blickwinkel zu erweitern und der sprachlichen Komponente des Fachs mehr Aufmerksamkeit zu schenken.</a:t>
            </a:r>
          </a:p>
          <a:p>
            <a:pPr>
              <a:lnSpc>
                <a:spcPct val="120000"/>
              </a:lnSpc>
              <a:spcBef>
                <a:spcPts val="0"/>
              </a:spcBef>
              <a:spcAft>
                <a:spcPts val="600"/>
              </a:spcAft>
              <a:buFont typeface="Wingdings" panose="05000000000000000000" pitchFamily="2" charset="2"/>
              <a:buChar char="§"/>
            </a:pPr>
            <a:r>
              <a:rPr lang="de-DE" altLang="de-DE" sz="3000" dirty="0"/>
              <a:t>Dazu ist nur ein zusätzlicher Schritt in der Unterrichtsvorbereitung erforderlich: Die Formulierung sprachlicher Lernziele (z. B. anhand eines Planungsrasters nach </a:t>
            </a:r>
            <a:r>
              <a:rPr lang="de-DE" altLang="de-DE" sz="3000" dirty="0" err="1"/>
              <a:t>Tajmel</a:t>
            </a:r>
            <a:r>
              <a:rPr lang="de-DE" altLang="de-DE" sz="3000" dirty="0"/>
              <a:t> 2012). Soll beispielsweise ein Text mit der Lerngruppe gelesen werden, dann sollte dieser auf sprachliche Hürden und ggf. erforderliche Hilfen durchgearbeitet werden. In der Klasse gewinnen Lehrkräfte </a:t>
            </a:r>
            <a:r>
              <a:rPr lang="de-DE" sz="3000" dirty="0"/>
              <a:t>i. d. R.</a:t>
            </a:r>
            <a:r>
              <a:rPr lang="de-DE" altLang="de-DE" sz="3000" dirty="0"/>
              <a:t> schnell einen Blick dafür, auf welchem Lernstand sich ihre Schüler/innen befinden und welche sprachlichen Hilfen erforderlich sind bzw. abgebaut werden können. Dementsprechend werden Materialien gewählt bzw. konzipiert. Bei Bedarf sollten kurze Einheiten zu strategischem Wissen eingebaut werden. </a:t>
            </a:r>
          </a:p>
          <a:p>
            <a:endParaRPr lang="de-DE" dirty="0"/>
          </a:p>
        </p:txBody>
      </p:sp>
      <p:sp>
        <p:nvSpPr>
          <p:cNvPr id="3" name="Titel 2"/>
          <p:cNvSpPr>
            <a:spLocks noGrp="1"/>
          </p:cNvSpPr>
          <p:nvPr>
            <p:ph type="title"/>
          </p:nvPr>
        </p:nvSpPr>
        <p:spPr/>
        <p:txBody>
          <a:bodyPr/>
          <a:lstStyle/>
          <a:p>
            <a:r>
              <a:rPr lang="de-DE" dirty="0"/>
              <a:t>Kommentare (Fazit 1/3)</a:t>
            </a:r>
          </a:p>
        </p:txBody>
      </p:sp>
      <p:sp>
        <p:nvSpPr>
          <p:cNvPr id="6" name="Fußzeilenplatzhalter 5"/>
          <p:cNvSpPr>
            <a:spLocks noGrp="1"/>
          </p:cNvSpPr>
          <p:nvPr>
            <p:ph type="ftr" sz="quarter" idx="3"/>
          </p:nvPr>
        </p:nvSpPr>
        <p:spPr/>
        <p:txBody>
          <a:bodyPr/>
          <a:lstStyle/>
          <a:p>
            <a:r>
              <a:rPr lang="en-US"/>
              <a:t>Sprachsensiblen Unterricht planen</a:t>
            </a:r>
            <a:endParaRPr lang="en-US" dirty="0"/>
          </a:p>
        </p:txBody>
      </p:sp>
      <p:sp>
        <p:nvSpPr>
          <p:cNvPr id="7" name="Foliennummernplatzhalter 6"/>
          <p:cNvSpPr>
            <a:spLocks noGrp="1"/>
          </p:cNvSpPr>
          <p:nvPr>
            <p:ph type="sldNum" sz="quarter" idx="4"/>
          </p:nvPr>
        </p:nvSpPr>
        <p:spPr/>
        <p:txBody>
          <a:bodyPr/>
          <a:lstStyle/>
          <a:p>
            <a:fld id="{48F63A3B-78C7-47BE-AE5E-E10140E04643}" type="slidenum">
              <a:rPr lang="en-US" smtClean="0"/>
              <a:pPr/>
              <a:t>43</a:t>
            </a:fld>
            <a:endParaRPr lang="en-US" dirty="0"/>
          </a:p>
        </p:txBody>
      </p:sp>
    </p:spTree>
    <p:extLst>
      <p:ext uri="{BB962C8B-B14F-4D97-AF65-F5344CB8AC3E}">
        <p14:creationId xmlns:p14="http://schemas.microsoft.com/office/powerpoint/2010/main" val="999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1381886"/>
            <a:ext cx="7886700" cy="4544870"/>
          </a:xfrm>
        </p:spPr>
        <p:txBody>
          <a:bodyPr>
            <a:noAutofit/>
          </a:bodyPr>
          <a:lstStyle/>
          <a:p>
            <a:pPr>
              <a:lnSpc>
                <a:spcPct val="100000"/>
              </a:lnSpc>
              <a:spcBef>
                <a:spcPts val="0"/>
              </a:spcBef>
              <a:spcAft>
                <a:spcPts val="600"/>
              </a:spcAft>
              <a:buFont typeface="Wingdings" panose="05000000000000000000" pitchFamily="2" charset="2"/>
              <a:buChar char="§"/>
            </a:pPr>
            <a:r>
              <a:rPr lang="de-DE" altLang="de-DE" sz="2000" dirty="0"/>
              <a:t>Im Unterricht selbst sollte darauf geachtet werden, dass Sprache regelmäßig zum Thema wird. Dies kann bereits durch die Methode des lauten Denkens erreicht werden. Das bedeutet, dass die Lehrkraft beispielsweise beim Durchführen von Experimenten oder beim Anschreiben von Rechnungen ihre Gedanken laut ausspricht, damit die Lerngruppe die fachliche Denkweise nachvollziehen kann. </a:t>
            </a:r>
          </a:p>
          <a:p>
            <a:pPr>
              <a:lnSpc>
                <a:spcPct val="100000"/>
              </a:lnSpc>
              <a:spcBef>
                <a:spcPts val="0"/>
              </a:spcBef>
              <a:spcAft>
                <a:spcPts val="600"/>
              </a:spcAft>
              <a:buFont typeface="Wingdings" panose="05000000000000000000" pitchFamily="2" charset="2"/>
              <a:buChar char="§"/>
            </a:pPr>
            <a:r>
              <a:rPr lang="de-DE" altLang="de-DE" sz="2000" dirty="0"/>
              <a:t>Die Schüler/innen werden zudem dankbar dafür sein, wenn ihnen ausreichend Unterstützung bei der Formulierung von Sachverhalten geboten wird. Erste Untersuchungen zeigen, dass der Output von Schüler/innen, die sprachliche Hilfen erhalten, im Vergleich zu einer Gruppe ohne Unterstützung nicht nur quantitativ steigt, sondern auch qualitativ beträchtlich besser wird. Wenn die Lerngruppe ein sprachliches Lernziel erreicht hat, kann die Hilfe abgebaut werden und das Phänomen muss nicht mehr explizit angesprochen werden.</a:t>
            </a:r>
          </a:p>
        </p:txBody>
      </p:sp>
      <p:sp>
        <p:nvSpPr>
          <p:cNvPr id="3" name="Titel 2"/>
          <p:cNvSpPr>
            <a:spLocks noGrp="1"/>
          </p:cNvSpPr>
          <p:nvPr>
            <p:ph type="title"/>
          </p:nvPr>
        </p:nvSpPr>
        <p:spPr/>
        <p:txBody>
          <a:bodyPr/>
          <a:lstStyle/>
          <a:p>
            <a:r>
              <a:rPr lang="de-DE" dirty="0"/>
              <a:t>Kommentare (Fazit 2/3)</a:t>
            </a:r>
          </a:p>
        </p:txBody>
      </p:sp>
      <p:sp>
        <p:nvSpPr>
          <p:cNvPr id="6" name="Fußzeilenplatzhalter 5"/>
          <p:cNvSpPr>
            <a:spLocks noGrp="1"/>
          </p:cNvSpPr>
          <p:nvPr>
            <p:ph type="ftr" sz="quarter" idx="3"/>
          </p:nvPr>
        </p:nvSpPr>
        <p:spPr/>
        <p:txBody>
          <a:bodyPr/>
          <a:lstStyle/>
          <a:p>
            <a:r>
              <a:rPr lang="en-US"/>
              <a:t>Sprachsensiblen Unterricht planen</a:t>
            </a:r>
            <a:endParaRPr lang="en-US" dirty="0"/>
          </a:p>
        </p:txBody>
      </p:sp>
      <p:sp>
        <p:nvSpPr>
          <p:cNvPr id="7" name="Foliennummernplatzhalter 6"/>
          <p:cNvSpPr>
            <a:spLocks noGrp="1"/>
          </p:cNvSpPr>
          <p:nvPr>
            <p:ph type="sldNum" sz="quarter" idx="4"/>
          </p:nvPr>
        </p:nvSpPr>
        <p:spPr/>
        <p:txBody>
          <a:bodyPr/>
          <a:lstStyle/>
          <a:p>
            <a:fld id="{48F63A3B-78C7-47BE-AE5E-E10140E04643}" type="slidenum">
              <a:rPr lang="en-US" smtClean="0"/>
              <a:pPr/>
              <a:t>44</a:t>
            </a:fld>
            <a:endParaRPr lang="en-US" dirty="0"/>
          </a:p>
        </p:txBody>
      </p:sp>
    </p:spTree>
    <p:extLst>
      <p:ext uri="{BB962C8B-B14F-4D97-AF65-F5344CB8AC3E}">
        <p14:creationId xmlns:p14="http://schemas.microsoft.com/office/powerpoint/2010/main" val="30921278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1381886"/>
            <a:ext cx="7886700" cy="4544870"/>
          </a:xfrm>
        </p:spPr>
        <p:txBody>
          <a:bodyPr>
            <a:noAutofit/>
          </a:bodyPr>
          <a:lstStyle/>
          <a:p>
            <a:pPr>
              <a:lnSpc>
                <a:spcPct val="100000"/>
              </a:lnSpc>
              <a:spcBef>
                <a:spcPts val="600"/>
              </a:spcBef>
              <a:buFont typeface="Wingdings" panose="05000000000000000000" pitchFamily="2" charset="2"/>
              <a:buChar char="§"/>
              <a:defRPr/>
            </a:pPr>
            <a:r>
              <a:rPr lang="de-DE" altLang="de-DE" sz="2000" dirty="0"/>
              <a:t>Eine gute Lehrkraft nimmt aus jeder Unterrichtsstunde etwas für sich mit, </a:t>
            </a:r>
            <a:r>
              <a:rPr lang="de-DE" sz="2000" dirty="0"/>
              <a:t>z. B.</a:t>
            </a:r>
            <a:r>
              <a:rPr lang="de-DE" altLang="de-DE" sz="2000" dirty="0"/>
              <a:t> durch Notizen im Anschluss an den Unterricht. Wenn </a:t>
            </a:r>
            <a:r>
              <a:rPr lang="de-DE" sz="2000" dirty="0"/>
              <a:t>sprach­li­che </a:t>
            </a:r>
            <a:r>
              <a:rPr lang="de-DE" altLang="de-DE" sz="2000" dirty="0"/>
              <a:t>Hürden im Unterricht aufgefallen sind, die nicht unmittelbar in </a:t>
            </a:r>
            <a:r>
              <a:rPr lang="de-DE" sz="2000" dirty="0"/>
              <a:t>An­griff </a:t>
            </a:r>
            <a:r>
              <a:rPr lang="de-DE" altLang="de-DE" sz="2000" dirty="0"/>
              <a:t>genommen werden konnten, sollten sie notiert werden, damit sie in zukünftigen Stunden behandelt werden können. Es wird sicherlich </a:t>
            </a:r>
            <a:r>
              <a:rPr lang="de-DE" sz="2000" dirty="0"/>
              <a:t>vor­kom­men</a:t>
            </a:r>
            <a:r>
              <a:rPr lang="de-DE" altLang="de-DE" sz="2000" dirty="0"/>
              <a:t>, dass Lehrkräfte, egal welcher Fächer, sich selbst nicht ganz sicher sind, wie ein sprachliches Problem genau gelöst </a:t>
            </a:r>
            <a:r>
              <a:rPr lang="de-DE" sz="2000" dirty="0"/>
              <a:t>wer­den </a:t>
            </a:r>
            <a:r>
              <a:rPr lang="de-DE" altLang="de-DE" sz="2000" dirty="0"/>
              <a:t>kann. Dann kann es in eine andere Stunde verschoben und zunächst zu Hause in Ruhe nachgeschlagen werden. Niemand ist eine wandelnde </a:t>
            </a:r>
            <a:r>
              <a:rPr lang="de-DE" sz="2000" dirty="0"/>
              <a:t>Gram­ma­tik</a:t>
            </a:r>
            <a:r>
              <a:rPr lang="de-DE" altLang="de-DE" sz="2000" dirty="0"/>
              <a:t>! Nur vergessen werden sollte es nicht. Dies gilt insbesondere für </a:t>
            </a:r>
            <a:r>
              <a:rPr lang="de-DE" sz="2000" dirty="0"/>
              <a:t>lang­fris­tig </a:t>
            </a:r>
            <a:r>
              <a:rPr lang="de-DE" altLang="de-DE" sz="2000" dirty="0"/>
              <a:t>relevante Phänomene wie häufige Operatoren, Textsorten etc.</a:t>
            </a:r>
          </a:p>
          <a:p>
            <a:pPr>
              <a:lnSpc>
                <a:spcPct val="100000"/>
              </a:lnSpc>
              <a:spcBef>
                <a:spcPts val="600"/>
              </a:spcBef>
              <a:buFont typeface="Wingdings" panose="05000000000000000000" pitchFamily="2" charset="2"/>
              <a:buChar char="§"/>
              <a:defRPr/>
            </a:pPr>
            <a:r>
              <a:rPr lang="de-DE" altLang="de-DE" sz="2000" dirty="0"/>
              <a:t>Weiterführende Hinweise und Übungen zur Methodik der </a:t>
            </a:r>
            <a:r>
              <a:rPr lang="de-DE" sz="2000" dirty="0"/>
              <a:t>Sprach­för­de­rung </a:t>
            </a:r>
            <a:r>
              <a:rPr lang="de-DE" altLang="de-DE" sz="2000" dirty="0"/>
              <a:t>im sprachsensiblen Fachunterricht finden sich in Leisen (2011). </a:t>
            </a:r>
          </a:p>
        </p:txBody>
      </p:sp>
      <p:sp>
        <p:nvSpPr>
          <p:cNvPr id="3" name="Titel 2"/>
          <p:cNvSpPr>
            <a:spLocks noGrp="1"/>
          </p:cNvSpPr>
          <p:nvPr>
            <p:ph type="title"/>
          </p:nvPr>
        </p:nvSpPr>
        <p:spPr/>
        <p:txBody>
          <a:bodyPr/>
          <a:lstStyle/>
          <a:p>
            <a:r>
              <a:rPr lang="de-DE" dirty="0"/>
              <a:t>Kommentare (Fazit 3/3)</a:t>
            </a:r>
          </a:p>
        </p:txBody>
      </p:sp>
      <p:sp>
        <p:nvSpPr>
          <p:cNvPr id="6" name="Fußzeilenplatzhalter 5"/>
          <p:cNvSpPr>
            <a:spLocks noGrp="1"/>
          </p:cNvSpPr>
          <p:nvPr>
            <p:ph type="ftr" sz="quarter" idx="3"/>
          </p:nvPr>
        </p:nvSpPr>
        <p:spPr/>
        <p:txBody>
          <a:bodyPr/>
          <a:lstStyle/>
          <a:p>
            <a:r>
              <a:rPr lang="en-US"/>
              <a:t>Sprachsensiblen Unterricht planen</a:t>
            </a:r>
            <a:endParaRPr lang="en-US" dirty="0"/>
          </a:p>
        </p:txBody>
      </p:sp>
      <p:sp>
        <p:nvSpPr>
          <p:cNvPr id="7" name="Foliennummernplatzhalter 6"/>
          <p:cNvSpPr>
            <a:spLocks noGrp="1"/>
          </p:cNvSpPr>
          <p:nvPr>
            <p:ph type="sldNum" sz="quarter" idx="4"/>
          </p:nvPr>
        </p:nvSpPr>
        <p:spPr/>
        <p:txBody>
          <a:bodyPr/>
          <a:lstStyle/>
          <a:p>
            <a:fld id="{48F63A3B-78C7-47BE-AE5E-E10140E04643}" type="slidenum">
              <a:rPr lang="en-US" smtClean="0"/>
              <a:pPr/>
              <a:t>45</a:t>
            </a:fld>
            <a:endParaRPr lang="en-US" dirty="0"/>
          </a:p>
        </p:txBody>
      </p:sp>
    </p:spTree>
    <p:extLst>
      <p:ext uri="{BB962C8B-B14F-4D97-AF65-F5344CB8AC3E}">
        <p14:creationId xmlns:p14="http://schemas.microsoft.com/office/powerpoint/2010/main" val="386342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1381886"/>
            <a:ext cx="7886700" cy="4544870"/>
          </a:xfrm>
        </p:spPr>
        <p:txBody>
          <a:bodyPr>
            <a:noAutofit/>
          </a:bodyPr>
          <a:lstStyle/>
          <a:p>
            <a:pPr marL="0" indent="0">
              <a:lnSpc>
                <a:spcPct val="100000"/>
              </a:lnSpc>
              <a:spcBef>
                <a:spcPts val="0"/>
              </a:spcBef>
              <a:buNone/>
            </a:pPr>
            <a:r>
              <a:rPr lang="en-US" sz="1800" dirty="0"/>
              <a:t>Brandt, M. (2015). WhatsApp </a:t>
            </a:r>
            <a:r>
              <a:rPr lang="en-US" sz="1800" dirty="0" err="1"/>
              <a:t>ohne</a:t>
            </a:r>
            <a:r>
              <a:rPr lang="en-US" sz="1800" dirty="0"/>
              <a:t> </a:t>
            </a:r>
            <a:r>
              <a:rPr lang="en-US" sz="1800" dirty="0" err="1"/>
              <a:t>ernstzunehmende</a:t>
            </a:r>
            <a:r>
              <a:rPr lang="en-US" sz="1800" dirty="0"/>
              <a:t> </a:t>
            </a:r>
            <a:r>
              <a:rPr lang="en-US" sz="1800" dirty="0" err="1"/>
              <a:t>Konkurrenz</a:t>
            </a:r>
            <a:r>
              <a:rPr lang="en-US" sz="1800" dirty="0"/>
              <a:t>. In F. Schwandt &amp; T. </a:t>
            </a:r>
            <a:r>
              <a:rPr lang="en-US" sz="1800" dirty="0" err="1"/>
              <a:t>Kröger</a:t>
            </a:r>
            <a:r>
              <a:rPr lang="en-US" sz="1800" dirty="0"/>
              <a:t>. Statista. </a:t>
            </a:r>
          </a:p>
          <a:p>
            <a:pPr marL="0" indent="0">
              <a:lnSpc>
                <a:spcPct val="100000"/>
              </a:lnSpc>
              <a:spcBef>
                <a:spcPts val="0"/>
              </a:spcBef>
              <a:spcAft>
                <a:spcPts val="1200"/>
              </a:spcAft>
              <a:buNone/>
            </a:pPr>
            <a:r>
              <a:rPr lang="en-US" sz="1800" dirty="0" err="1"/>
              <a:t>Zugriff</a:t>
            </a:r>
            <a:r>
              <a:rPr lang="en-US" sz="1800" dirty="0"/>
              <a:t> am 22.03.2022 </a:t>
            </a:r>
            <a:r>
              <a:rPr lang="de-DE" sz="1800" b="0" i="0" dirty="0">
                <a:solidFill>
                  <a:srgbClr val="444444"/>
                </a:solidFill>
                <a:effectLst/>
              </a:rPr>
              <a:t>https://de.statista.com/infografik/3975/messenger-nutzung-in-deutschland/</a:t>
            </a:r>
            <a:endParaRPr lang="de-DE" altLang="de-DE" sz="1800" dirty="0"/>
          </a:p>
          <a:p>
            <a:pPr marL="0" indent="0">
              <a:lnSpc>
                <a:spcPct val="100000"/>
              </a:lnSpc>
              <a:spcBef>
                <a:spcPts val="0"/>
              </a:spcBef>
              <a:spcAft>
                <a:spcPts val="1200"/>
              </a:spcAft>
              <a:buNone/>
            </a:pPr>
            <a:r>
              <a:rPr lang="de-DE" altLang="de-DE" sz="1800" dirty="0"/>
              <a:t>Leisen, J. (2011). Handbuch Sprachförderung im Fach. Sprachsensibler </a:t>
            </a:r>
            <a:r>
              <a:rPr lang="de-DE" sz="1800" dirty="0"/>
              <a:t>Fach­un­ter­richt </a:t>
            </a:r>
            <a:r>
              <a:rPr lang="de-DE" altLang="de-DE" sz="1800" dirty="0"/>
              <a:t>in der Praxis. Grundlagenwissen, Anregungen und Beispiele für die Unterstützung von </a:t>
            </a:r>
            <a:r>
              <a:rPr lang="de-DE" sz="1800" dirty="0"/>
              <a:t>sprach­schwa­chen </a:t>
            </a:r>
            <a:r>
              <a:rPr lang="de-DE" altLang="de-DE" sz="1800" dirty="0"/>
              <a:t>Lernern und Lernern mit </a:t>
            </a:r>
            <a:r>
              <a:rPr lang="de-DE" sz="1800" dirty="0"/>
              <a:t>Zu­wan­de­rungs­ge­schich­te </a:t>
            </a:r>
            <a:r>
              <a:rPr lang="de-DE" altLang="de-DE" sz="1800" dirty="0"/>
              <a:t>beim Sprechen, Lesen, Schreiben und Üben im Fach. Bonn: </a:t>
            </a:r>
            <a:r>
              <a:rPr lang="de-DE" altLang="de-DE" sz="1800" dirty="0" err="1"/>
              <a:t>Varus</a:t>
            </a:r>
            <a:r>
              <a:rPr lang="de-DE" altLang="de-DE" sz="1800" dirty="0"/>
              <a:t>. </a:t>
            </a:r>
          </a:p>
          <a:p>
            <a:pPr marL="0" indent="0">
              <a:lnSpc>
                <a:spcPct val="100000"/>
              </a:lnSpc>
              <a:spcBef>
                <a:spcPts val="0"/>
              </a:spcBef>
              <a:spcAft>
                <a:spcPts val="1200"/>
              </a:spcAft>
              <a:buNone/>
            </a:pPr>
            <a:r>
              <a:rPr lang="de-DE" altLang="de-DE" sz="1800" dirty="0" err="1"/>
              <a:t>Tajmel</a:t>
            </a:r>
            <a:r>
              <a:rPr lang="de-DE" altLang="de-DE" sz="1800" dirty="0"/>
              <a:t>, T. (2012). Wie sprachsensibler Fachunterricht vorbereitet werden kann. </a:t>
            </a:r>
            <a:r>
              <a:rPr lang="de-DE" sz="1800" dirty="0"/>
              <a:t>Sprach­li­che</a:t>
            </a:r>
            <a:r>
              <a:rPr lang="de-DE" altLang="de-DE" sz="1800" dirty="0"/>
              <a:t> Ziele des naturwissenschaftlichen Unterrichts. In M. </a:t>
            </a:r>
            <a:r>
              <a:rPr lang="de-DE" altLang="de-DE" sz="1800" dirty="0" err="1"/>
              <a:t>Maronde</a:t>
            </a:r>
            <a:r>
              <a:rPr lang="de-DE" altLang="de-DE" sz="1800" dirty="0"/>
              <a:t>-Heyl &amp; U. Rüchel (Hrsg.), Praxisbaustein Deutsch als </a:t>
            </a:r>
            <a:r>
              <a:rPr lang="de-DE" sz="1800" dirty="0"/>
              <a:t>Zweit­spra­che </a:t>
            </a:r>
            <a:r>
              <a:rPr lang="de-DE" altLang="de-DE" sz="1800" dirty="0"/>
              <a:t>2. Bildungssprache und sprachsensibler Fachunterricht (S. 12-20). Münster: Waxmann.</a:t>
            </a:r>
          </a:p>
        </p:txBody>
      </p:sp>
      <p:sp>
        <p:nvSpPr>
          <p:cNvPr id="3" name="Titel 2"/>
          <p:cNvSpPr>
            <a:spLocks noGrp="1"/>
          </p:cNvSpPr>
          <p:nvPr>
            <p:ph type="title"/>
          </p:nvPr>
        </p:nvSpPr>
        <p:spPr/>
        <p:txBody>
          <a:bodyPr/>
          <a:lstStyle/>
          <a:p>
            <a:r>
              <a:rPr lang="de-DE" dirty="0"/>
              <a:t>Literatur und Literaturhinweise</a:t>
            </a:r>
          </a:p>
        </p:txBody>
      </p:sp>
      <p:sp>
        <p:nvSpPr>
          <p:cNvPr id="6" name="Fußzeilenplatzhalter 5"/>
          <p:cNvSpPr>
            <a:spLocks noGrp="1"/>
          </p:cNvSpPr>
          <p:nvPr>
            <p:ph type="ftr" sz="quarter" idx="3"/>
          </p:nvPr>
        </p:nvSpPr>
        <p:spPr/>
        <p:txBody>
          <a:bodyPr/>
          <a:lstStyle/>
          <a:p>
            <a:r>
              <a:rPr lang="en-US"/>
              <a:t>Sprachsensiblen Unterricht planen</a:t>
            </a:r>
            <a:endParaRPr lang="en-US" dirty="0"/>
          </a:p>
        </p:txBody>
      </p:sp>
      <p:sp>
        <p:nvSpPr>
          <p:cNvPr id="7" name="Foliennummernplatzhalter 6"/>
          <p:cNvSpPr>
            <a:spLocks noGrp="1"/>
          </p:cNvSpPr>
          <p:nvPr>
            <p:ph type="sldNum" sz="quarter" idx="4"/>
          </p:nvPr>
        </p:nvSpPr>
        <p:spPr/>
        <p:txBody>
          <a:bodyPr/>
          <a:lstStyle/>
          <a:p>
            <a:fld id="{48F63A3B-78C7-47BE-AE5E-E10140E04643}" type="slidenum">
              <a:rPr lang="en-US" smtClean="0"/>
              <a:pPr/>
              <a:t>46</a:t>
            </a:fld>
            <a:endParaRPr lang="en-US" dirty="0"/>
          </a:p>
        </p:txBody>
      </p:sp>
    </p:spTree>
    <p:extLst>
      <p:ext uri="{BB962C8B-B14F-4D97-AF65-F5344CB8AC3E}">
        <p14:creationId xmlns:p14="http://schemas.microsoft.com/office/powerpoint/2010/main" val="1226201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1381886"/>
            <a:ext cx="7886700" cy="4544870"/>
          </a:xfrm>
        </p:spPr>
        <p:txBody>
          <a:bodyPr>
            <a:normAutofit lnSpcReduction="10000"/>
          </a:bodyPr>
          <a:lstStyle/>
          <a:p>
            <a:pPr>
              <a:lnSpc>
                <a:spcPct val="110000"/>
              </a:lnSpc>
              <a:buFont typeface="Wingdings" panose="05000000000000000000" pitchFamily="2" charset="2"/>
              <a:buChar char="§"/>
              <a:defRPr/>
            </a:pPr>
            <a:r>
              <a:rPr lang="de-DE" sz="2200" dirty="0"/>
              <a:t>Die Sprache im Unterricht ist – im Gegensatz zur vertrauten Alltagssprache – durch Merkmale der konzeptionellen Schrift­lich­keit geprägt (verdichtet, komplex, situations-entbunden, …).</a:t>
            </a:r>
          </a:p>
          <a:p>
            <a:pPr>
              <a:lnSpc>
                <a:spcPct val="110000"/>
              </a:lnSpc>
              <a:buFont typeface="Wingdings" panose="05000000000000000000" pitchFamily="2" charset="2"/>
              <a:buChar char="§"/>
              <a:defRPr/>
            </a:pPr>
            <a:r>
              <a:rPr lang="de-DE" sz="2200" dirty="0"/>
              <a:t>Jedes Fach stellt eigene sprachliche Anforderungen: spezifische Fachsprache, Operatoren, Textsorten, …</a:t>
            </a:r>
          </a:p>
          <a:p>
            <a:pPr>
              <a:lnSpc>
                <a:spcPct val="110000"/>
              </a:lnSpc>
              <a:buFont typeface="Wingdings" panose="05000000000000000000" pitchFamily="2" charset="2"/>
              <a:buChar char="§"/>
              <a:defRPr/>
            </a:pPr>
            <a:r>
              <a:rPr lang="de-DE" sz="2200" dirty="0"/>
              <a:t>Fachliches und sprachliches Lernen wirken stets zusammen: Die Schüler/innen müssen beide Anforderungsbereiche parallel meistern, um im Unterricht erfolgreich zu sein.</a:t>
            </a:r>
          </a:p>
          <a:p>
            <a:pPr>
              <a:lnSpc>
                <a:spcPct val="110000"/>
              </a:lnSpc>
              <a:buFont typeface="Wingdings" panose="05000000000000000000" pitchFamily="2" charset="2"/>
              <a:buChar char="§"/>
              <a:defRPr/>
            </a:pPr>
            <a:r>
              <a:rPr lang="de-DE" altLang="de-DE" sz="2200" dirty="0"/>
              <a:t>Das Register für wissenschaftliches Arbeiten, die Bildungs- und Fachsprache, wird selten explizit unterrichtet, sodass die Schüler/innen im Erwerb kaum Unterstützung erfahren</a:t>
            </a:r>
            <a:r>
              <a:rPr lang="de-DE" altLang="de-DE" sz="2400" dirty="0"/>
              <a:t>.</a:t>
            </a:r>
            <a:endParaRPr lang="de-DE" sz="2400" dirty="0"/>
          </a:p>
          <a:p>
            <a:pPr marL="0" indent="0">
              <a:lnSpc>
                <a:spcPct val="100000"/>
              </a:lnSpc>
              <a:buNone/>
              <a:defRPr/>
            </a:pPr>
            <a:endParaRPr lang="de-DE" sz="2400" dirty="0"/>
          </a:p>
          <a:p>
            <a:pPr>
              <a:defRPr/>
            </a:pPr>
            <a:endParaRPr lang="de-DE" dirty="0"/>
          </a:p>
          <a:p>
            <a:pPr marL="0" indent="0">
              <a:buFont typeface="Wingdings" panose="05000000000000000000" pitchFamily="2" charset="2"/>
              <a:buNone/>
              <a:defRPr/>
            </a:pPr>
            <a:endParaRPr lang="de-DE" dirty="0"/>
          </a:p>
          <a:p>
            <a:endParaRPr lang="de-DE" dirty="0"/>
          </a:p>
        </p:txBody>
      </p:sp>
      <p:sp>
        <p:nvSpPr>
          <p:cNvPr id="3" name="Titel 2"/>
          <p:cNvSpPr>
            <a:spLocks noGrp="1"/>
          </p:cNvSpPr>
          <p:nvPr>
            <p:ph type="title"/>
          </p:nvPr>
        </p:nvSpPr>
        <p:spPr/>
        <p:txBody>
          <a:bodyPr/>
          <a:lstStyle/>
          <a:p>
            <a:r>
              <a:rPr lang="de-DE" dirty="0"/>
              <a:t>Sprachliche Hürden im Unterricht</a:t>
            </a:r>
          </a:p>
        </p:txBody>
      </p:sp>
      <p:sp>
        <p:nvSpPr>
          <p:cNvPr id="6" name="Fußzeilenplatzhalter 5"/>
          <p:cNvSpPr>
            <a:spLocks noGrp="1"/>
          </p:cNvSpPr>
          <p:nvPr>
            <p:ph type="ftr" sz="quarter" idx="3"/>
          </p:nvPr>
        </p:nvSpPr>
        <p:spPr/>
        <p:txBody>
          <a:bodyPr/>
          <a:lstStyle/>
          <a:p>
            <a:r>
              <a:rPr lang="en-US"/>
              <a:t>Sprachsensiblen Unterricht planen</a:t>
            </a:r>
            <a:endParaRPr lang="en-US" dirty="0"/>
          </a:p>
        </p:txBody>
      </p:sp>
      <p:sp>
        <p:nvSpPr>
          <p:cNvPr id="7" name="Foliennummernplatzhalter 6"/>
          <p:cNvSpPr>
            <a:spLocks noGrp="1"/>
          </p:cNvSpPr>
          <p:nvPr>
            <p:ph type="sldNum" sz="quarter" idx="4"/>
          </p:nvPr>
        </p:nvSpPr>
        <p:spPr/>
        <p:txBody>
          <a:bodyPr/>
          <a:lstStyle/>
          <a:p>
            <a:fld id="{48F63A3B-78C7-47BE-AE5E-E10140E04643}" type="slidenum">
              <a:rPr lang="en-US" smtClean="0"/>
              <a:pPr/>
              <a:t>5</a:t>
            </a:fld>
            <a:endParaRPr lang="en-US"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2530" y="5271218"/>
            <a:ext cx="832820" cy="1095816"/>
          </a:xfrm>
          <a:prstGeom prst="rect">
            <a:avLst/>
          </a:prstGeom>
        </p:spPr>
      </p:pic>
    </p:spTree>
    <p:extLst>
      <p:ext uri="{BB962C8B-B14F-4D97-AF65-F5344CB8AC3E}">
        <p14:creationId xmlns:p14="http://schemas.microsoft.com/office/powerpoint/2010/main" val="232702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1381886"/>
            <a:ext cx="7886700" cy="4544870"/>
          </a:xfrm>
        </p:spPr>
        <p:txBody>
          <a:bodyPr>
            <a:normAutofit/>
          </a:bodyPr>
          <a:lstStyle/>
          <a:p>
            <a:pPr marL="273050" indent="-273050">
              <a:lnSpc>
                <a:spcPct val="100000"/>
              </a:lnSpc>
              <a:spcBef>
                <a:spcPts val="0"/>
              </a:spcBef>
              <a:buFont typeface="Wingdings 3" panose="05040102010807070707" pitchFamily="18" charset="2"/>
              <a:buNone/>
              <a:defRPr/>
            </a:pPr>
            <a:r>
              <a:rPr lang="de-DE" sz="2200" b="1" dirty="0"/>
              <a:t>Sprachsensibler Unterricht …</a:t>
            </a:r>
          </a:p>
          <a:p>
            <a:pPr marL="273050" indent="-273050">
              <a:lnSpc>
                <a:spcPct val="100000"/>
              </a:lnSpc>
              <a:spcBef>
                <a:spcPts val="600"/>
              </a:spcBef>
              <a:buFont typeface="Wingdings 3" panose="05040102010807070707" pitchFamily="18" charset="2"/>
              <a:buNone/>
              <a:defRPr/>
            </a:pPr>
            <a:r>
              <a:rPr lang="de-DE" sz="2200" dirty="0"/>
              <a:t>… ist kein Zusatzangebot, sondern Regelunterricht mit integrierter Sprachförderung,</a:t>
            </a:r>
          </a:p>
          <a:p>
            <a:pPr marL="273050" indent="-273050">
              <a:lnSpc>
                <a:spcPct val="100000"/>
              </a:lnSpc>
              <a:spcBef>
                <a:spcPts val="600"/>
              </a:spcBef>
              <a:buFont typeface="Wingdings 3" panose="05040102010807070707" pitchFamily="18" charset="2"/>
              <a:buNone/>
              <a:defRPr/>
            </a:pPr>
            <a:r>
              <a:rPr lang="de-DE" sz="2200" dirty="0"/>
              <a:t>… achtet auf die Differenzierung zwischen Alltags- sowie Bildungs- und Fachsprache,</a:t>
            </a:r>
          </a:p>
          <a:p>
            <a:pPr marL="273050" indent="-273050">
              <a:lnSpc>
                <a:spcPct val="100000"/>
              </a:lnSpc>
              <a:spcBef>
                <a:spcPts val="600"/>
              </a:spcBef>
              <a:buFont typeface="Wingdings 3" panose="05040102010807070707" pitchFamily="18" charset="2"/>
              <a:buNone/>
              <a:defRPr/>
            </a:pPr>
            <a:r>
              <a:rPr lang="de-DE" sz="2200" dirty="0"/>
              <a:t>… prüft Inhalte und Materialien auf sprachliche Anforderungen,</a:t>
            </a:r>
          </a:p>
          <a:p>
            <a:pPr marL="273050" indent="-273050">
              <a:lnSpc>
                <a:spcPct val="100000"/>
              </a:lnSpc>
              <a:spcBef>
                <a:spcPts val="600"/>
              </a:spcBef>
              <a:buFont typeface="Wingdings 3" panose="05040102010807070707" pitchFamily="18" charset="2"/>
              <a:buNone/>
              <a:defRPr/>
            </a:pPr>
            <a:r>
              <a:rPr lang="de-DE" sz="2200" dirty="0"/>
              <a:t>… macht transparent, welche Sprachkompetenzen im Unterricht erworben werden müssen, und führt zu ihrem systematischen Auf- und Ausbau,</a:t>
            </a:r>
          </a:p>
          <a:p>
            <a:pPr marL="273050" indent="-273050">
              <a:lnSpc>
                <a:spcPct val="100000"/>
              </a:lnSpc>
              <a:spcBef>
                <a:spcPts val="600"/>
              </a:spcBef>
              <a:buFont typeface="Wingdings 3" panose="05040102010807070707" pitchFamily="18" charset="2"/>
              <a:buNone/>
              <a:defRPr/>
            </a:pPr>
            <a:r>
              <a:rPr lang="de-DE" sz="2200" dirty="0"/>
              <a:t>… stellt dazu sprachliche Hilfen und Lerngelegenheiten bereit (</a:t>
            </a:r>
            <a:r>
              <a:rPr lang="de-DE" sz="2200" i="1" dirty="0" err="1"/>
              <a:t>Scaffolding</a:t>
            </a:r>
            <a:r>
              <a:rPr lang="de-DE" sz="2200" dirty="0"/>
              <a:t>).</a:t>
            </a:r>
          </a:p>
          <a:p>
            <a:pPr marL="0" indent="0">
              <a:lnSpc>
                <a:spcPct val="100000"/>
              </a:lnSpc>
              <a:spcBef>
                <a:spcPts val="0"/>
              </a:spcBef>
              <a:buFont typeface="Wingdings 3" panose="05040102010807070707" pitchFamily="18" charset="2"/>
              <a:buNone/>
              <a:defRPr/>
            </a:pPr>
            <a:endParaRPr lang="de-DE" sz="2400" dirty="0"/>
          </a:p>
          <a:p>
            <a:endParaRPr lang="de-DE" dirty="0"/>
          </a:p>
        </p:txBody>
      </p:sp>
      <p:sp>
        <p:nvSpPr>
          <p:cNvPr id="3" name="Titel 2"/>
          <p:cNvSpPr>
            <a:spLocks noGrp="1"/>
          </p:cNvSpPr>
          <p:nvPr>
            <p:ph type="title"/>
          </p:nvPr>
        </p:nvSpPr>
        <p:spPr/>
        <p:txBody>
          <a:bodyPr/>
          <a:lstStyle/>
          <a:p>
            <a:r>
              <a:rPr lang="de-DE" dirty="0"/>
              <a:t>Sprachliche Hürden im Unterricht überwinden</a:t>
            </a:r>
          </a:p>
        </p:txBody>
      </p:sp>
      <p:sp>
        <p:nvSpPr>
          <p:cNvPr id="7" name="Fußzeilenplatzhalter 6"/>
          <p:cNvSpPr>
            <a:spLocks noGrp="1"/>
          </p:cNvSpPr>
          <p:nvPr>
            <p:ph type="ftr" sz="quarter" idx="3"/>
          </p:nvPr>
        </p:nvSpPr>
        <p:spPr/>
        <p:txBody>
          <a:bodyPr/>
          <a:lstStyle/>
          <a:p>
            <a:r>
              <a:rPr lang="en-US"/>
              <a:t>Sprachsensiblen Unterricht planen</a:t>
            </a:r>
            <a:endParaRPr lang="en-US" dirty="0"/>
          </a:p>
        </p:txBody>
      </p:sp>
      <p:sp>
        <p:nvSpPr>
          <p:cNvPr id="8" name="Foliennummernplatzhalter 7"/>
          <p:cNvSpPr>
            <a:spLocks noGrp="1"/>
          </p:cNvSpPr>
          <p:nvPr>
            <p:ph type="sldNum" sz="quarter" idx="4"/>
          </p:nvPr>
        </p:nvSpPr>
        <p:spPr/>
        <p:txBody>
          <a:bodyPr/>
          <a:lstStyle/>
          <a:p>
            <a:fld id="{48F63A3B-78C7-47BE-AE5E-E10140E04643}" type="slidenum">
              <a:rPr lang="en-US" smtClean="0"/>
              <a:pPr/>
              <a:t>6</a:t>
            </a:fld>
            <a:endParaRPr lang="en-US" dirty="0"/>
          </a:p>
        </p:txBody>
      </p:sp>
      <p:grpSp>
        <p:nvGrpSpPr>
          <p:cNvPr id="14" name="Gruppieren 13"/>
          <p:cNvGrpSpPr/>
          <p:nvPr/>
        </p:nvGrpSpPr>
        <p:grpSpPr>
          <a:xfrm>
            <a:off x="7377967" y="4808679"/>
            <a:ext cx="1571889" cy="1526122"/>
            <a:chOff x="7343511" y="4604657"/>
            <a:chExt cx="1571889" cy="1526122"/>
          </a:xfrm>
        </p:grpSpPr>
        <p:pic>
          <p:nvPicPr>
            <p:cNvPr id="10" name="Grafik 9"/>
            <p:cNvPicPr>
              <a:picLocks noChangeAspect="1"/>
            </p:cNvPicPr>
            <p:nvPr/>
          </p:nvPicPr>
          <p:blipFill rotWithShape="1">
            <a:blip r:embed="rId3" cstate="print">
              <a:extLst>
                <a:ext uri="{28A0092B-C50C-407E-A947-70E740481C1C}">
                  <a14:useLocalDpi xmlns:a14="http://schemas.microsoft.com/office/drawing/2010/main" val="0"/>
                </a:ext>
              </a:extLst>
            </a:blip>
            <a:srcRect t="1253"/>
            <a:stretch/>
          </p:blipFill>
          <p:spPr>
            <a:xfrm>
              <a:off x="7929017" y="5346276"/>
              <a:ext cx="616009" cy="784503"/>
            </a:xfrm>
            <a:prstGeom prst="rect">
              <a:avLst/>
            </a:prstGeom>
          </p:spPr>
        </p:pic>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3511" y="5537160"/>
              <a:ext cx="440257" cy="567793"/>
            </a:xfrm>
            <a:prstGeom prst="rect">
              <a:avLst/>
            </a:prstGeom>
          </p:spPr>
        </p:pic>
        <p:pic>
          <p:nvPicPr>
            <p:cNvPr id="12" name="Grafik 11"/>
            <p:cNvPicPr>
              <a:picLocks noChangeAspect="1"/>
            </p:cNvPicPr>
            <p:nvPr/>
          </p:nvPicPr>
          <p:blipFill rotWithShape="1">
            <a:blip r:embed="rId5" cstate="print">
              <a:extLst>
                <a:ext uri="{28A0092B-C50C-407E-A947-70E740481C1C}">
                  <a14:useLocalDpi xmlns:a14="http://schemas.microsoft.com/office/drawing/2010/main" val="0"/>
                </a:ext>
              </a:extLst>
            </a:blip>
            <a:srcRect t="658" b="52316"/>
            <a:stretch/>
          </p:blipFill>
          <p:spPr>
            <a:xfrm>
              <a:off x="7558643" y="4604657"/>
              <a:ext cx="1356757" cy="745781"/>
            </a:xfrm>
            <a:prstGeom prst="rect">
              <a:avLst/>
            </a:prstGeom>
          </p:spPr>
        </p:pic>
      </p:grpSp>
    </p:spTree>
    <p:extLst>
      <p:ext uri="{BB962C8B-B14F-4D97-AF65-F5344CB8AC3E}">
        <p14:creationId xmlns:p14="http://schemas.microsoft.com/office/powerpoint/2010/main" val="86286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1381886"/>
            <a:ext cx="7886700" cy="4544870"/>
          </a:xfrm>
        </p:spPr>
        <p:txBody>
          <a:bodyPr>
            <a:noAutofit/>
          </a:bodyPr>
          <a:lstStyle/>
          <a:p>
            <a:pPr>
              <a:lnSpc>
                <a:spcPct val="100000"/>
              </a:lnSpc>
              <a:spcBef>
                <a:spcPts val="0"/>
              </a:spcBef>
              <a:spcAft>
                <a:spcPts val="500"/>
              </a:spcAft>
              <a:buFont typeface="Wingdings" panose="05000000000000000000" pitchFamily="2" charset="2"/>
              <a:buChar char="§"/>
              <a:defRPr/>
            </a:pPr>
            <a:r>
              <a:rPr lang="de-DE" sz="1900" dirty="0"/>
              <a:t>Ein Konzept zur Überwindung sprachlicher Hürden ist der sogenannte sprach­sen­sible Unterricht. </a:t>
            </a:r>
          </a:p>
          <a:p>
            <a:pPr>
              <a:lnSpc>
                <a:spcPct val="100000"/>
              </a:lnSpc>
              <a:spcBef>
                <a:spcPts val="0"/>
              </a:spcBef>
              <a:spcAft>
                <a:spcPts val="500"/>
              </a:spcAft>
              <a:buFont typeface="Wingdings" panose="05000000000000000000" pitchFamily="2" charset="2"/>
              <a:buChar char="§"/>
              <a:defRPr/>
            </a:pPr>
            <a:r>
              <a:rPr lang="de-DE" altLang="de-DE" sz="1900" dirty="0"/>
              <a:t>Dabei handelt es sich nicht um ein Zusatzangebot, sondern um ganz </a:t>
            </a:r>
            <a:r>
              <a:rPr lang="de-DE" sz="1900" dirty="0"/>
              <a:t>nor­ma­len </a:t>
            </a:r>
            <a:r>
              <a:rPr lang="de-DE" altLang="de-DE" sz="1900" dirty="0"/>
              <a:t>Regelunterricht, in den die Sprachförderung der Schüler/innen integriert wird, indem ausreichend Lerngelegenheiten im Unterricht geboten werden, zu denen die Schüler/innen sich mit der Sprache des Fachs </a:t>
            </a:r>
            <a:r>
              <a:rPr lang="de-DE" sz="1900" dirty="0"/>
              <a:t>aus­ein­an­der­set­zen</a:t>
            </a:r>
            <a:r>
              <a:rPr lang="de-DE" altLang="de-DE" sz="1900" dirty="0"/>
              <a:t> können. </a:t>
            </a:r>
          </a:p>
          <a:p>
            <a:pPr>
              <a:lnSpc>
                <a:spcPct val="100000"/>
              </a:lnSpc>
              <a:spcBef>
                <a:spcPts val="0"/>
              </a:spcBef>
              <a:spcAft>
                <a:spcPts val="500"/>
              </a:spcAft>
              <a:buFont typeface="Wingdings" panose="05000000000000000000" pitchFamily="2" charset="2"/>
              <a:buChar char="§"/>
              <a:defRPr/>
            </a:pPr>
            <a:r>
              <a:rPr lang="de-DE" altLang="de-DE" sz="1900" dirty="0"/>
              <a:t>Inhalte und Materialien, die im Unterricht zum Einsatz kommen, werden bei der Unterrichtsplanung auf sprachliche Mittel und Anforderungen hin </a:t>
            </a:r>
            <a:r>
              <a:rPr lang="de-DE" sz="1900" dirty="0"/>
              <a:t>unter­sucht </a:t>
            </a:r>
            <a:r>
              <a:rPr lang="de-DE" altLang="de-DE" sz="1900" dirty="0"/>
              <a:t>und an den Kompetenzstand der Lerngruppe angepasst.</a:t>
            </a:r>
          </a:p>
          <a:p>
            <a:pPr>
              <a:lnSpc>
                <a:spcPct val="100000"/>
              </a:lnSpc>
              <a:spcBef>
                <a:spcPts val="0"/>
              </a:spcBef>
              <a:spcAft>
                <a:spcPts val="500"/>
              </a:spcAft>
              <a:buFont typeface="Wingdings" panose="05000000000000000000" pitchFamily="2" charset="2"/>
              <a:buChar char="§"/>
              <a:defRPr/>
            </a:pPr>
            <a:r>
              <a:rPr lang="de-DE" altLang="de-DE" sz="1900" dirty="0"/>
              <a:t>Diese Anpassung der sprachlichen Komplexität an den Kompetenzstand der Lerngruppe wird als </a:t>
            </a:r>
            <a:r>
              <a:rPr lang="de-DE" altLang="de-DE" sz="1900" i="1" dirty="0" err="1"/>
              <a:t>Scaffolding</a:t>
            </a:r>
            <a:r>
              <a:rPr lang="de-DE" altLang="de-DE" sz="1900" dirty="0"/>
              <a:t> (engl. </a:t>
            </a:r>
            <a:r>
              <a:rPr lang="de-DE" altLang="de-DE" sz="1900" i="1" dirty="0" err="1"/>
              <a:t>scaffold</a:t>
            </a:r>
            <a:r>
              <a:rPr lang="de-DE" altLang="de-DE" sz="1900" dirty="0"/>
              <a:t> = Gerüst) bezeichnet. Dabei werden sprachliche Hilfen wie ein Gerüst aufgebaut, wenn die Lerngruppe unterstützt werden muss, und wieder abgebaut, wenn der angestrebte </a:t>
            </a:r>
            <a:r>
              <a:rPr lang="de-DE" sz="1900" dirty="0"/>
              <a:t>Kom­pe­tenz­stand </a:t>
            </a:r>
            <a:r>
              <a:rPr lang="de-DE" altLang="de-DE" sz="1900" dirty="0"/>
              <a:t>erreicht wurde.</a:t>
            </a:r>
          </a:p>
        </p:txBody>
      </p:sp>
      <p:sp>
        <p:nvSpPr>
          <p:cNvPr id="3" name="Titel 2"/>
          <p:cNvSpPr>
            <a:spLocks noGrp="1"/>
          </p:cNvSpPr>
          <p:nvPr>
            <p:ph type="title"/>
          </p:nvPr>
        </p:nvSpPr>
        <p:spPr/>
        <p:txBody>
          <a:bodyPr/>
          <a:lstStyle/>
          <a:p>
            <a:r>
              <a:rPr lang="de-DE" dirty="0"/>
              <a:t>Kommentare</a:t>
            </a:r>
          </a:p>
        </p:txBody>
      </p:sp>
      <p:sp>
        <p:nvSpPr>
          <p:cNvPr id="6" name="Fußzeilenplatzhalter 5"/>
          <p:cNvSpPr>
            <a:spLocks noGrp="1"/>
          </p:cNvSpPr>
          <p:nvPr>
            <p:ph type="ftr" sz="quarter" idx="3"/>
          </p:nvPr>
        </p:nvSpPr>
        <p:spPr/>
        <p:txBody>
          <a:bodyPr/>
          <a:lstStyle/>
          <a:p>
            <a:r>
              <a:rPr lang="en-US"/>
              <a:t>Sprachsensiblen Unterricht planen</a:t>
            </a:r>
            <a:endParaRPr lang="en-US" dirty="0"/>
          </a:p>
        </p:txBody>
      </p:sp>
      <p:sp>
        <p:nvSpPr>
          <p:cNvPr id="7" name="Foliennummernplatzhalter 6"/>
          <p:cNvSpPr>
            <a:spLocks noGrp="1"/>
          </p:cNvSpPr>
          <p:nvPr>
            <p:ph type="sldNum" sz="quarter" idx="4"/>
          </p:nvPr>
        </p:nvSpPr>
        <p:spPr/>
        <p:txBody>
          <a:bodyPr/>
          <a:lstStyle/>
          <a:p>
            <a:fld id="{48F63A3B-78C7-47BE-AE5E-E10140E04643}" type="slidenum">
              <a:rPr lang="en-US" smtClean="0"/>
              <a:pPr/>
              <a:t>7</a:t>
            </a:fld>
            <a:endParaRPr lang="en-US" dirty="0"/>
          </a:p>
        </p:txBody>
      </p:sp>
    </p:spTree>
    <p:extLst>
      <p:ext uri="{BB962C8B-B14F-4D97-AF65-F5344CB8AC3E}">
        <p14:creationId xmlns:p14="http://schemas.microsoft.com/office/powerpoint/2010/main" val="2185807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2548155"/>
            <a:ext cx="7904164" cy="3394930"/>
          </a:xfrm>
        </p:spPr>
        <p:txBody>
          <a:bodyPr>
            <a:noAutofit/>
          </a:bodyPr>
          <a:lstStyle/>
          <a:p>
            <a:pPr>
              <a:lnSpc>
                <a:spcPct val="100000"/>
              </a:lnSpc>
              <a:spcBef>
                <a:spcPts val="0"/>
              </a:spcBef>
              <a:spcAft>
                <a:spcPts val="600"/>
              </a:spcAft>
              <a:buFont typeface="Wingdings" panose="05000000000000000000" pitchFamily="2" charset="2"/>
              <a:buChar char="§"/>
              <a:defRPr/>
            </a:pPr>
            <a:r>
              <a:rPr lang="de-DE" sz="2200" dirty="0">
                <a:solidFill>
                  <a:srgbClr val="A50021"/>
                </a:solidFill>
              </a:rPr>
              <a:t>„Immer mit der Ruhe</a:t>
            </a:r>
            <a:r>
              <a:rPr lang="de-DE" sz="2000" dirty="0">
                <a:solidFill>
                  <a:srgbClr val="A50021"/>
                </a:solidFill>
              </a:rPr>
              <a:t>!“ </a:t>
            </a:r>
            <a:r>
              <a:rPr lang="de-DE" sz="2000" dirty="0"/>
              <a:t>(deutlich sprechen, geduldig auf Antworten warten, möglichst viel visualisieren)</a:t>
            </a:r>
          </a:p>
          <a:p>
            <a:pPr>
              <a:lnSpc>
                <a:spcPct val="100000"/>
              </a:lnSpc>
              <a:spcBef>
                <a:spcPts val="0"/>
              </a:spcBef>
              <a:spcAft>
                <a:spcPts val="600"/>
              </a:spcAft>
              <a:buFont typeface="Wingdings" panose="05000000000000000000" pitchFamily="2" charset="2"/>
              <a:buChar char="§"/>
              <a:defRPr/>
            </a:pPr>
            <a:r>
              <a:rPr lang="de-DE" sz="2200" dirty="0">
                <a:solidFill>
                  <a:srgbClr val="A50021"/>
                </a:solidFill>
              </a:rPr>
              <a:t>„Trau dich!“ </a:t>
            </a:r>
            <a:r>
              <a:rPr lang="de-DE" sz="2000" dirty="0"/>
              <a:t>(Schüler/innen zum Nachfragen ermutigen, ihre Fä­hig­kei­ten einbeziehen, Fortschritte wertschätzen, bin­nen­dif­fe­ren­zie­ren, Si­cher­heit durch Transparenz und Rituale schaffen)</a:t>
            </a:r>
            <a:endParaRPr lang="de-DE" sz="2200" dirty="0"/>
          </a:p>
          <a:p>
            <a:pPr>
              <a:lnSpc>
                <a:spcPct val="100000"/>
              </a:lnSpc>
              <a:spcBef>
                <a:spcPts val="0"/>
              </a:spcBef>
              <a:spcAft>
                <a:spcPts val="600"/>
              </a:spcAft>
              <a:buFont typeface="Wingdings" panose="05000000000000000000" pitchFamily="2" charset="2"/>
              <a:buChar char="§"/>
              <a:defRPr/>
            </a:pPr>
            <a:r>
              <a:rPr lang="de-DE" sz="2200" dirty="0">
                <a:solidFill>
                  <a:srgbClr val="A50021"/>
                </a:solidFill>
              </a:rPr>
              <a:t>„Ich bin Vorbild!“ </a:t>
            </a:r>
            <a:r>
              <a:rPr lang="de-DE" sz="2000" dirty="0"/>
              <a:t>(selbst anspruchsvoll und präzise sprechen und dies auch einfordern)</a:t>
            </a:r>
          </a:p>
          <a:p>
            <a:pPr>
              <a:lnSpc>
                <a:spcPct val="100000"/>
              </a:lnSpc>
              <a:spcBef>
                <a:spcPts val="0"/>
              </a:spcBef>
              <a:spcAft>
                <a:spcPts val="600"/>
              </a:spcAft>
              <a:buFont typeface="Wingdings" panose="05000000000000000000" pitchFamily="2" charset="2"/>
              <a:buChar char="§"/>
              <a:defRPr/>
            </a:pPr>
            <a:r>
              <a:rPr lang="de-DE" sz="2200" dirty="0">
                <a:solidFill>
                  <a:srgbClr val="A50021"/>
                </a:solidFill>
              </a:rPr>
              <a:t>„Probieren geht über Studieren!“ </a:t>
            </a:r>
            <a:r>
              <a:rPr lang="de-DE" sz="2000" dirty="0"/>
              <a:t>(Schüler/innen sollten möglichst viel kommunizieren und schreiben, jedes Tun sprachlich begleiten) </a:t>
            </a:r>
            <a:endParaRPr lang="de-DE" sz="2200" dirty="0"/>
          </a:p>
        </p:txBody>
      </p:sp>
      <p:sp>
        <p:nvSpPr>
          <p:cNvPr id="3" name="Titel 2"/>
          <p:cNvSpPr>
            <a:spLocks noGrp="1"/>
          </p:cNvSpPr>
          <p:nvPr>
            <p:ph type="title"/>
          </p:nvPr>
        </p:nvSpPr>
        <p:spPr/>
        <p:txBody>
          <a:bodyPr/>
          <a:lstStyle/>
          <a:p>
            <a:r>
              <a:rPr lang="de-DE" dirty="0"/>
              <a:t>1. Regelunterricht mit integrierter Sprachförderung</a:t>
            </a:r>
          </a:p>
        </p:txBody>
      </p:sp>
      <p:sp>
        <p:nvSpPr>
          <p:cNvPr id="5" name="Textfeld 4"/>
          <p:cNvSpPr txBox="1"/>
          <p:nvPr/>
        </p:nvSpPr>
        <p:spPr>
          <a:xfrm>
            <a:off x="1924766" y="1347825"/>
            <a:ext cx="6608047" cy="1107996"/>
          </a:xfrm>
          <a:prstGeom prst="rect">
            <a:avLst/>
          </a:prstGeom>
          <a:noFill/>
        </p:spPr>
        <p:txBody>
          <a:bodyPr wrap="square" rtlCol="0">
            <a:spAutoFit/>
          </a:bodyPr>
          <a:lstStyle/>
          <a:p>
            <a:r>
              <a:rPr lang="de-DE" altLang="de-DE" sz="2200" dirty="0"/>
              <a:t>In einem „guten“ Unterricht kann man auch gut Sprache/n lernen.  Daher gelten immer folgende Grundsätze:</a:t>
            </a:r>
          </a:p>
        </p:txBody>
      </p:sp>
      <p:sp>
        <p:nvSpPr>
          <p:cNvPr id="8" name="Fußzeilenplatzhalter 7"/>
          <p:cNvSpPr>
            <a:spLocks noGrp="1"/>
          </p:cNvSpPr>
          <p:nvPr>
            <p:ph type="ftr" sz="quarter" idx="3"/>
          </p:nvPr>
        </p:nvSpPr>
        <p:spPr/>
        <p:txBody>
          <a:bodyPr/>
          <a:lstStyle/>
          <a:p>
            <a:r>
              <a:rPr lang="en-US"/>
              <a:t>Sprachsensiblen Unterricht planen</a:t>
            </a:r>
            <a:endParaRPr lang="en-US" dirty="0"/>
          </a:p>
        </p:txBody>
      </p:sp>
      <p:sp>
        <p:nvSpPr>
          <p:cNvPr id="9" name="Foliennummernplatzhalter 8"/>
          <p:cNvSpPr>
            <a:spLocks noGrp="1"/>
          </p:cNvSpPr>
          <p:nvPr>
            <p:ph type="sldNum" sz="quarter" idx="4"/>
          </p:nvPr>
        </p:nvSpPr>
        <p:spPr/>
        <p:txBody>
          <a:bodyPr/>
          <a:lstStyle/>
          <a:p>
            <a:fld id="{48F63A3B-78C7-47BE-AE5E-E10140E04643}" type="slidenum">
              <a:rPr lang="en-US" smtClean="0"/>
              <a:pPr/>
              <a:t>8</a:t>
            </a:fld>
            <a:endParaRPr lang="en-US" dirty="0"/>
          </a:p>
        </p:txBody>
      </p:sp>
      <p:grpSp>
        <p:nvGrpSpPr>
          <p:cNvPr id="11" name="Gruppieren 10"/>
          <p:cNvGrpSpPr/>
          <p:nvPr/>
        </p:nvGrpSpPr>
        <p:grpSpPr>
          <a:xfrm>
            <a:off x="628649" y="1314336"/>
            <a:ext cx="1148698" cy="1142315"/>
            <a:chOff x="7343511" y="4604657"/>
            <a:chExt cx="1571889" cy="1526122"/>
          </a:xfrm>
        </p:grpSpPr>
        <p:pic>
          <p:nvPicPr>
            <p:cNvPr id="12" name="Grafik 11"/>
            <p:cNvPicPr>
              <a:picLocks noChangeAspect="1"/>
            </p:cNvPicPr>
            <p:nvPr/>
          </p:nvPicPr>
          <p:blipFill rotWithShape="1">
            <a:blip r:embed="rId3" cstate="print">
              <a:extLst>
                <a:ext uri="{28A0092B-C50C-407E-A947-70E740481C1C}">
                  <a14:useLocalDpi xmlns:a14="http://schemas.microsoft.com/office/drawing/2010/main" val="0"/>
                </a:ext>
              </a:extLst>
            </a:blip>
            <a:srcRect t="1253"/>
            <a:stretch/>
          </p:blipFill>
          <p:spPr>
            <a:xfrm>
              <a:off x="7929017" y="5346276"/>
              <a:ext cx="616009" cy="784503"/>
            </a:xfrm>
            <a:prstGeom prst="rect">
              <a:avLst/>
            </a:prstGeom>
          </p:spPr>
        </p:pic>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3511" y="5537160"/>
              <a:ext cx="440257" cy="567793"/>
            </a:xfrm>
            <a:prstGeom prst="rect">
              <a:avLst/>
            </a:prstGeom>
          </p:spPr>
        </p:pic>
        <p:pic>
          <p:nvPicPr>
            <p:cNvPr id="14" name="Grafik 13"/>
            <p:cNvPicPr>
              <a:picLocks noChangeAspect="1"/>
            </p:cNvPicPr>
            <p:nvPr/>
          </p:nvPicPr>
          <p:blipFill rotWithShape="1">
            <a:blip r:embed="rId5" cstate="print">
              <a:extLst>
                <a:ext uri="{28A0092B-C50C-407E-A947-70E740481C1C}">
                  <a14:useLocalDpi xmlns:a14="http://schemas.microsoft.com/office/drawing/2010/main" val="0"/>
                </a:ext>
              </a:extLst>
            </a:blip>
            <a:srcRect t="658" b="52316"/>
            <a:stretch/>
          </p:blipFill>
          <p:spPr>
            <a:xfrm>
              <a:off x="7558643" y="4604657"/>
              <a:ext cx="1356757" cy="745781"/>
            </a:xfrm>
            <a:prstGeom prst="rect">
              <a:avLst/>
            </a:prstGeom>
          </p:spPr>
        </p:pic>
      </p:grpSp>
    </p:spTree>
    <p:extLst>
      <p:ext uri="{BB962C8B-B14F-4D97-AF65-F5344CB8AC3E}">
        <p14:creationId xmlns:p14="http://schemas.microsoft.com/office/powerpoint/2010/main" val="314265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628650" y="1381886"/>
            <a:ext cx="7886700" cy="4544870"/>
          </a:xfrm>
        </p:spPr>
        <p:txBody>
          <a:bodyPr>
            <a:noAutofit/>
          </a:bodyPr>
          <a:lstStyle/>
          <a:p>
            <a:pPr>
              <a:lnSpc>
                <a:spcPct val="100000"/>
              </a:lnSpc>
              <a:spcBef>
                <a:spcPts val="0"/>
              </a:spcBef>
              <a:spcAft>
                <a:spcPts val="600"/>
              </a:spcAft>
              <a:buFont typeface="Wingdings" panose="05000000000000000000" pitchFamily="2" charset="2"/>
              <a:buChar char="§"/>
            </a:pPr>
            <a:r>
              <a:rPr lang="de-DE" altLang="de-DE" sz="1900" dirty="0"/>
              <a:t>Vorstellung allgemeiner didaktischer Hinweise für „guten“ Unterricht, </a:t>
            </a:r>
            <a:r>
              <a:rPr lang="de-DE" sz="1900" dirty="0"/>
              <a:t>v. a.</a:t>
            </a:r>
            <a:r>
              <a:rPr lang="de-DE" altLang="de-DE" sz="1900" dirty="0"/>
              <a:t>:</a:t>
            </a:r>
          </a:p>
          <a:p>
            <a:pPr lvl="1">
              <a:lnSpc>
                <a:spcPct val="100000"/>
              </a:lnSpc>
              <a:spcBef>
                <a:spcPts val="0"/>
              </a:spcBef>
              <a:spcAft>
                <a:spcPts val="600"/>
              </a:spcAft>
              <a:buFont typeface="Wingdings" panose="05000000000000000000" pitchFamily="2" charset="2"/>
              <a:buChar char="§"/>
            </a:pPr>
            <a:r>
              <a:rPr lang="de-DE" altLang="de-DE" sz="1900" dirty="0"/>
              <a:t>In jeder Unterrichtsstunde sollte möglichst viel kommuniziert und geschrieben werden – Übung macht den Meister. Dazu sind variierende Sprech- und Schreibanlässe in verschiedenen Sozialformen sinnvoll, die durch den Einsatz sprachlicher Mittel gelöst werden können, </a:t>
            </a:r>
            <a:r>
              <a:rPr lang="de-DE" sz="1900" dirty="0"/>
              <a:t>z. B.</a:t>
            </a:r>
            <a:r>
              <a:rPr lang="de-DE" altLang="de-DE" sz="1900" dirty="0"/>
              <a:t> in Partnerarbeit, im Unterrichtsgespräch oder in Kleingruppen.</a:t>
            </a:r>
          </a:p>
          <a:p>
            <a:pPr lvl="1">
              <a:lnSpc>
                <a:spcPct val="100000"/>
              </a:lnSpc>
              <a:spcBef>
                <a:spcPts val="0"/>
              </a:spcBef>
              <a:spcAft>
                <a:spcPts val="600"/>
              </a:spcAft>
              <a:buFont typeface="Wingdings" panose="05000000000000000000" pitchFamily="2" charset="2"/>
              <a:buChar char="§"/>
            </a:pPr>
            <a:r>
              <a:rPr lang="de-DE" altLang="de-DE" sz="1900" dirty="0"/>
              <a:t>Die Schüler/innen müssen dabei sprachlich begleitet werden – </a:t>
            </a:r>
            <a:r>
              <a:rPr lang="de-DE" sz="1900" dirty="0"/>
              <a:t>ent­we­der </a:t>
            </a:r>
            <a:r>
              <a:rPr lang="de-DE" altLang="de-DE" sz="1900" dirty="0"/>
              <a:t>durch angepasste Materialien oder durch den Einsatz </a:t>
            </a:r>
            <a:r>
              <a:rPr lang="de-DE" sz="1900" dirty="0"/>
              <a:t>ver­schie­de­ner </a:t>
            </a:r>
            <a:r>
              <a:rPr lang="de-DE" altLang="de-DE" sz="1900" dirty="0"/>
              <a:t>Methoden, </a:t>
            </a:r>
            <a:r>
              <a:rPr lang="de-DE" sz="1900" dirty="0"/>
              <a:t>z. B.</a:t>
            </a:r>
            <a:r>
              <a:rPr lang="de-DE" altLang="de-DE" sz="1900" dirty="0"/>
              <a:t> das laute Denken, das dazu anregt, </a:t>
            </a:r>
            <a:r>
              <a:rPr lang="de-DE" sz="1900" dirty="0"/>
              <a:t>sämt­li­che Hand­lun­gen</a:t>
            </a:r>
            <a:r>
              <a:rPr lang="de-DE" altLang="de-DE" sz="1900" dirty="0"/>
              <a:t> und </a:t>
            </a:r>
            <a:r>
              <a:rPr lang="de-DE" altLang="de-DE" sz="1900" dirty="0" err="1"/>
              <a:t>Denkwege</a:t>
            </a:r>
            <a:r>
              <a:rPr lang="de-DE" altLang="de-DE" sz="1900" dirty="0"/>
              <a:t> zu verbalisieren. </a:t>
            </a:r>
          </a:p>
          <a:p>
            <a:pPr lvl="1">
              <a:lnSpc>
                <a:spcPct val="100000"/>
              </a:lnSpc>
              <a:spcBef>
                <a:spcPts val="0"/>
              </a:spcBef>
              <a:spcAft>
                <a:spcPts val="600"/>
              </a:spcAft>
              <a:buFont typeface="Wingdings" panose="05000000000000000000" pitchFamily="2" charset="2"/>
              <a:buChar char="§"/>
            </a:pPr>
            <a:r>
              <a:rPr lang="de-DE" altLang="de-DE" sz="1900" dirty="0"/>
              <a:t>Der Unterricht muss an das Niveau der Lerngruppe angepasst sein, indem ihr Vorwissen in die Planung einbezogen wird. Transparenz der Ziele und Wertschätzung der Fortschritte sind besonders wichtig.</a:t>
            </a:r>
          </a:p>
        </p:txBody>
      </p:sp>
      <p:sp>
        <p:nvSpPr>
          <p:cNvPr id="3" name="Titel 2"/>
          <p:cNvSpPr>
            <a:spLocks noGrp="1"/>
          </p:cNvSpPr>
          <p:nvPr>
            <p:ph type="title"/>
          </p:nvPr>
        </p:nvSpPr>
        <p:spPr/>
        <p:txBody>
          <a:bodyPr/>
          <a:lstStyle/>
          <a:p>
            <a:r>
              <a:rPr lang="de-DE" dirty="0"/>
              <a:t>Kommentare</a:t>
            </a:r>
          </a:p>
        </p:txBody>
      </p:sp>
      <p:sp>
        <p:nvSpPr>
          <p:cNvPr id="6" name="Fußzeilenplatzhalter 5"/>
          <p:cNvSpPr>
            <a:spLocks noGrp="1"/>
          </p:cNvSpPr>
          <p:nvPr>
            <p:ph type="ftr" sz="quarter" idx="3"/>
          </p:nvPr>
        </p:nvSpPr>
        <p:spPr/>
        <p:txBody>
          <a:bodyPr/>
          <a:lstStyle/>
          <a:p>
            <a:r>
              <a:rPr lang="en-US"/>
              <a:t>Sprachsensiblen Unterricht planen</a:t>
            </a:r>
            <a:endParaRPr lang="en-US" dirty="0"/>
          </a:p>
        </p:txBody>
      </p:sp>
      <p:sp>
        <p:nvSpPr>
          <p:cNvPr id="7" name="Foliennummernplatzhalter 6"/>
          <p:cNvSpPr>
            <a:spLocks noGrp="1"/>
          </p:cNvSpPr>
          <p:nvPr>
            <p:ph type="sldNum" sz="quarter" idx="4"/>
          </p:nvPr>
        </p:nvSpPr>
        <p:spPr/>
        <p:txBody>
          <a:bodyPr/>
          <a:lstStyle/>
          <a:p>
            <a:fld id="{48F63A3B-78C7-47BE-AE5E-E10140E04643}" type="slidenum">
              <a:rPr lang="en-US" smtClean="0"/>
              <a:pPr/>
              <a:t>9</a:t>
            </a:fld>
            <a:endParaRPr lang="en-US" dirty="0"/>
          </a:p>
        </p:txBody>
      </p:sp>
    </p:spTree>
    <p:extLst>
      <p:ext uri="{BB962C8B-B14F-4D97-AF65-F5344CB8AC3E}">
        <p14:creationId xmlns:p14="http://schemas.microsoft.com/office/powerpoint/2010/main" val="17449882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7727</Words>
  <Application>Microsoft Office PowerPoint</Application>
  <PresentationFormat>Bildschirmpräsentation (4:3)</PresentationFormat>
  <Paragraphs>465</Paragraphs>
  <Slides>46</Slides>
  <Notes>46</Notes>
  <HiddenSlides>22</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46</vt:i4>
      </vt:variant>
    </vt:vector>
  </HeadingPairs>
  <TitlesOfParts>
    <vt:vector size="54" baseType="lpstr">
      <vt:lpstr>Arial</vt:lpstr>
      <vt:lpstr>Calibri</vt:lpstr>
      <vt:lpstr>Calibri Light</vt:lpstr>
      <vt:lpstr>Open Sans</vt:lpstr>
      <vt:lpstr>Wingdings</vt:lpstr>
      <vt:lpstr>Wingdings 3</vt:lpstr>
      <vt:lpstr>Office Theme</vt:lpstr>
      <vt:lpstr>1_Office Theme</vt:lpstr>
      <vt:lpstr>Sprachsensiblen Unterricht planen</vt:lpstr>
      <vt:lpstr>Ziele dieser Einheit</vt:lpstr>
      <vt:lpstr>Sprachliche Hürden – Frustration auf beiden Seiten</vt:lpstr>
      <vt:lpstr>Kommentare</vt:lpstr>
      <vt:lpstr>Sprachliche Hürden im Unterricht</vt:lpstr>
      <vt:lpstr>Sprachliche Hürden im Unterricht überwinden</vt:lpstr>
      <vt:lpstr>Kommentare</vt:lpstr>
      <vt:lpstr>1. Regelunterricht mit integrierter Sprachförderung</vt:lpstr>
      <vt:lpstr>Kommentare</vt:lpstr>
      <vt:lpstr>1. Regelunterricht mit integrierter Sprachförderung</vt:lpstr>
      <vt:lpstr>Kommentare</vt:lpstr>
      <vt:lpstr>Gegensätzliche Positionen zur Sprachförderung</vt:lpstr>
      <vt:lpstr>Kommentare</vt:lpstr>
      <vt:lpstr>2. Alltags-, Bildungs- und Fachsprache differenzieren</vt:lpstr>
      <vt:lpstr>Kommentare</vt:lpstr>
      <vt:lpstr>Sensibilisieren und Üben</vt:lpstr>
      <vt:lpstr>Kommentare</vt:lpstr>
      <vt:lpstr>Auf Vorwissen aufbauen</vt:lpstr>
      <vt:lpstr>Kommentare</vt:lpstr>
      <vt:lpstr>Register vergleichen</vt:lpstr>
      <vt:lpstr>Kommentare</vt:lpstr>
      <vt:lpstr>3. Umgang mit sprachlichen Anforderungen</vt:lpstr>
      <vt:lpstr>Kommentare</vt:lpstr>
      <vt:lpstr>Materialien bearbeiten</vt:lpstr>
      <vt:lpstr>Kommentare</vt:lpstr>
      <vt:lpstr>Materialien bearbeiten</vt:lpstr>
      <vt:lpstr>Kommentare</vt:lpstr>
      <vt:lpstr>Lerngruppen schulen</vt:lpstr>
      <vt:lpstr>Kommentare</vt:lpstr>
      <vt:lpstr>4. Sprachliche Kompetenzen aus- und aufbauen</vt:lpstr>
      <vt:lpstr>Kommentare</vt:lpstr>
      <vt:lpstr>Sprachliche Lernzielen definieren &amp; transparent machen</vt:lpstr>
      <vt:lpstr>Kommentare</vt:lpstr>
      <vt:lpstr>5a. Sprachliche Hilfen</vt:lpstr>
      <vt:lpstr>Kommentare</vt:lpstr>
      <vt:lpstr>5b. Sprachliche Lerngelegenheiten</vt:lpstr>
      <vt:lpstr>Kommentare</vt:lpstr>
      <vt:lpstr>Übung: Sprachsensible Unterrichtsgestaltung</vt:lpstr>
      <vt:lpstr>Kommentare</vt:lpstr>
      <vt:lpstr>Auswertung: Sprachsensible Unterrichtsgestaltung</vt:lpstr>
      <vt:lpstr>Kommentare</vt:lpstr>
      <vt:lpstr>Fazit: Sprachsensiblen Unterricht planen</vt:lpstr>
      <vt:lpstr>Kommentare (Fazit 1/3)</vt:lpstr>
      <vt:lpstr>Kommentare (Fazit 2/3)</vt:lpstr>
      <vt:lpstr>Kommentare (Fazit 3/3)</vt:lpstr>
      <vt:lpstr>Literatur und Literaturhinweise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Heidi Seifert</dc:creator>
  <cp:lastModifiedBy>Fenja Netzer</cp:lastModifiedBy>
  <cp:revision>5</cp:revision>
  <cp:lastPrinted>2017-02-10T13:37:17Z</cp:lastPrinted>
  <dcterms:created xsi:type="dcterms:W3CDTF">2016-09-06T13:06:13Z</dcterms:created>
  <dcterms:modified xsi:type="dcterms:W3CDTF">2022-03-22T15:44:23Z</dcterms:modified>
</cp:coreProperties>
</file>