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2" autoAdjust="0"/>
  </p:normalViewPr>
  <p:slideViewPr>
    <p:cSldViewPr>
      <p:cViewPr varScale="1">
        <p:scale>
          <a:sx n="64" d="100"/>
          <a:sy n="64" d="100"/>
        </p:scale>
        <p:origin x="126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6325FE08-938C-40A5-B2DC-F0F241D8ED35}" type="datetimeFigureOut">
              <a:rPr lang="de-DE"/>
              <a:t>22.03.2022</a:t>
            </a:fld>
            <a:endParaRPr lang="de-DE"/>
          </a:p>
        </p:txBody>
      </p:sp>
      <p:sp>
        <p:nvSpPr>
          <p:cNvPr id="4" name="Folienbildplatzhalter 3"/>
          <p:cNvSpPr>
            <a:spLocks noGrp="1" noRot="1" noChangeAspect="1"/>
          </p:cNvSpPr>
          <p:nvPr>
            <p:ph type="sldImg" idx="2"/>
          </p:nvPr>
        </p:nvSpPr>
        <p:spPr bwMode="auto">
          <a:xfrm>
            <a:off x="1166813" y="1241425"/>
            <a:ext cx="4464050"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79768" y="4777194"/>
            <a:ext cx="5438140" cy="3908614"/>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D07836B0-4074-4F3D-AE4D-FFF6179DF9B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marL="0" marR="0" indent="0" algn="l" defTabSz="914400">
              <a:lnSpc>
                <a:spcPct val="100000"/>
              </a:lnSpc>
              <a:spcBef>
                <a:spcPts val="0"/>
              </a:spcBef>
              <a:spcAft>
                <a:spcPts val="0"/>
              </a:spcAft>
              <a:buClrTx/>
              <a:buSzTx/>
              <a:buFontTx/>
              <a:buNone/>
              <a:defRPr/>
            </a:pPr>
            <a:endParaRPr lang="de-DE">
              <a:latin typeface="Calibri"/>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Die exemplarischen Aufgaben aus einem Biologielehrwerk für die 5. und 6. Jahrgangsstufe des Gymnasiums verdeutlichen nochmals das Zusammenwirken von sprachlichen und fachlichen Anforderungen in der Schule. </a:t>
            </a:r>
            <a:endParaRPr/>
          </a:p>
          <a:p>
            <a:pPr marL="171450" indent="-171450" algn="l">
              <a:buFont typeface="Wingdings"/>
              <a:buChar char="§"/>
              <a:defRPr/>
            </a:pPr>
            <a:r>
              <a:rPr lang="de-DE"/>
              <a:t>Im schulischen Unterricht und in den damit verbundenen Lernaufgaben werden die Schüler/innen immer sowohl mit fachlichen Anforderungen (hier grau unterstrichen) als auch mit sprachlichen Anforderungen (hier rot unterstrichen) in Form von Operatoren und den damit verbundenen sprachlichen Handlungen konfrontiert. </a:t>
            </a:r>
            <a:endParaRPr/>
          </a:p>
          <a:p>
            <a:pPr marL="171450" indent="-171450" algn="l">
              <a:buFont typeface="Wingdings"/>
              <a:buChar char="§"/>
              <a:defRPr/>
            </a:pPr>
            <a:r>
              <a:rPr lang="de-DE"/>
              <a:t>Es wird deutlich, dass sich die Nicht-Beherrschung der sprachlichen Komponente unmittelbar auf den Erfolg bei der Bewältigung der Aufgabe und somit den Leistungs- und Lernerfolg auswirkt – und das gilt für alle Fächer. Jeder Unterricht beinhaltet ein untrennbares Zusammenspiel von Fachkompetenz und Sprachkompetenz. </a:t>
            </a:r>
            <a:endParaRPr/>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19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latin typeface="Calibri"/>
                <a:ea typeface="ＭＳ Ｐゴシック"/>
              </a:rPr>
              <a:t>In Bildungsinstitutionen wird das Register der Bildungs- und Fachsprache verwendet. Dieses Register hat die Funktion, fachübergreifende und fachspezifische Themen in akademischen Kontexten unabhängig von konkreten Situationen eindeutig, vollständig und in angemessener Form zu behandeln.</a:t>
            </a:r>
            <a:endParaRPr/>
          </a:p>
          <a:p>
            <a:pPr marL="171450" indent="-171450" algn="l">
              <a:buFont typeface="Wingdings"/>
              <a:buChar char="§"/>
              <a:defRPr/>
            </a:pPr>
            <a:r>
              <a:rPr lang="de-DE">
                <a:latin typeface="Calibri"/>
                <a:ea typeface="ＭＳ Ｐゴシック"/>
              </a:rPr>
              <a:t>Dies wird durch einen entsprechenden Wortschatz und entsprechende grammatische Strukturen erreicht.</a:t>
            </a:r>
            <a:endParaRPr/>
          </a:p>
          <a:p>
            <a:pPr>
              <a:defRPr/>
            </a:pPr>
            <a:endParaRPr lang="de-DE">
              <a:latin typeface="Calibri"/>
            </a:endParaRPr>
          </a:p>
          <a:p>
            <a:pPr>
              <a:defRPr/>
            </a:pPr>
            <a:r>
              <a:rPr lang="de-DE">
                <a:latin typeface="Calibri"/>
              </a:rPr>
              <a:t>Abbildung 1: </a:t>
            </a:r>
            <a:r>
              <a:rPr lang="de-DE" sz="1200">
                <a:solidFill>
                  <a:schemeClr val="tx1"/>
                </a:solidFill>
                <a:latin typeface="Calibri"/>
                <a:ea typeface="Arial"/>
                <a:cs typeface="Arial"/>
              </a:rPr>
              <a:t> </a:t>
            </a:r>
            <a:r>
              <a:rPr lang="en-GB" sz="1200">
                <a:solidFill>
                  <a:schemeClr val="tx1"/>
                </a:solidFill>
                <a:latin typeface="Calibri"/>
                <a:ea typeface="Arial"/>
                <a:cs typeface="Arial"/>
              </a:rPr>
              <a:t>© My Hanh Vo Thi</a:t>
            </a:r>
            <a:endParaRPr lang="de-DE">
              <a:latin typeface="Calibri"/>
            </a:endParaRPr>
          </a:p>
          <a:p>
            <a:pPr>
              <a:defRPr/>
            </a:pPr>
            <a:r>
              <a:rPr lang="de-DE">
                <a:latin typeface="Calibri"/>
              </a:rPr>
              <a:t>Abbildung 2: </a:t>
            </a:r>
            <a:r>
              <a:rPr lang="de-DE" sz="1200">
                <a:solidFill>
                  <a:schemeClr val="tx1"/>
                </a:solidFill>
                <a:latin typeface="Calibri"/>
                <a:ea typeface="Arial"/>
                <a:cs typeface="Arial"/>
              </a:rPr>
              <a:t> </a:t>
            </a:r>
            <a:r>
              <a:rPr lang="en-GB" sz="1200">
                <a:solidFill>
                  <a:schemeClr val="tx1"/>
                </a:solidFill>
                <a:latin typeface="Calibri"/>
                <a:ea typeface="Arial"/>
                <a:cs typeface="Arial"/>
              </a:rPr>
              <a:t>© My Hanh Vo Thi</a:t>
            </a:r>
            <a:endParaRPr lang="de-DE">
              <a:latin typeface="Calibri"/>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21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marR="0" indent="-171450" algn="l" defTabSz="914400">
              <a:lnSpc>
                <a:spcPct val="100000"/>
              </a:lnSpc>
              <a:spcBef>
                <a:spcPts val="0"/>
              </a:spcBef>
              <a:spcAft>
                <a:spcPts val="0"/>
              </a:spcAft>
              <a:buClrTx/>
              <a:buSzTx/>
              <a:buFont typeface="Arial"/>
              <a:buChar char="•"/>
              <a:defRPr/>
            </a:pPr>
            <a:r>
              <a:rPr lang="de-DE" sz="1200"/>
              <a:t>Merkmale von Bildungs- und Fachsprache in einem Textauszug aus der Chemie zum Thema „Zerlegung von Salzlösungen mit elektrischem Strom“</a:t>
            </a:r>
            <a:endParaRPr/>
          </a:p>
          <a:p>
            <a:pPr lvl="1" algn="l">
              <a:lnSpc>
                <a:spcPct val="100000"/>
              </a:lnSpc>
              <a:defRPr/>
            </a:pPr>
            <a:r>
              <a:rPr lang="de-DE" sz="1200">
                <a:ea typeface="ＭＳ Ｐゴシック"/>
              </a:rPr>
              <a:t>… auf Wortebene:</a:t>
            </a:r>
            <a:endParaRPr/>
          </a:p>
          <a:p>
            <a:pPr lvl="2" indent="-342900" algn="l">
              <a:lnSpc>
                <a:spcPct val="100000"/>
              </a:lnSpc>
              <a:buFont typeface="Arial"/>
              <a:buChar char="•"/>
              <a:defRPr/>
            </a:pPr>
            <a:r>
              <a:rPr lang="de-DE" sz="1200">
                <a:ea typeface="ＭＳ Ｐゴシック"/>
              </a:rPr>
              <a:t>fachspezifische Abkürzungen (hier: </a:t>
            </a:r>
            <a:r>
              <a:rPr lang="de-DE" sz="1200" i="1">
                <a:ea typeface="ＭＳ Ｐゴシック"/>
              </a:rPr>
              <a:t>Zn</a:t>
            </a:r>
            <a:r>
              <a:rPr lang="de-DE" sz="1200">
                <a:ea typeface="ＭＳ Ｐゴシック"/>
              </a:rPr>
              <a:t> für ‚Zink‘);</a:t>
            </a:r>
            <a:endParaRPr/>
          </a:p>
          <a:p>
            <a:pPr lvl="2" indent="-342900" algn="l">
              <a:lnSpc>
                <a:spcPct val="100000"/>
              </a:lnSpc>
              <a:buFont typeface="Arial"/>
              <a:buChar char="•"/>
              <a:defRPr/>
            </a:pPr>
            <a:r>
              <a:rPr lang="de-DE" sz="1200">
                <a:ea typeface="ＭＳ Ｐゴシック"/>
              </a:rPr>
              <a:t>alltagssprachliche Wörter, die fachsprachlich eine Bedeutungsverschiebung erfahren (hier </a:t>
            </a:r>
            <a:r>
              <a:rPr lang="de-DE" sz="1200">
                <a:solidFill>
                  <a:schemeClr val="tx1"/>
                </a:solidFill>
                <a:latin typeface="Calibri"/>
                <a:ea typeface="Arial"/>
                <a:cs typeface="Arial"/>
              </a:rPr>
              <a:t>z. B.</a:t>
            </a:r>
            <a:r>
              <a:rPr lang="de-DE" sz="1200">
                <a:ea typeface="ＭＳ Ｐゴシック"/>
              </a:rPr>
              <a:t> </a:t>
            </a:r>
            <a:r>
              <a:rPr lang="de-DE" sz="1200" i="1">
                <a:ea typeface="ＭＳ Ｐゴシック"/>
              </a:rPr>
              <a:t>Reaktion</a:t>
            </a:r>
            <a:r>
              <a:rPr lang="de-DE" sz="1200">
                <a:ea typeface="ＭＳ Ｐゴシック"/>
              </a:rPr>
              <a:t>);</a:t>
            </a:r>
            <a:endParaRPr/>
          </a:p>
          <a:p>
            <a:pPr lvl="2" indent="-342900" algn="l">
              <a:lnSpc>
                <a:spcPct val="100000"/>
              </a:lnSpc>
              <a:buFont typeface="Arial"/>
              <a:buChar char="•"/>
              <a:defRPr/>
            </a:pPr>
            <a:r>
              <a:rPr lang="de-DE" sz="1200">
                <a:ea typeface="ＭＳ Ｐゴシック"/>
              </a:rPr>
              <a:t>Nominalisierungen, </a:t>
            </a:r>
            <a:r>
              <a:rPr lang="de-DE" sz="1200">
                <a:solidFill>
                  <a:schemeClr val="tx1"/>
                </a:solidFill>
                <a:latin typeface="Calibri"/>
                <a:ea typeface="Arial"/>
                <a:cs typeface="Arial"/>
              </a:rPr>
              <a:t>d. h.</a:t>
            </a:r>
            <a:r>
              <a:rPr lang="de-DE" sz="1200">
                <a:ea typeface="ＭＳ Ｐゴシック"/>
              </a:rPr>
              <a:t> die Bildung eines Nomens aus einer anderen Wortart (hier: aus dem Verb </a:t>
            </a:r>
            <a:r>
              <a:rPr lang="de-DE" sz="1200" i="1">
                <a:ea typeface="ＭＳ Ｐゴシック"/>
              </a:rPr>
              <a:t>zerlegen</a:t>
            </a:r>
            <a:r>
              <a:rPr lang="de-DE" sz="1200">
                <a:ea typeface="ＭＳ Ｐゴシック"/>
              </a:rPr>
              <a:t> wird das Nomen </a:t>
            </a:r>
            <a:r>
              <a:rPr lang="de-DE" sz="1200" i="1">
                <a:ea typeface="ＭＳ Ｐゴシック"/>
              </a:rPr>
              <a:t>Zerlegung</a:t>
            </a:r>
            <a:r>
              <a:rPr lang="de-DE" sz="1200">
                <a:ea typeface="ＭＳ Ｐゴシック"/>
              </a:rPr>
              <a:t>);</a:t>
            </a:r>
            <a:endParaRPr/>
          </a:p>
          <a:p>
            <a:pPr lvl="2" indent="-342900" algn="l">
              <a:lnSpc>
                <a:spcPct val="100000"/>
              </a:lnSpc>
              <a:buFont typeface="Arial"/>
              <a:buChar char="•"/>
              <a:defRPr/>
            </a:pPr>
            <a:r>
              <a:rPr lang="de-DE" sz="1200">
                <a:ea typeface="ＭＳ Ｐゴシック"/>
              </a:rPr>
              <a:t>Fachwörter, bei denen es sich oft um Komposita, </a:t>
            </a:r>
            <a:r>
              <a:rPr lang="de-DE" sz="1200">
                <a:solidFill>
                  <a:schemeClr val="tx1"/>
                </a:solidFill>
                <a:latin typeface="Calibri"/>
                <a:ea typeface="Arial"/>
                <a:cs typeface="Arial"/>
              </a:rPr>
              <a:t>d. h.</a:t>
            </a:r>
            <a:r>
              <a:rPr lang="de-DE" sz="1200">
                <a:ea typeface="ＭＳ Ｐゴシック"/>
              </a:rPr>
              <a:t> Zusammensetzungen, handelt (hier </a:t>
            </a:r>
            <a:r>
              <a:rPr lang="de-DE" sz="1200">
                <a:solidFill>
                  <a:schemeClr val="tx1"/>
                </a:solidFill>
                <a:latin typeface="Calibri"/>
                <a:ea typeface="Arial"/>
                <a:cs typeface="Arial"/>
              </a:rPr>
              <a:t>z. B.</a:t>
            </a:r>
            <a:r>
              <a:rPr lang="de-DE" sz="1200">
                <a:ea typeface="ＭＳ Ｐゴシック"/>
              </a:rPr>
              <a:t> </a:t>
            </a:r>
            <a:r>
              <a:rPr lang="de-DE" sz="1200" i="1">
                <a:ea typeface="ＭＳ Ｐゴシック"/>
              </a:rPr>
              <a:t>Kohlestabelektrode</a:t>
            </a:r>
            <a:r>
              <a:rPr lang="de-DE" sz="1200">
                <a:ea typeface="ＭＳ Ｐゴシック"/>
              </a:rPr>
              <a:t>, das sich aus den Nomen </a:t>
            </a:r>
            <a:r>
              <a:rPr lang="de-DE" sz="1200" i="1">
                <a:ea typeface="ＭＳ Ｐゴシック"/>
              </a:rPr>
              <a:t>Kohle</a:t>
            </a:r>
            <a:r>
              <a:rPr lang="de-DE" sz="1200">
                <a:ea typeface="ＭＳ Ｐゴシック"/>
              </a:rPr>
              <a:t>, </a:t>
            </a:r>
            <a:r>
              <a:rPr lang="de-DE" sz="1200" i="1">
                <a:ea typeface="ＭＳ Ｐゴシック"/>
              </a:rPr>
              <a:t>Stab</a:t>
            </a:r>
            <a:r>
              <a:rPr lang="de-DE" sz="1200">
                <a:ea typeface="ＭＳ Ｐゴシック"/>
              </a:rPr>
              <a:t> und </a:t>
            </a:r>
            <a:r>
              <a:rPr lang="de-DE" sz="1200" i="1">
                <a:ea typeface="ＭＳ Ｐゴシック"/>
              </a:rPr>
              <a:t>Elektrode</a:t>
            </a:r>
            <a:r>
              <a:rPr lang="de-DE" sz="1200">
                <a:ea typeface="ＭＳ Ｐゴシック"/>
              </a:rPr>
              <a:t> zusammensetzt).</a:t>
            </a:r>
            <a:endParaRPr/>
          </a:p>
          <a:p>
            <a:pPr marL="457200" marR="0" lvl="1" indent="0" algn="l" defTabSz="914400">
              <a:lnSpc>
                <a:spcPct val="100000"/>
              </a:lnSpc>
              <a:spcBef>
                <a:spcPts val="0"/>
              </a:spcBef>
              <a:spcAft>
                <a:spcPts val="0"/>
              </a:spcAft>
              <a:buClrTx/>
              <a:buSzTx/>
              <a:buFont typeface="Arial"/>
              <a:buNone/>
              <a:defRPr/>
            </a:pPr>
            <a:r>
              <a:rPr lang="de-DE" sz="1200"/>
              <a:t>… auf Satzebene:</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unpersönliche Ausdrucksweise (hier: Passiv </a:t>
            </a:r>
            <a:r>
              <a:rPr lang="de-DE" sz="1200" i="1">
                <a:ea typeface="ＭＳ Ｐゴシック"/>
              </a:rPr>
              <a:t>werden […] entladen</a:t>
            </a:r>
            <a:r>
              <a:rPr lang="de-DE" sz="1200">
                <a:ea typeface="ＭＳ Ｐゴシック"/>
              </a:rPr>
              <a:t> und unpersönliches </a:t>
            </a:r>
            <a:r>
              <a:rPr lang="de-DE" sz="1200" i="1">
                <a:ea typeface="ＭＳ Ｐゴシック"/>
              </a:rPr>
              <a:t>man</a:t>
            </a:r>
            <a:r>
              <a:rPr lang="de-DE" sz="1200">
                <a:ea typeface="ＭＳ Ｐゴシック"/>
              </a:rPr>
              <a:t>);</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komplexe Attribute, </a:t>
            </a:r>
            <a:r>
              <a:rPr lang="de-DE" sz="1200">
                <a:solidFill>
                  <a:schemeClr val="tx1"/>
                </a:solidFill>
                <a:latin typeface="Calibri"/>
                <a:ea typeface="Arial"/>
                <a:cs typeface="Arial"/>
              </a:rPr>
              <a:t>d. h.</a:t>
            </a:r>
            <a:r>
              <a:rPr lang="de-DE" sz="1200">
                <a:ea typeface="ＭＳ Ｐゴシック"/>
              </a:rPr>
              <a:t> Beifügungen, zu Nomen (hier: die Beifügung zum Nomen </a:t>
            </a:r>
            <a:r>
              <a:rPr lang="de-DE" sz="1200" i="1">
                <a:ea typeface="ＭＳ Ｐゴシック"/>
              </a:rPr>
              <a:t>Zink-Ionen</a:t>
            </a:r>
            <a:r>
              <a:rPr lang="de-DE" sz="1200">
                <a:ea typeface="ＭＳ Ｐゴシック"/>
              </a:rPr>
              <a:t> lautet </a:t>
            </a:r>
            <a:r>
              <a:rPr lang="de-DE" sz="1200" i="1">
                <a:ea typeface="ＭＳ Ｐゴシック"/>
              </a:rPr>
              <a:t>zweifach positiv geladenen</a:t>
            </a:r>
            <a:r>
              <a:rPr lang="de-DE" sz="1200">
                <a:ea typeface="ＭＳ Ｐゴシック"/>
              </a:rPr>
              <a:t>. Dem Nomen </a:t>
            </a:r>
            <a:r>
              <a:rPr lang="de-DE" sz="1200" i="1">
                <a:ea typeface="ＭＳ Ｐゴシック"/>
              </a:rPr>
              <a:t>Zink-Ionen</a:t>
            </a:r>
            <a:r>
              <a:rPr lang="de-DE" sz="1200">
                <a:ea typeface="ＭＳ Ｐゴシック"/>
              </a:rPr>
              <a:t> gehen also drei Wörter voraus, die seine Bedeutung genauer abgrenzen und den Satz komplexer machen.);</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trennbare Verben, bei denen die einzelnen Bestandteile voneinander getrennt sind (hier: das Verb </a:t>
            </a:r>
            <a:r>
              <a:rPr lang="de-DE" sz="1200" i="1">
                <a:ea typeface="ＭＳ Ｐゴシック"/>
              </a:rPr>
              <a:t>abscheiden</a:t>
            </a:r>
            <a:r>
              <a:rPr lang="de-DE" sz="1200">
                <a:ea typeface="ＭＳ Ｐゴシック"/>
              </a:rPr>
              <a:t> ist getrennt in die Bausteine </a:t>
            </a:r>
            <a:r>
              <a:rPr lang="de-DE" sz="1200" i="1">
                <a:ea typeface="ＭＳ Ｐゴシック"/>
              </a:rPr>
              <a:t>scheidet</a:t>
            </a:r>
            <a:r>
              <a:rPr lang="de-DE" sz="1200">
                <a:ea typeface="ＭＳ Ｐゴシック"/>
              </a:rPr>
              <a:t> und </a:t>
            </a:r>
            <a:r>
              <a:rPr lang="de-DE" sz="1200" i="1">
                <a:ea typeface="ＭＳ Ｐゴシック"/>
              </a:rPr>
              <a:t>ab</a:t>
            </a:r>
            <a:r>
              <a:rPr lang="de-DE" sz="1200">
                <a:ea typeface="ＭＳ Ｐゴシック"/>
              </a:rPr>
              <a:t>);</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Konditionalsätze, </a:t>
            </a:r>
            <a:r>
              <a:rPr lang="de-DE" sz="1200">
                <a:solidFill>
                  <a:schemeClr val="tx1"/>
                </a:solidFill>
                <a:latin typeface="Calibri"/>
                <a:ea typeface="Arial"/>
                <a:cs typeface="Arial"/>
              </a:rPr>
              <a:t>d. h.</a:t>
            </a:r>
            <a:r>
              <a:rPr lang="de-DE" sz="1200">
                <a:ea typeface="ＭＳ Ｐゴシック"/>
              </a:rPr>
              <a:t> Sätze, die eine Bedingung (</a:t>
            </a:r>
            <a:r>
              <a:rPr lang="de-DE" sz="1200" i="1">
                <a:ea typeface="ＭＳ Ｐゴシック"/>
              </a:rPr>
              <a:t>wenn </a:t>
            </a:r>
            <a:r>
              <a:rPr lang="de-DE" sz="1200">
                <a:latin typeface="Arial"/>
                <a:ea typeface="ＭＳ Ｐゴシック"/>
                <a:cs typeface="Arial"/>
              </a:rPr>
              <a:t>→</a:t>
            </a:r>
            <a:r>
              <a:rPr lang="de-DE" sz="1200">
                <a:ea typeface="ＭＳ Ｐゴシック"/>
              </a:rPr>
              <a:t> </a:t>
            </a:r>
            <a:r>
              <a:rPr lang="de-DE" sz="1200" i="1">
                <a:ea typeface="ＭＳ Ｐゴシック"/>
              </a:rPr>
              <a:t>dann</a:t>
            </a:r>
            <a:r>
              <a:rPr lang="de-DE" sz="1200">
                <a:ea typeface="ＭＳ Ｐゴシック"/>
              </a:rPr>
              <a:t>) angeben, jedoch kein einleitendes </a:t>
            </a:r>
            <a:r>
              <a:rPr lang="de-DE" sz="1200" i="1">
                <a:ea typeface="ＭＳ Ｐゴシック"/>
              </a:rPr>
              <a:t>wenn</a:t>
            </a:r>
            <a:r>
              <a:rPr lang="de-DE" sz="1200">
                <a:ea typeface="ＭＳ Ｐゴシック"/>
              </a:rPr>
              <a:t> haben (hier: </a:t>
            </a:r>
            <a:r>
              <a:rPr lang="de-DE" sz="1200" i="1">
                <a:ea typeface="ＭＳ Ｐゴシック"/>
              </a:rPr>
              <a:t>Taucht man zwei Elektroden, […], in eine Zinkiodidlösung, scheidet sich nach kurzer Zeit an einer Elektrode ein dunkelgrauer Belag ab, […]</a:t>
            </a:r>
            <a:r>
              <a:rPr lang="de-DE" sz="1200">
                <a:ea typeface="ＭＳ Ｐゴシック"/>
              </a:rPr>
              <a:t>. Der erste Teil des Satzes ist dabei die Bedingung. Mit einleitendem </a:t>
            </a:r>
            <a:r>
              <a:rPr lang="de-DE" sz="1200" i="1">
                <a:ea typeface="ＭＳ Ｐゴシック"/>
              </a:rPr>
              <a:t>wenn</a:t>
            </a:r>
            <a:r>
              <a:rPr lang="de-DE" sz="1200">
                <a:ea typeface="ＭＳ Ｐゴシック"/>
              </a:rPr>
              <a:t> würde der Satz lauten: </a:t>
            </a:r>
            <a:r>
              <a:rPr lang="de-DE" sz="1200" i="1">
                <a:ea typeface="ＭＳ Ｐゴシック"/>
              </a:rPr>
              <a:t>Wenn man zwei Elektroden […] in eine Zinkiodidlösung taucht, scheidet sich nach kurzer Zeit ein dunkelgrauer Belag ab, […]</a:t>
            </a:r>
            <a:r>
              <a:rPr lang="de-DE" sz="1200">
                <a:ea typeface="ＭＳ Ｐゴシック"/>
              </a:rPr>
              <a:t>.). </a:t>
            </a:r>
            <a:endParaRPr/>
          </a:p>
          <a:p>
            <a:pPr marL="457200" marR="0" lvl="1" indent="0" algn="l" defTabSz="914400">
              <a:lnSpc>
                <a:spcPct val="100000"/>
              </a:lnSpc>
              <a:spcBef>
                <a:spcPts val="0"/>
              </a:spcBef>
              <a:spcAft>
                <a:spcPts val="0"/>
              </a:spcAft>
              <a:buClrTx/>
              <a:buSzTx/>
              <a:buFont typeface="Arial"/>
              <a:buNone/>
              <a:defRPr/>
            </a:pPr>
            <a:r>
              <a:rPr lang="de-DE" sz="1200">
                <a:ea typeface="ＭＳ Ｐゴシック"/>
              </a:rPr>
              <a:t>… auf Textebene:</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Orientierung an Konventionen der geschriebenen Sprache (konzeptionelle Schriftlichkeit);</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Verknüpfung mit anderen Darstellungsformen verschiedener Abstraktionsgrade (hier: eine Abbildung);</a:t>
            </a:r>
            <a:endParaRPr/>
          </a:p>
          <a:p>
            <a:pPr marL="628650" marR="0" lvl="1" indent="-171450" algn="l" defTabSz="914400">
              <a:lnSpc>
                <a:spcPct val="100000"/>
              </a:lnSpc>
              <a:spcBef>
                <a:spcPts val="0"/>
              </a:spcBef>
              <a:spcAft>
                <a:spcPts val="0"/>
              </a:spcAft>
              <a:buClrTx/>
              <a:buSzTx/>
              <a:buFont typeface="Arial"/>
              <a:buChar char="•"/>
              <a:defRPr/>
            </a:pPr>
            <a:r>
              <a:rPr lang="de-DE" sz="1200">
                <a:ea typeface="ＭＳ Ｐゴシック"/>
              </a:rPr>
              <a:t>Herstellung von Textzusammenhang (Kohärenz) durch Wörter wie </a:t>
            </a:r>
            <a:r>
              <a:rPr lang="de-DE" sz="1200" i="1">
                <a:ea typeface="ＭＳ Ｐゴシック"/>
              </a:rPr>
              <a:t>also </a:t>
            </a:r>
            <a:r>
              <a:rPr lang="de-DE" sz="1200">
                <a:ea typeface="ＭＳ Ｐゴシック"/>
              </a:rPr>
              <a:t>etc.  </a:t>
            </a: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23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342900" indent="-342900" algn="l">
              <a:buFont typeface="Wingdings"/>
              <a:buChar char="§"/>
              <a:defRPr/>
            </a:pPr>
            <a:r>
              <a:rPr lang="de-DE" sz="1200"/>
              <a:t>Die Übung soll den Blick für bildungs- und fachsprachliche Merkmale in Texten aus schulischen Lehrwerken schärfen.</a:t>
            </a:r>
            <a:endParaRPr/>
          </a:p>
          <a:p>
            <a:pPr marL="342900" indent="-342900" algn="l">
              <a:buFont typeface="Wingdings"/>
              <a:buChar char="§"/>
              <a:defRPr/>
            </a:pPr>
            <a:r>
              <a:rPr lang="de-DE" sz="1200"/>
              <a:t>Ausgabe der Materialien:</a:t>
            </a:r>
            <a:endParaRPr/>
          </a:p>
          <a:p>
            <a:pPr marL="800100" lvl="1" indent="-342900" algn="l">
              <a:buFont typeface="Wingdings"/>
              <a:buChar char="§"/>
              <a:defRPr/>
            </a:pPr>
            <a:r>
              <a:rPr lang="de-DE" sz="1200"/>
              <a:t>Arbeitsblatt (mit Tabelle zur Eintragung der Ergebnisse)</a:t>
            </a:r>
            <a:endParaRPr/>
          </a:p>
          <a:p>
            <a:pPr marL="800100" lvl="1" indent="-342900" algn="l">
              <a:buFont typeface="Wingdings"/>
              <a:buChar char="§"/>
              <a:defRPr/>
            </a:pPr>
            <a:r>
              <a:rPr lang="de-DE" sz="1200"/>
              <a:t>Merkblatt zu sprachlichen Merkmalen von Bildungs- und Fachsprache</a:t>
            </a:r>
            <a:endParaRPr/>
          </a:p>
          <a:p>
            <a:pPr algn="l">
              <a:defRPr/>
            </a:pPr>
            <a:endParaRPr lang="de-DE" sz="1200"/>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27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Sammeln von Ergebnissen im Plenum und Abgleich mit dem Lösungsblatt. </a:t>
            </a:r>
            <a:endParaRPr/>
          </a:p>
          <a:p>
            <a:pPr marL="171450" indent="-171450" algn="l">
              <a:buFont typeface="Wingdings"/>
              <a:buChar char="§"/>
              <a:defRPr/>
            </a:pPr>
            <a:r>
              <a:rPr lang="de-DE"/>
              <a:t>Das Lösungsblatt kann an dieser Stelle ggf. ausgegeben oder alternativ zur Selbstkontrolle online zur Verfügung gestellt werden.</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29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Fazit: In jedem Unterricht bestehen zusätzlich zu den fachlichen Anforderungen immer auch sprachliche Anforderungen, die die Schüler/innen bewältigen müssen. Die Nicht-Beherrschung der sprachlichen Komponente wirkt sich negativ auf den Schulerfolg aus.</a:t>
            </a:r>
            <a:endParaRPr/>
          </a:p>
          <a:p>
            <a:pPr marL="171450" indent="-171450" algn="l">
              <a:buFont typeface="Wingdings"/>
              <a:buChar char="§"/>
              <a:defRPr/>
            </a:pPr>
            <a:r>
              <a:rPr lang="de-DE"/>
              <a:t>Kinder und Jugendliche sind mit der Alltagssprache vertraut; die Bildungs- und Fachsprache lernen sie erst mit dem Schuleintritt kennen. Dieses Register ist viel komplexer und daher schwierig für alle Lernenden, insbesondere jedoch für Schüler/innen aus sog. „bildungsfernen“ Schichten und mit Deutsch als Zweitsprache.</a:t>
            </a:r>
            <a:endParaRPr/>
          </a:p>
          <a:p>
            <a:pPr marL="171450" indent="-171450" algn="l">
              <a:buFont typeface="Wingdings"/>
              <a:buChar char="§"/>
              <a:defRPr/>
            </a:pPr>
            <a:r>
              <a:rPr lang="de-DE"/>
              <a:t>Die Beherrschung der Bildungs- und Fachsprache wird in der Schule vorausgesetzt und fließt (bewusst oder unbewusst) in die Bewertung von Leistungen ein, wird jedoch nicht zwangsläufig auch unterrichtet.</a:t>
            </a:r>
            <a:endParaRPr/>
          </a:p>
          <a:p>
            <a:pPr algn="l">
              <a:buFont typeface="Wingdings"/>
              <a:buNone/>
              <a:defRPr/>
            </a:pPr>
            <a:endParaRPr lang="de-DE"/>
          </a:p>
          <a:p>
            <a:pPr marL="0" marR="0" lvl="0" indent="0" algn="l" defTabSz="914400">
              <a:lnSpc>
                <a:spcPct val="100000"/>
              </a:lnSpc>
              <a:spcBef>
                <a:spcPts val="0"/>
              </a:spcBef>
              <a:spcAft>
                <a:spcPts val="0"/>
              </a:spcAft>
              <a:buClrTx/>
              <a:buSzTx/>
              <a:buFont typeface="Wingdings"/>
              <a:buNone/>
              <a:defRPr/>
            </a:pPr>
            <a:r>
              <a:rPr lang="de-DE"/>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lgn="l">
              <a:buFont typeface="Wingdings"/>
              <a:buNone/>
              <a:defRPr/>
            </a:pPr>
            <a:endParaRPr lang="de-DE"/>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31</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dirty="0">
                <a:latin typeface="Calibri"/>
              </a:rPr>
              <a:t>Wichtig: Die Konsequenz aus dieser Erkenntnis kann nicht darin bestehen, die Bildungs- und Fachsprache im Unterricht zu vermeiden bzw. durch eine „leichte Sprache“ zu ersetzen! So würde eine Lernchance vergeben werden, denn die Bildungs- und Fachsprache macht das fachliche Lernen zwar auf den ersten Blick komplizierter, jedoch muss langfristig gesehen daran gearbeitet werden, dass die Schüler/innen eigenständig mit den Anforderungen umgehen können. </a:t>
            </a:r>
            <a:endParaRPr dirty="0"/>
          </a:p>
          <a:p>
            <a:pPr marL="171450" indent="-171450" algn="l">
              <a:buFont typeface="Wingdings"/>
              <a:buChar char="§"/>
              <a:defRPr/>
            </a:pPr>
            <a:r>
              <a:rPr lang="de-DE" dirty="0">
                <a:latin typeface="Calibri"/>
              </a:rPr>
              <a:t>Ohne eine frühzeitige Vermittlung sind die Schüler/innen später mit anspruchsvolleren Texten der Bildungs- und Fachsprache überfordert. Eine Vermeidungsstrategie – falls eine solche überhaupt möglich sein sollte – ist also nicht sinnvoll.</a:t>
            </a:r>
            <a:endParaRPr dirty="0"/>
          </a:p>
          <a:p>
            <a:pPr marL="171450" indent="-171450" algn="l">
              <a:buFont typeface="Wingdings"/>
              <a:buChar char="§"/>
              <a:defRPr/>
            </a:pPr>
            <a:r>
              <a:rPr lang="de-DE" dirty="0">
                <a:latin typeface="Calibri"/>
              </a:rPr>
              <a:t>Daher gilt: Die Funktionen und die sprachlichen Mittel der Bildungs- und Fachsprache müssen den Lehrkräften bewusst sein und den Schüler/innen Schritt für Schritt vermittelt werden. Dies muss durchgängig und fächerübergreifend geschehen.</a:t>
            </a:r>
            <a:endParaRPr dirty="0"/>
          </a:p>
          <a:p>
            <a:pPr marL="171450" indent="-171450" algn="l">
              <a:buFont typeface="Wingdings"/>
              <a:buChar char="§"/>
              <a:defRPr/>
            </a:pPr>
            <a:r>
              <a:rPr lang="de-DE" dirty="0">
                <a:latin typeface="Calibri"/>
              </a:rPr>
              <a:t>Gogolin &amp; Lange (2011, S. 120) formulieren: „Das Register Bildungssprache wird ausdrücklich thematisiert, sowohl im Hinblick auf die Unterschiede zwischen Alltags- und Bildungssprache als auch mit Blick auf die Differenzierung der ‚Jargons‘ der Lernbereiche und Unterrichtsfächer; die Lernenden erfahren Gründe dafür, dass eine bestimmte Redeweise in einem Kontext angebracht ist, in einem anderen aber nicht.“</a:t>
            </a:r>
            <a:endParaRPr dirty="0"/>
          </a:p>
          <a:p>
            <a:pPr marL="0" indent="0" algn="l">
              <a:buFont typeface="Wingdings"/>
              <a:buNone/>
              <a:defRPr/>
            </a:pPr>
            <a:endParaRPr lang="de-DE" dirty="0">
              <a:latin typeface="Calibri"/>
            </a:endParaRPr>
          </a:p>
          <a:p>
            <a:pPr marL="0" marR="0" lvl="0" indent="0" algn="l" defTabSz="914400">
              <a:lnSpc>
                <a:spcPct val="100000"/>
              </a:lnSpc>
              <a:spcBef>
                <a:spcPts val="0"/>
              </a:spcBef>
              <a:spcAft>
                <a:spcPts val="0"/>
              </a:spcAft>
              <a:buClrTx/>
              <a:buSzTx/>
              <a:buFontTx/>
              <a:buNone/>
              <a:defRPr/>
            </a:pPr>
            <a:r>
              <a:rPr lang="de-DE" dirty="0">
                <a:latin typeface="Calibri"/>
              </a:rPr>
              <a:t>Abbildungen: </a:t>
            </a:r>
            <a:r>
              <a:rPr lang="en-GB" sz="1200" dirty="0">
                <a:solidFill>
                  <a:schemeClr val="tx1"/>
                </a:solidFill>
                <a:latin typeface="Calibri"/>
                <a:ea typeface="Arial"/>
                <a:cs typeface="Arial"/>
              </a:rPr>
              <a:t>© My Hanh Vo </a:t>
            </a:r>
            <a:r>
              <a:rPr lang="en-GB" sz="1200" dirty="0" err="1">
                <a:solidFill>
                  <a:schemeClr val="tx1"/>
                </a:solidFill>
                <a:latin typeface="Calibri"/>
                <a:ea typeface="Arial"/>
                <a:cs typeface="Arial"/>
              </a:rPr>
              <a:t>Thi</a:t>
            </a:r>
            <a:endParaRPr lang="de-DE" sz="1200" dirty="0">
              <a:solidFill>
                <a:schemeClr val="tx1"/>
              </a:solidFill>
              <a:latin typeface="Calibri"/>
              <a:ea typeface="Arial"/>
              <a:cs typeface="Arial"/>
            </a:endParaRPr>
          </a:p>
          <a:p>
            <a:pPr algn="l">
              <a:defRPr/>
            </a:pPr>
            <a:endParaRPr lang="de-DE" dirty="0">
              <a:latin typeface="Calibri"/>
            </a:endParaRPr>
          </a:p>
          <a:p>
            <a:pPr algn="l">
              <a:defRPr/>
            </a:pPr>
            <a:endParaRPr lang="de-DE" dirty="0"/>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33</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latin typeface="Calibri"/>
              </a:rPr>
              <a:t>Das Zitat von Josef Leisen zeigt angehenden Lehrkräfte, dass sie sich mit der Sprache ihres Fachs auseinandersetzen und Wege finden müssen, diese an ihre Schüler/innen weiterzugeben. </a:t>
            </a:r>
            <a:endParaRPr/>
          </a:p>
          <a:p>
            <a:pPr marL="171450" indent="-171450" algn="l">
              <a:buFont typeface="Wingdings"/>
              <a:buChar char="§"/>
              <a:defRPr/>
            </a:pPr>
            <a:r>
              <a:rPr lang="de-DE">
                <a:latin typeface="Calibri"/>
              </a:rPr>
              <a:t>Genauere Vermittlungsmethoden sind Bestandteil der Präsentation im Fortbildungsbaustein 6. Sollen hier bereits erste Vermutungen zur Durchführung sprachsensiblen Fachunterrichts angestellt werden, kann eine Abschlussdiskussion mit den Studierenden geführt werden. </a:t>
            </a:r>
            <a:endParaRPr/>
          </a:p>
          <a:p>
            <a:pPr algn="l">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lgn="l">
              <a:defRPr/>
            </a:pPr>
            <a:endParaRPr lang="de-DE">
              <a:latin typeface="Calibri"/>
            </a:endParaRPr>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35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dirty="0"/>
              <a:t>Zu sehen ist ein Auszug aus einem Protokoll zu einem Versuch im Chemieunterricht der 8. Klasse einer IGS zur Frage ‚Wie kann man einen Geldschein anzünden, ohne ihn zu verbrennen?‘</a:t>
            </a:r>
            <a:endParaRPr dirty="0"/>
          </a:p>
          <a:p>
            <a:pPr marL="171450" indent="-171450" algn="l">
              <a:buFont typeface="Wingdings"/>
              <a:buChar char="§"/>
              <a:defRPr/>
            </a:pPr>
            <a:r>
              <a:rPr lang="de-DE" dirty="0"/>
              <a:t>Mögliche Fragen an die Studierenden: </a:t>
            </a:r>
            <a:endParaRPr dirty="0"/>
          </a:p>
          <a:p>
            <a:pPr marL="628650" lvl="1" indent="-171450" algn="l">
              <a:buFont typeface="Wingdings"/>
              <a:buChar char="§"/>
              <a:defRPr/>
            </a:pPr>
            <a:r>
              <a:rPr lang="de-DE" dirty="0"/>
              <a:t>„Was sagen Sie zu dem Text des Schülers?“ </a:t>
            </a:r>
            <a:endParaRPr dirty="0"/>
          </a:p>
          <a:p>
            <a:pPr marL="628650" lvl="1" indent="-171450" algn="l">
              <a:buFont typeface="Wingdings"/>
              <a:buChar char="§"/>
              <a:defRPr/>
            </a:pPr>
            <a:r>
              <a:rPr lang="de-DE" dirty="0"/>
              <a:t>„Würden Sie diesen Text als Lehrkraft so akzeptieren? – Warum nicht?“</a:t>
            </a:r>
            <a:endParaRPr dirty="0"/>
          </a:p>
          <a:p>
            <a:pPr marL="171450" indent="-171450" algn="l">
              <a:buFont typeface="Wingdings"/>
              <a:buChar char="§"/>
              <a:defRPr/>
            </a:pPr>
            <a:r>
              <a:rPr lang="de-DE" dirty="0"/>
              <a:t>Mögliche Antworten: schlecht geschrieben; viele Rechtschreib- und Grammatikfehler; nur 1 langer Satz; </a:t>
            </a:r>
            <a:r>
              <a:rPr lang="de-DE" i="1" dirty="0"/>
              <a:t>Tada</a:t>
            </a:r>
            <a:r>
              <a:rPr lang="de-DE" dirty="0"/>
              <a:t> mitten im Satz ist nicht passend; es fehlt etwas am Ende; unstrukturiert; …</a:t>
            </a:r>
            <a:endParaRPr dirty="0"/>
          </a:p>
          <a:p>
            <a:pPr algn="l">
              <a:defRPr/>
            </a:pPr>
            <a:endParaRPr lang="de-DE" dirty="0"/>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a:t>Grundsätzliche Frage: Worin genau bestehen die sprachlichen Anforderungen in der Schule und in welchem Verhältnis stehen sie zu den fachlichen Anforderungen?</a:t>
            </a:r>
            <a:endParaRPr/>
          </a:p>
          <a:p>
            <a:pPr marL="0" marR="0" lvl="0" indent="0" algn="l" defTabSz="914400">
              <a:lnSpc>
                <a:spcPct val="100000"/>
              </a:lnSpc>
              <a:spcBef>
                <a:spcPts val="0"/>
              </a:spcBef>
              <a:spcAft>
                <a:spcPts val="0"/>
              </a:spcAft>
              <a:buClrTx/>
              <a:buSzTx/>
              <a:buFontTx/>
              <a:buNone/>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lnSpc>
                <a:spcPct val="100000"/>
              </a:lnSpc>
              <a:defRPr/>
            </a:pPr>
            <a:endParaRPr lang="de-DE">
              <a:latin typeface="Calibri"/>
            </a:endParaRPr>
          </a:p>
          <a:p>
            <a:pPr>
              <a:lnSpc>
                <a:spcPct val="100000"/>
              </a:lnSpc>
              <a:defRPr/>
            </a:pPr>
            <a:endParaRPr lang="de-DE">
              <a:latin typeface="Calibri"/>
            </a:endParaRPr>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342900" indent="-342900" algn="l">
              <a:lnSpc>
                <a:spcPct val="100000"/>
              </a:lnSpc>
              <a:buFont typeface="Wingdings"/>
              <a:buChar char="§"/>
              <a:defRPr/>
            </a:pPr>
            <a:r>
              <a:rPr lang="de-DE" sz="1200">
                <a:latin typeface="Calibri"/>
              </a:rPr>
              <a:t>Die sprachlichen Anforderungen in der Schule lassen sich grundsätzlich in zwei Anforderungsbereiche einteilen:</a:t>
            </a:r>
            <a:endParaRPr/>
          </a:p>
          <a:p>
            <a:pPr marL="800100" lvl="1" indent="-342900" algn="l">
              <a:lnSpc>
                <a:spcPct val="100000"/>
              </a:lnSpc>
              <a:buFont typeface="Wingdings"/>
              <a:buChar char="§"/>
              <a:defRPr/>
            </a:pPr>
            <a:r>
              <a:rPr lang="de-DE" sz="1200">
                <a:latin typeface="Calibri"/>
              </a:rPr>
              <a:t>zum einen in den Bereich der Produktion von sprachlichem Output, z. B. das Schreiben von Texten oder die Teilnahme am Unterrichtsgespräch, </a:t>
            </a:r>
            <a:endParaRPr/>
          </a:p>
          <a:p>
            <a:pPr marL="800100" lvl="1" indent="-342900" algn="l">
              <a:lnSpc>
                <a:spcPct val="100000"/>
              </a:lnSpc>
              <a:buFont typeface="Wingdings"/>
              <a:buChar char="§"/>
              <a:defRPr/>
            </a:pPr>
            <a:r>
              <a:rPr lang="de-DE" sz="1200">
                <a:latin typeface="Calibri"/>
              </a:rPr>
              <a:t>und zum anderen in den Bereich der Rezeption von sprachlichem Input, z. B. Lesen und Zuhören.</a:t>
            </a:r>
            <a:endParaRPr lang="de-DE" sz="1200">
              <a:latin typeface="Calibri"/>
              <a:ea typeface="ＭＳ Ｐゴシック"/>
            </a:endParaRPr>
          </a:p>
          <a:p>
            <a:pPr algn="l">
              <a:lnSpc>
                <a:spcPct val="100000"/>
              </a:lnSpc>
              <a:defRPr/>
            </a:pPr>
            <a:endParaRPr lang="de-DE" sz="1200">
              <a:latin typeface="Calibri"/>
            </a:endParaRPr>
          </a:p>
          <a:p>
            <a:pPr marL="0" marR="0" lvl="0" indent="0" algn="l" defTabSz="914400">
              <a:lnSpc>
                <a:spcPct val="100000"/>
              </a:lnSpc>
              <a:spcBef>
                <a:spcPts val="0"/>
              </a:spcBef>
              <a:spcAft>
                <a:spcPts val="0"/>
              </a:spcAft>
              <a:buClrTx/>
              <a:buSzTx/>
              <a:buFontTx/>
              <a:buNone/>
              <a:defRPr/>
            </a:pPr>
            <a:r>
              <a:rPr lang="de-DE" sz="1200">
                <a:latin typeface="Calibri"/>
              </a:rPr>
              <a:t>Abbildung: </a:t>
            </a:r>
            <a:r>
              <a:rPr lang="en-GB" sz="1200">
                <a:solidFill>
                  <a:schemeClr val="tx1"/>
                </a:solidFill>
                <a:latin typeface="Calibri"/>
                <a:ea typeface="Arial"/>
                <a:cs typeface="Arial"/>
              </a:rPr>
              <a:t>© My Hanh Vo Thi</a:t>
            </a:r>
            <a:endParaRPr lang="de-DE" sz="1200">
              <a:latin typeface="Calibri"/>
            </a:endParaRPr>
          </a:p>
          <a:p>
            <a:pPr marL="0" marR="0" lvl="0" indent="0" algn="l" defTabSz="914400">
              <a:lnSpc>
                <a:spcPct val="100000"/>
              </a:lnSpc>
              <a:spcBef>
                <a:spcPts val="0"/>
              </a:spcBef>
              <a:spcAft>
                <a:spcPts val="0"/>
              </a:spcAft>
              <a:buClrTx/>
              <a:buSzTx/>
              <a:buFontTx/>
              <a:buNone/>
              <a:defRPr/>
            </a:pPr>
            <a:r>
              <a:rPr lang="de-DE" sz="1200">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lgn="l">
              <a:lnSpc>
                <a:spcPct val="100000"/>
              </a:lnSpc>
              <a:defRPr/>
            </a:pPr>
            <a:endParaRPr lang="de-DE" sz="1200">
              <a:latin typeface="Calibri"/>
            </a:endParaRPr>
          </a:p>
          <a:p>
            <a:pPr algn="l">
              <a:lnSpc>
                <a:spcPct val="100000"/>
              </a:lnSpc>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Im ersten Anforderungsbereich geht es um die Produktion von sprachlichem Output sowohl mündlich (</a:t>
            </a:r>
            <a:r>
              <a:rPr lang="de-DE" sz="1200">
                <a:solidFill>
                  <a:schemeClr val="tx1"/>
                </a:solidFill>
                <a:latin typeface="Calibri"/>
                <a:ea typeface="Arial"/>
                <a:cs typeface="Arial"/>
              </a:rPr>
              <a:t>z. B.</a:t>
            </a:r>
            <a:r>
              <a:rPr lang="de-DE"/>
              <a:t> im Unterrichtsgespräch) als auch schriftlich (</a:t>
            </a:r>
            <a:r>
              <a:rPr lang="de-DE" sz="1200">
                <a:solidFill>
                  <a:schemeClr val="tx1"/>
                </a:solidFill>
                <a:latin typeface="Calibri"/>
                <a:ea typeface="Arial"/>
                <a:cs typeface="Arial"/>
              </a:rPr>
              <a:t>z. B.</a:t>
            </a:r>
            <a:r>
              <a:rPr lang="de-DE"/>
              <a:t> bei der Bearbeitung von Aufgaben in einer Klassenarbeit).</a:t>
            </a:r>
            <a:endParaRPr/>
          </a:p>
          <a:p>
            <a:pPr marL="171450" indent="-171450" algn="l">
              <a:buFont typeface="Wingdings"/>
              <a:buChar char="§"/>
              <a:defRPr/>
            </a:pPr>
            <a:r>
              <a:rPr lang="de-DE"/>
              <a:t>Eine kurze Übung, die mündlich durchgeführt wird, führt die Studierenden in den Zusammenhang von Fach und Sprache ein.</a:t>
            </a:r>
            <a:endParaRPr/>
          </a:p>
          <a:p>
            <a:pPr marL="171450" indent="-171450" algn="l">
              <a:buFont typeface="Wingdings"/>
              <a:buChar char="§"/>
              <a:defRPr/>
            </a:pPr>
            <a:r>
              <a:rPr lang="de-DE"/>
              <a:t>Vorgehen: Von den Studierenden wird eine Ein-Satz-Erklärung verlangt, die sie entweder im Plenum laut äußern oder ihren Sitznachbar/innen mitteilen (ca. 2-3 Minuten). Anschließend werden die Sätze eingeblendet, die beispielhaft zeigen, wie ein solcher Erklärungssatz üblicherweise aussieht. Es wird deutlich gemacht, dass </a:t>
            </a:r>
            <a:r>
              <a:rPr lang="de-DE" i="1"/>
              <a:t>erklären </a:t>
            </a:r>
            <a:r>
              <a:rPr lang="de-DE"/>
              <a:t>einer von zahlreichen Operatoren bzw. eines von zahlreichen Aufforderungsverben ist, die in der Schule für Aufgaben im mündlichen und schriftlichen Bereich verwendet werden. Die Studierenden sollen sich dazu äußern, was ein Operator mit Sprache zu tun hat – die Einblendung der Markierungen macht deutlich, dass bestimmte Worte für eine Erklärung verwendet werden (</a:t>
            </a:r>
            <a:r>
              <a:rPr lang="de-DE" i="1"/>
              <a:t>weil, da, aufgrund, deshalb). </a:t>
            </a:r>
            <a:r>
              <a:rPr lang="de-DE"/>
              <a:t>Der Operator steuert folglich den sprachlichen Output, indem er mit bestimmten sprachlichen Strukturen einhergeht. </a:t>
            </a:r>
            <a:endParaRPr/>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Die Produktion von sprachlichem Output wird über die sog. Operatoren gesteuert. Jedes Fach hat eine festgelegte Liste von Operatoren, die im fachspezifischen Kerncurriculum definiert sind und auf unterschiedliche Tätigkeiten hinweisen, </a:t>
            </a:r>
            <a:r>
              <a:rPr lang="de-DE" sz="1200">
                <a:solidFill>
                  <a:schemeClr val="tx1"/>
                </a:solidFill>
                <a:latin typeface="Calibri"/>
                <a:ea typeface="Arial"/>
                <a:cs typeface="Arial"/>
              </a:rPr>
              <a:t>z. B.</a:t>
            </a:r>
            <a:r>
              <a:rPr lang="de-DE"/>
              <a:t> </a:t>
            </a:r>
            <a:r>
              <a:rPr lang="de-DE" i="1"/>
              <a:t>beschreiben, erläutern, darstellen, begründen </a:t>
            </a:r>
            <a:r>
              <a:rPr lang="de-DE"/>
              <a:t>usw. </a:t>
            </a:r>
            <a:endParaRPr/>
          </a:p>
          <a:p>
            <a:pPr marL="171450" indent="-171450" algn="l">
              <a:buFont typeface="Wingdings"/>
              <a:buChar char="§"/>
              <a:defRPr/>
            </a:pPr>
            <a:r>
              <a:rPr lang="de-DE"/>
              <a:t>Die Operatoren werden entsprechend ihrer Komplexität in drei Anforderungsbereiche eingeteilt. Zu Anforderungsbereich 1 zählen Operatoren wie </a:t>
            </a:r>
            <a:r>
              <a:rPr lang="de-DE" i="1"/>
              <a:t>nennen</a:t>
            </a:r>
            <a:r>
              <a:rPr lang="de-DE"/>
              <a:t>, da hier lediglich eine Aufzählung ohne weitere Erläuterungen verlangt wird. Es handelt sich folglich um eine eher beschreibende, deskriptive Handlung. Im Gegensatz dazu bedeutet der Operator </a:t>
            </a:r>
            <a:r>
              <a:rPr lang="de-DE" i="1"/>
              <a:t>beurteilen </a:t>
            </a:r>
            <a:r>
              <a:rPr lang="de-DE"/>
              <a:t>im Anforderungsbereich 3, einen Gegenstand anhand von Wertkategorien oder bekannter Beurteilungskriterien zu messen. Hier wird eine analytische Tätigkeit verlangt. </a:t>
            </a:r>
            <a:endParaRPr/>
          </a:p>
          <a:p>
            <a:pPr marL="171450" indent="-171450" algn="l">
              <a:buFont typeface="Wingdings"/>
              <a:buChar char="§"/>
              <a:defRPr/>
            </a:pPr>
            <a:r>
              <a:rPr lang="de-DE"/>
              <a:t>Es wird deutlich, dass sowohl die kognitive als auch die sprachliche Komplexität bei Aufgaben mit Operatoren aus höheren Anforderungsbereichen wächst.</a:t>
            </a:r>
            <a:endParaRPr/>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11</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solidFill>
                  <a:srgbClr val="000000"/>
                </a:solidFill>
                <a:latin typeface="Calibri"/>
              </a:rPr>
              <a:t>Die verschiedenen Operatoren geben vor, wie fachliche Inhalte sprachlich aufgearbeitet werden sollen und sind daher mit bestimmten Textsorten verknüpft. </a:t>
            </a:r>
            <a:endParaRPr/>
          </a:p>
          <a:p>
            <a:pPr marL="171450" indent="-171450" algn="l">
              <a:buFont typeface="Wingdings"/>
              <a:buChar char="§"/>
              <a:defRPr/>
            </a:pPr>
            <a:r>
              <a:rPr lang="de-DE">
                <a:solidFill>
                  <a:srgbClr val="000000"/>
                </a:solidFill>
                <a:latin typeface="Calibri"/>
              </a:rPr>
              <a:t>Der Operator </a:t>
            </a:r>
            <a:r>
              <a:rPr lang="de-DE" i="1">
                <a:solidFill>
                  <a:srgbClr val="000000"/>
                </a:solidFill>
                <a:latin typeface="Calibri"/>
              </a:rPr>
              <a:t>protokollieren </a:t>
            </a:r>
            <a:r>
              <a:rPr lang="de-DE">
                <a:solidFill>
                  <a:srgbClr val="000000"/>
                </a:solidFill>
                <a:latin typeface="Calibri"/>
              </a:rPr>
              <a:t>verlangt beispielsweise nach einer ganz bestimmten Textsorte, dem Versuchsprotokoll, das eine festgelegte Struktur, typische Sätze und Phrasen sowie bestimmte Zeitformen aufweist.</a:t>
            </a:r>
            <a:endParaRPr/>
          </a:p>
          <a:p>
            <a:pPr marL="171450" indent="-171450" algn="l">
              <a:buFont typeface="Wingdings"/>
              <a:buChar char="§"/>
              <a:defRPr/>
            </a:pPr>
            <a:r>
              <a:rPr lang="de-DE">
                <a:solidFill>
                  <a:srgbClr val="000000"/>
                </a:solidFill>
                <a:latin typeface="Calibri"/>
              </a:rPr>
              <a:t>Dieses Wissen bringen die Schüler/innen nicht aus ihrem Alltag mit. Es muss ihnen aktiv vermittelt und anschließend mit ausreichend Zeit eingeübt werden. </a:t>
            </a:r>
            <a:r>
              <a:rPr lang="de-DE">
                <a:latin typeface="Calibri"/>
              </a:rPr>
              <a:t>Operatoren dürfen in ihrer Komplexität nicht unterschätzt werden. Jeder Operator verlangt den Schüler/innen hohe fachliche und gleichzeitig sprachliche Leistungen ab.</a:t>
            </a:r>
            <a:endParaRPr lang="de-DE">
              <a:solidFill>
                <a:srgbClr val="000000"/>
              </a:solidFill>
              <a:latin typeface="Calibri"/>
            </a:endParaRPr>
          </a:p>
          <a:p>
            <a:pPr algn="l">
              <a:buFont typeface="Arial"/>
              <a:buNone/>
              <a:defRPr/>
            </a:pPr>
            <a:endParaRPr lang="de-DE">
              <a:solidFill>
                <a:prstClr val="black"/>
              </a:solidFill>
              <a:latin typeface="Calibri"/>
              <a:ea typeface="Arial"/>
            </a:endParaRPr>
          </a:p>
          <a:p>
            <a:pPr marL="0" marR="0" lvl="0" indent="0" algn="l" defTabSz="914400">
              <a:lnSpc>
                <a:spcPct val="100000"/>
              </a:lnSpc>
              <a:spcBef>
                <a:spcPts val="0"/>
              </a:spcBef>
              <a:spcAft>
                <a:spcPts val="0"/>
              </a:spcAft>
              <a:buClrTx/>
              <a:buSzTx/>
              <a:buFont typeface="Arial"/>
              <a:buNone/>
              <a:defRPr/>
            </a:pPr>
            <a:r>
              <a:rPr lang="de-DE">
                <a:solidFill>
                  <a:prstClr val="black"/>
                </a:solidFill>
                <a:latin typeface="Calibri"/>
                <a:ea typeface="Arial"/>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lgn="l">
              <a:buFont typeface="Arial"/>
              <a:buNone/>
              <a:defRPr/>
            </a:pPr>
            <a:endParaRPr lang="de-DE">
              <a:solidFill>
                <a:prstClr val="black"/>
              </a:solidFill>
              <a:latin typeface="Calibri"/>
              <a:ea typeface="Arial"/>
            </a:endParaRPr>
          </a:p>
          <a:p>
            <a:pPr algn="l">
              <a:defRPr/>
            </a:pPr>
            <a:endParaRPr lang="de-DE">
              <a:latin typeface="Calibri"/>
            </a:endParaRPr>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13</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lgn="l">
              <a:buFont typeface="Wingdings"/>
              <a:buChar char="§"/>
              <a:defRPr/>
            </a:pPr>
            <a:r>
              <a:rPr lang="de-DE"/>
              <a:t>Im zweiten Anforderungsbereich geht es um die Rezeption von sprachlichem Input, also die Aufnahme und Verarbeitung von Informationen.</a:t>
            </a:r>
            <a:endParaRPr/>
          </a:p>
          <a:p>
            <a:pPr marL="171450" indent="-171450" algn="l">
              <a:buFont typeface="Wingdings"/>
              <a:buChar char="§"/>
              <a:defRPr/>
            </a:pPr>
            <a:r>
              <a:rPr lang="de-DE"/>
              <a:t>Um die sprachlichen Anforderungen in diesem Bereich selbst einmal nachzuvollziehen, können die Studierenden mit dieser kurzen mündlichen Übung dafür sensibilisiert werden, dass Fachtexte sehr komplex sein können und dass das Lesen und Aufnehmen von neuen Informationen durch sprachliche Hürden erschwert wird. </a:t>
            </a:r>
            <a:endParaRPr/>
          </a:p>
          <a:p>
            <a:pPr marL="171450" indent="-171450" algn="l">
              <a:buFont typeface="Wingdings"/>
              <a:buChar char="§"/>
              <a:defRPr/>
            </a:pPr>
            <a:r>
              <a:rPr lang="de-DE"/>
              <a:t>Die Studierenden vollziehen am Beispiel des Fachtextes aus der Linguistik (die ihnen vermutlich fremd ist) die Situation der Schüler/innen nach, die täglich mit zahlreichen Fachtexten konfrontiert werden, aus denen sie sich neues Wissen aneignen sollen.</a:t>
            </a:r>
            <a:endParaRPr/>
          </a:p>
          <a:p>
            <a:pPr algn="l">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15</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342900" indent="-342900" algn="l">
              <a:buFont typeface="Wingdings"/>
              <a:buChar char="§"/>
              <a:defRPr/>
            </a:pPr>
            <a:r>
              <a:rPr lang="de-DE" sz="1200"/>
              <a:t>Grundsätzlich können Schwierigkeiten bei der Rezeption von Sprache in vier Bereichen auftreten: </a:t>
            </a:r>
            <a:endParaRPr/>
          </a:p>
          <a:p>
            <a:pPr marL="800100" lvl="1" indent="-342900" algn="l">
              <a:buFont typeface="Wingdings"/>
              <a:buChar char="§"/>
              <a:defRPr/>
            </a:pPr>
            <a:r>
              <a:rPr lang="de-DE" sz="1200"/>
              <a:t>Wortschatz: Fachtermini und Fremdwörter sind unbekannt,</a:t>
            </a:r>
            <a:endParaRPr/>
          </a:p>
          <a:p>
            <a:pPr marL="800100" lvl="1" indent="-342900" algn="l">
              <a:buFont typeface="Wingdings"/>
              <a:buChar char="§"/>
              <a:defRPr/>
            </a:pPr>
            <a:r>
              <a:rPr lang="de-DE" sz="1200"/>
              <a:t>Satzbau: komplexe Sätze und Phrasen,</a:t>
            </a:r>
            <a:endParaRPr/>
          </a:p>
          <a:p>
            <a:pPr marL="800100" lvl="1" indent="-342900" algn="l">
              <a:buFont typeface="Wingdings"/>
              <a:buChar char="§"/>
              <a:defRPr/>
            </a:pPr>
            <a:r>
              <a:rPr lang="de-DE" sz="1200"/>
              <a:t>Textebene: viele Informationen werden in einem kurzen Text verdichtet,</a:t>
            </a:r>
            <a:endParaRPr/>
          </a:p>
          <a:p>
            <a:pPr marL="800100" lvl="1" indent="-342900" algn="l">
              <a:buFont typeface="Wingdings"/>
              <a:buChar char="§"/>
              <a:defRPr/>
            </a:pPr>
            <a:r>
              <a:rPr lang="de-DE" sz="1200"/>
              <a:t>Inhaltsebene: fachliche Texte richten sich an ein fachlich geschultes Publikum. Leser/innen außerhalb der Fachgemeinschaft sind wenig bis gar nicht vertraut mit den Inhalten und empfinden die Texte daher als besonders abstrakt und komplex.</a:t>
            </a:r>
            <a:endParaRPr/>
          </a:p>
          <a:p>
            <a:pPr marL="342900" indent="-342900" algn="l">
              <a:buFont typeface="Wingdings"/>
              <a:buChar char="§"/>
              <a:defRPr/>
            </a:pPr>
            <a:r>
              <a:rPr lang="de-DE" sz="1200"/>
              <a:t>Fazit: Die Rezeption von Sprache – z. B. beim Lesen eines Fachtextes – verlangt, dass gleichzeitig zahlreiche sprachliche und inhaltliche Anforderungen bewältigt werden müssen.</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17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60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fld id="{4C95E270-BDC3-4F62-9273-A9C59CDAD9CC}" type="datetime1">
              <a:rPr lang="de-DE"/>
              <a:t>22.03.2022</a:t>
            </a:fld>
            <a:endParaRPr lang="de-DE"/>
          </a:p>
        </p:txBody>
      </p:sp>
      <p:sp>
        <p:nvSpPr>
          <p:cNvPr id="5" name="Footer Placeholder 4"/>
          <p:cNvSpPr>
            <a:spLocks noGrp="1"/>
          </p:cNvSpPr>
          <p:nvPr>
            <p:ph type="ftr" sz="quarter" idx="11"/>
          </p:nvPr>
        </p:nvSpPr>
        <p:spPr bwMode="auto"/>
        <p:txBody>
          <a:bodyPr/>
          <a:lstStyle/>
          <a:p>
            <a:pPr>
              <a:defRPr/>
            </a:pPr>
            <a:r>
              <a:rPr lang="de-DE"/>
              <a:t>Sprache im Fach</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55B6ABB-94EF-49B4-86EB-8990CCD41B31}" type="datetime1">
              <a:rPr lang="de-DE"/>
              <a:t>22.03.2022</a:t>
            </a:fld>
            <a:endParaRPr lang="de-DE"/>
          </a:p>
        </p:txBody>
      </p:sp>
      <p:sp>
        <p:nvSpPr>
          <p:cNvPr id="5" name="Footer Placeholder 4"/>
          <p:cNvSpPr>
            <a:spLocks noGrp="1"/>
          </p:cNvSpPr>
          <p:nvPr>
            <p:ph type="ftr" sz="quarter" idx="11"/>
          </p:nvPr>
        </p:nvSpPr>
        <p:spPr bwMode="auto"/>
        <p:txBody>
          <a:bodyPr/>
          <a:lstStyle/>
          <a:p>
            <a:pPr>
              <a:defRPr/>
            </a:pPr>
            <a:r>
              <a:rPr lang="de-DE"/>
              <a:t>Sprache im Fach</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7B0DEFE1-B5A9-41A4-A2AD-83B51B5C0C4D}" type="datetime1">
              <a:rPr lang="de-DE"/>
              <a:t>22.03.2022</a:t>
            </a:fld>
            <a:endParaRPr lang="de-DE"/>
          </a:p>
        </p:txBody>
      </p:sp>
      <p:sp>
        <p:nvSpPr>
          <p:cNvPr id="5" name="Footer Placeholder 4"/>
          <p:cNvSpPr>
            <a:spLocks noGrp="1"/>
          </p:cNvSpPr>
          <p:nvPr>
            <p:ph type="ftr" sz="quarter" idx="11"/>
          </p:nvPr>
        </p:nvSpPr>
        <p:spPr bwMode="auto"/>
        <p:txBody>
          <a:bodyPr/>
          <a:lstStyle/>
          <a:p>
            <a:pPr>
              <a:defRPr/>
            </a:pPr>
            <a:r>
              <a:rPr lang="de-DE"/>
              <a:t>Sprache im Fach</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1_Benutzerdefiniertes Layout_2ZeilenTitel">
    <p:spTree>
      <p:nvGrpSpPr>
        <p:cNvPr id="1" name=""/>
        <p:cNvGrpSpPr/>
        <p:nvPr/>
      </p:nvGrpSpPr>
      <p:grpSpPr bwMode="auto">
        <a:xfrm>
          <a:off x="0" y="0"/>
          <a:ext cx="0" cy="0"/>
          <a:chOff x="0" y="0"/>
          <a:chExt cx="0" cy="0"/>
        </a:xfrm>
      </p:grpSpPr>
      <p:sp>
        <p:nvSpPr>
          <p:cNvPr id="18" name="Rechteck 17"/>
          <p:cNvSpPr/>
          <p:nvPr userDrawn="1"/>
        </p:nvSpPr>
        <p:spPr bwMode="auto">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19" name="Rechteck 18"/>
          <p:cNvSpPr/>
          <p:nvPr userDrawn="1"/>
        </p:nvSpPr>
        <p:spPr bwMode="auto">
          <a:xfrm>
            <a:off x="7759041" y="6448302"/>
            <a:ext cx="809748"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22" name="Titel 1"/>
          <p:cNvSpPr>
            <a:spLocks noGrp="1"/>
          </p:cNvSpPr>
          <p:nvPr>
            <p:ph type="title"/>
          </p:nvPr>
        </p:nvSpPr>
        <p:spPr bwMode="auto">
          <a:xfrm>
            <a:off x="628650" y="528332"/>
            <a:ext cx="7886700" cy="750110"/>
          </a:xfrm>
          <a:prstGeom prst="rect">
            <a:avLst/>
          </a:prstGeom>
        </p:spPr>
        <p:txBody>
          <a:bodyPr anchor="ctr" anchorCtr="0">
            <a:normAutofit/>
          </a:bodyPr>
          <a:lstStyle>
            <a:lvl1pPr>
              <a:defRPr sz="2700" b="1" cap="none">
                <a:solidFill>
                  <a:schemeClr val="tx1">
                    <a:lumMod val="85000"/>
                    <a:lumOff val="15000"/>
                  </a:schemeClr>
                </a:solidFill>
                <a:latin typeface="+mn-lt"/>
                <a:ea typeface="Open Sans"/>
                <a:cs typeface="Open Sans"/>
              </a:defRPr>
            </a:lvl1pPr>
          </a:lstStyle>
          <a:p>
            <a:pPr>
              <a:defRPr/>
            </a:pPr>
            <a:r>
              <a:rPr lang="de-DE"/>
              <a:t>Titelmasterformat durch Klicken bearbeiten</a:t>
            </a:r>
            <a:endParaRPr/>
          </a:p>
        </p:txBody>
      </p:sp>
      <p:sp>
        <p:nvSpPr>
          <p:cNvPr id="27" name="Fußzeilenplatzhalter 4"/>
          <p:cNvSpPr>
            <a:spLocks noGrp="1"/>
          </p:cNvSpPr>
          <p:nvPr>
            <p:ph type="ftr" sz="quarter" idx="3"/>
          </p:nvPr>
        </p:nvSpPr>
        <p:spPr bwMode="auto">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pPr>
              <a:defRPr/>
            </a:pPr>
            <a:r>
              <a:rPr lang="en-US"/>
              <a:t>Sprache im Fach</a:t>
            </a:r>
          </a:p>
        </p:txBody>
      </p:sp>
      <p:sp>
        <p:nvSpPr>
          <p:cNvPr id="11" name="Foliennummernplatzhalter 5"/>
          <p:cNvSpPr>
            <a:spLocks noGrp="1"/>
          </p:cNvSpPr>
          <p:nvPr>
            <p:ph type="sldNum" sz="quarter" idx="4"/>
          </p:nvPr>
        </p:nvSpPr>
        <p:spPr bwMode="auto">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pPr>
              <a:defRPr/>
            </a:pPr>
            <a:fld id="{48F63A3B-78C7-47BE-AE5E-E10140E04643}" type="slidenum">
              <a:rPr lang="en-US"/>
              <a:t>‹Nr.›</a:t>
            </a:fld>
            <a:endParaRPr lang="en-US"/>
          </a:p>
        </p:txBody>
      </p:sp>
      <p:pic>
        <p:nvPicPr>
          <p:cNvPr id="10" name="Bild 22"/>
          <p:cNvPicPr>
            <a:picLocks noChangeAspect="1"/>
          </p:cNvPicPr>
          <p:nvPr userDrawn="1"/>
        </p:nvPicPr>
        <p:blipFill>
          <a:blip r:embed="rId2"/>
          <a:stretch/>
        </p:blipFill>
        <p:spPr bwMode="auto">
          <a:xfrm>
            <a:off x="6192877" y="6040269"/>
            <a:ext cx="1488336" cy="681212"/>
          </a:xfrm>
          <a:prstGeom prst="rect">
            <a:avLst/>
          </a:prstGeom>
        </p:spPr>
      </p:pic>
      <p:sp>
        <p:nvSpPr>
          <p:cNvPr id="3" name="Textplatzhalter 2"/>
          <p:cNvSpPr>
            <a:spLocks noGrp="1"/>
          </p:cNvSpPr>
          <p:nvPr>
            <p:ph type="body" sz="quarter" idx="10"/>
          </p:nvPr>
        </p:nvSpPr>
        <p:spPr bwMode="auto">
          <a:xfrm>
            <a:off x="628650" y="1381885"/>
            <a:ext cx="7886700" cy="4544871"/>
          </a:xfrm>
        </p:spPr>
        <p:txBody>
          <a:bodyPr/>
          <a:lstStyle>
            <a:lvl1pPr marL="228600" indent="-228600">
              <a:buFont typeface="Wingdings"/>
              <a:buChar char="§"/>
              <a:defRPr sz="2400"/>
            </a:lvl1pPr>
            <a:lvl2pPr marL="685800" indent="-228600">
              <a:buFont typeface="Wingdings"/>
              <a:buChar char="§"/>
              <a:defRPr sz="2200"/>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Bild mit Beschriftung">
    <p:spTree>
      <p:nvGrpSpPr>
        <p:cNvPr id="1" name=""/>
        <p:cNvGrpSpPr/>
        <p:nvPr/>
      </p:nvGrpSpPr>
      <p:grpSpPr bwMode="auto">
        <a:xfrm>
          <a:off x="0" y="0"/>
          <a:ext cx="0" cy="0"/>
          <a:chOff x="0" y="0"/>
          <a:chExt cx="0" cy="0"/>
        </a:xfrm>
      </p:grpSpPr>
      <p:sp>
        <p:nvSpPr>
          <p:cNvPr id="38" name="Rechteck 37"/>
          <p:cNvSpPr/>
          <p:nvPr userDrawn="1"/>
        </p:nvSpPr>
        <p:spPr bwMode="auto">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350">
              <a:solidFill>
                <a:prstClr val="white"/>
              </a:solidFill>
            </a:endParaRPr>
          </a:p>
        </p:txBody>
      </p:sp>
      <p:sp>
        <p:nvSpPr>
          <p:cNvPr id="55" name="Titel 54"/>
          <p:cNvSpPr>
            <a:spLocks noGrp="1"/>
          </p:cNvSpPr>
          <p:nvPr>
            <p:ph type="title" hasCustomPrompt="1"/>
          </p:nvPr>
        </p:nvSpPr>
        <p:spPr bwMode="auto">
          <a:xfrm>
            <a:off x="425808" y="2444779"/>
            <a:ext cx="8394624" cy="1325563"/>
          </a:xfrm>
          <a:prstGeom prst="rect">
            <a:avLst/>
          </a:prstGeom>
        </p:spPr>
        <p:txBody>
          <a:bodyPr/>
          <a:lstStyle>
            <a:lvl1pPr algn="ctr">
              <a:defRPr cap="none">
                <a:latin typeface="+mn-lt"/>
                <a:ea typeface="Oswald Light"/>
                <a:cs typeface="Oswald Light"/>
              </a:defRPr>
            </a:lvl1pPr>
          </a:lstStyle>
          <a:p>
            <a:pPr>
              <a:defRPr/>
            </a:pPr>
            <a:r>
              <a:rPr lang="de-DE"/>
              <a:t>Titel des Fortbildungsbausteins</a:t>
            </a:r>
            <a:endParaRPr/>
          </a:p>
        </p:txBody>
      </p:sp>
      <p:pic>
        <p:nvPicPr>
          <p:cNvPr id="19" name="Bild 22"/>
          <p:cNvPicPr>
            <a:picLocks noChangeAspect="1"/>
          </p:cNvPicPr>
          <p:nvPr userDrawn="1"/>
        </p:nvPicPr>
        <p:blipFill>
          <a:blip r:embed="rId2"/>
          <a:stretch/>
        </p:blipFill>
        <p:spPr bwMode="auto">
          <a:xfrm>
            <a:off x="425808" y="617061"/>
            <a:ext cx="2542648" cy="1163771"/>
          </a:xfrm>
          <a:prstGeom prst="rect">
            <a:avLst/>
          </a:prstGeom>
        </p:spPr>
      </p:pic>
      <p:sp>
        <p:nvSpPr>
          <p:cNvPr id="3" name="Textplatzhalter 2"/>
          <p:cNvSpPr>
            <a:spLocks noGrp="1"/>
          </p:cNvSpPr>
          <p:nvPr>
            <p:ph type="body" sz="quarter" idx="10" hasCustomPrompt="1"/>
          </p:nvPr>
        </p:nvSpPr>
        <p:spPr bwMode="auto">
          <a:xfrm>
            <a:off x="425808" y="3951288"/>
            <a:ext cx="8394624" cy="825500"/>
          </a:xfrm>
        </p:spPr>
        <p:txBody>
          <a:bodyPr anchor="ctr"/>
          <a:lstStyle>
            <a:lvl1pPr marL="0" indent="0" algn="ctr">
              <a:buNone/>
              <a:defRPr i="1"/>
            </a:lvl1pPr>
          </a:lstStyle>
          <a:p>
            <a:pPr lvl="0">
              <a:defRPr/>
            </a:pPr>
            <a:r>
              <a:rPr lang="de-DE"/>
              <a:t>Sprachbildung im Fach – Fortbildungsbaustein XY</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06BFE6D-4CAA-4B4C-BB16-B8F10AE8CEA8}" type="datetime1">
              <a:rPr lang="de-DE"/>
              <a:t>22.03.2022</a:t>
            </a:fld>
            <a:endParaRPr lang="de-DE"/>
          </a:p>
        </p:txBody>
      </p:sp>
      <p:sp>
        <p:nvSpPr>
          <p:cNvPr id="5" name="Footer Placeholder 4"/>
          <p:cNvSpPr>
            <a:spLocks noGrp="1"/>
          </p:cNvSpPr>
          <p:nvPr>
            <p:ph type="ftr" sz="quarter" idx="11"/>
          </p:nvPr>
        </p:nvSpPr>
        <p:spPr bwMode="auto"/>
        <p:txBody>
          <a:bodyPr/>
          <a:lstStyle/>
          <a:p>
            <a:pPr>
              <a:defRPr/>
            </a:pPr>
            <a:r>
              <a:rPr lang="de-DE"/>
              <a:t>Sprache im Fach</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60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e Placeholder 3"/>
          <p:cNvSpPr>
            <a:spLocks noGrp="1"/>
          </p:cNvSpPr>
          <p:nvPr>
            <p:ph type="dt" sz="half" idx="10"/>
          </p:nvPr>
        </p:nvSpPr>
        <p:spPr bwMode="auto"/>
        <p:txBody>
          <a:bodyPr/>
          <a:lstStyle/>
          <a:p>
            <a:pPr>
              <a:defRPr/>
            </a:pPr>
            <a:fld id="{AD61B2C8-171F-4874-8D95-6742A9CFD36D}" type="datetime1">
              <a:rPr lang="de-DE"/>
              <a:t>22.03.2022</a:t>
            </a:fld>
            <a:endParaRPr lang="de-DE"/>
          </a:p>
        </p:txBody>
      </p:sp>
      <p:sp>
        <p:nvSpPr>
          <p:cNvPr id="5" name="Footer Placeholder 4"/>
          <p:cNvSpPr>
            <a:spLocks noGrp="1"/>
          </p:cNvSpPr>
          <p:nvPr>
            <p:ph type="ftr" sz="quarter" idx="11"/>
          </p:nvPr>
        </p:nvSpPr>
        <p:spPr bwMode="auto"/>
        <p:txBody>
          <a:bodyPr/>
          <a:lstStyle/>
          <a:p>
            <a:pPr>
              <a:defRPr/>
            </a:pPr>
            <a:r>
              <a:rPr lang="de-DE"/>
              <a:t>Sprache im Fach</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B12706B3-5421-4243-A651-CC8EDED2EF70}" type="datetime1">
              <a:rPr lang="de-DE"/>
              <a:t>22.03.2022</a:t>
            </a:fld>
            <a:endParaRPr lang="de-DE"/>
          </a:p>
        </p:txBody>
      </p:sp>
      <p:sp>
        <p:nvSpPr>
          <p:cNvPr id="6" name="Footer Placeholder 5"/>
          <p:cNvSpPr>
            <a:spLocks noGrp="1"/>
          </p:cNvSpPr>
          <p:nvPr>
            <p:ph type="ftr" sz="quarter" idx="11"/>
          </p:nvPr>
        </p:nvSpPr>
        <p:spPr bwMode="auto"/>
        <p:txBody>
          <a:bodyPr/>
          <a:lstStyle/>
          <a:p>
            <a:pPr>
              <a:defRPr/>
            </a:pPr>
            <a:r>
              <a:rPr lang="de-DE"/>
              <a:t>Sprache im Fach</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4DD39C94-725B-4560-9049-C30BE5819E4E}" type="datetime1">
              <a:rPr lang="de-DE"/>
              <a:t>22.03.2022</a:t>
            </a:fld>
            <a:endParaRPr lang="de-DE"/>
          </a:p>
        </p:txBody>
      </p:sp>
      <p:sp>
        <p:nvSpPr>
          <p:cNvPr id="8" name="Footer Placeholder 7"/>
          <p:cNvSpPr>
            <a:spLocks noGrp="1"/>
          </p:cNvSpPr>
          <p:nvPr>
            <p:ph type="ftr" sz="quarter" idx="11"/>
          </p:nvPr>
        </p:nvSpPr>
        <p:spPr bwMode="auto"/>
        <p:txBody>
          <a:bodyPr/>
          <a:lstStyle/>
          <a:p>
            <a:pPr>
              <a:defRPr/>
            </a:pPr>
            <a:r>
              <a:rPr lang="de-DE"/>
              <a:t>Sprache im Fach</a:t>
            </a:r>
            <a:endParaRPr/>
          </a:p>
        </p:txBody>
      </p:sp>
      <p:sp>
        <p:nvSpPr>
          <p:cNvPr id="9" name="Slide Number Placeholder 8"/>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fld id="{2576C302-006B-4359-A051-B5D744FB2471}" type="datetime1">
              <a:rPr lang="de-DE"/>
              <a:t>22.03.2022</a:t>
            </a:fld>
            <a:endParaRPr lang="de-DE"/>
          </a:p>
        </p:txBody>
      </p:sp>
      <p:sp>
        <p:nvSpPr>
          <p:cNvPr id="4" name="Footer Placeholder 3"/>
          <p:cNvSpPr>
            <a:spLocks noGrp="1"/>
          </p:cNvSpPr>
          <p:nvPr>
            <p:ph type="ftr" sz="quarter" idx="11"/>
          </p:nvPr>
        </p:nvSpPr>
        <p:spPr bwMode="auto"/>
        <p:txBody>
          <a:bodyPr/>
          <a:lstStyle/>
          <a:p>
            <a:pPr>
              <a:defRPr/>
            </a:pPr>
            <a:r>
              <a:rPr lang="de-DE"/>
              <a:t>Sprache im Fach</a:t>
            </a:r>
            <a:endParaRPr/>
          </a:p>
        </p:txBody>
      </p:sp>
      <p:sp>
        <p:nvSpPr>
          <p:cNvPr id="5" name="Slide Number Placeholder 4"/>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5615B65A-4FB2-48BA-9856-25944B95E167}" type="datetime1">
              <a:rPr lang="de-DE"/>
              <a:t>22.03.2022</a:t>
            </a:fld>
            <a:endParaRPr lang="de-DE"/>
          </a:p>
        </p:txBody>
      </p:sp>
      <p:sp>
        <p:nvSpPr>
          <p:cNvPr id="3" name="Footer Placeholder 2"/>
          <p:cNvSpPr>
            <a:spLocks noGrp="1"/>
          </p:cNvSpPr>
          <p:nvPr>
            <p:ph type="ftr" sz="quarter" idx="11"/>
          </p:nvPr>
        </p:nvSpPr>
        <p:spPr bwMode="auto"/>
        <p:txBody>
          <a:bodyPr/>
          <a:lstStyle/>
          <a:p>
            <a:pPr>
              <a:defRPr/>
            </a:pPr>
            <a:r>
              <a:rPr lang="de-DE"/>
              <a:t>Sprache im Fach</a:t>
            </a:r>
            <a:endParaRPr/>
          </a:p>
        </p:txBody>
      </p:sp>
      <p:sp>
        <p:nvSpPr>
          <p:cNvPr id="4" name="Slide Number Placeholder 3"/>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fld id="{C1027070-7B64-4388-B0DC-29701ABCE8B8}" type="datetime1">
              <a:rPr lang="de-DE"/>
              <a:t>22.03.2022</a:t>
            </a:fld>
            <a:endParaRPr lang="de-DE"/>
          </a:p>
        </p:txBody>
      </p:sp>
      <p:sp>
        <p:nvSpPr>
          <p:cNvPr id="6" name="Footer Placeholder 5"/>
          <p:cNvSpPr>
            <a:spLocks noGrp="1"/>
          </p:cNvSpPr>
          <p:nvPr>
            <p:ph type="ftr" sz="quarter" idx="11"/>
          </p:nvPr>
        </p:nvSpPr>
        <p:spPr bwMode="auto"/>
        <p:txBody>
          <a:bodyPr/>
          <a:lstStyle/>
          <a:p>
            <a:pPr>
              <a:defRPr/>
            </a:pPr>
            <a:r>
              <a:rPr lang="de-DE"/>
              <a:t>Sprache im Fach</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fld id="{9369175A-A0F5-4C10-87B5-5F6463722F41}" type="datetime1">
              <a:rPr lang="de-DE"/>
              <a:t>22.03.2022</a:t>
            </a:fld>
            <a:endParaRPr lang="de-DE"/>
          </a:p>
        </p:txBody>
      </p:sp>
      <p:sp>
        <p:nvSpPr>
          <p:cNvPr id="6" name="Footer Placeholder 5"/>
          <p:cNvSpPr>
            <a:spLocks noGrp="1"/>
          </p:cNvSpPr>
          <p:nvPr>
            <p:ph type="ftr" sz="quarter" idx="11"/>
          </p:nvPr>
        </p:nvSpPr>
        <p:spPr bwMode="auto"/>
        <p:txBody>
          <a:bodyPr/>
          <a:lstStyle/>
          <a:p>
            <a:pPr>
              <a:defRPr/>
            </a:pPr>
            <a:r>
              <a:rPr lang="de-DE"/>
              <a:t>Sprache im Fach</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5936D9-A0C7-4B10-AE15-E4C988A5EA57}" type="datetime1">
              <a:rPr lang="de-DE"/>
              <a:t>22.03.2022</a:t>
            </a:fld>
            <a:endParaRPr lang="de-DE"/>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Sprache im Fach</a:t>
            </a:r>
            <a:endParaRPr/>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971F5E-C1B6-42BC-AB91-181C8FE9A1B5}"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Sprache im Fach</a:t>
            </a:r>
            <a:endParaRPr/>
          </a:p>
        </p:txBody>
      </p:sp>
      <p:sp>
        <p:nvSpPr>
          <p:cNvPr id="3" name="Textplatzhalter 2"/>
          <p:cNvSpPr>
            <a:spLocks noGrp="1"/>
          </p:cNvSpPr>
          <p:nvPr>
            <p:ph type="body" sz="quarter" idx="10"/>
          </p:nvPr>
        </p:nvSpPr>
        <p:spPr bwMode="auto"/>
        <p:txBody>
          <a:bodyPr/>
          <a:lstStyle/>
          <a:p>
            <a:pPr>
              <a:defRPr/>
            </a:pPr>
            <a:r>
              <a:rPr lang="de-DE"/>
              <a:t>Sprachbildung im Fach – Fortbildungsbaustein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Autofit/>
          </a:bodyPr>
          <a:lstStyle/>
          <a:p>
            <a:pPr>
              <a:lnSpc>
                <a:spcPct val="100000"/>
              </a:lnSpc>
              <a:spcBef>
                <a:spcPts val="600"/>
              </a:spcBef>
              <a:buFont typeface="Wingdings"/>
              <a:buChar char="§"/>
              <a:defRPr/>
            </a:pPr>
            <a:r>
              <a:rPr lang="de-DE" sz="1800"/>
              <a:t>Im ersten Anforderungsbereich geht es um die Produktion von sprachlichem Output sowohl mündlich (z. B. im Unterrichtsgespräch) als auch schriftlich (z. B. bei der Bearbeitung von Aufgaben in einer Klassenarbeit).</a:t>
            </a:r>
            <a:endParaRPr/>
          </a:p>
          <a:p>
            <a:pPr>
              <a:lnSpc>
                <a:spcPct val="100000"/>
              </a:lnSpc>
              <a:spcBef>
                <a:spcPts val="600"/>
              </a:spcBef>
              <a:buFont typeface="Wingdings"/>
              <a:buChar char="§"/>
              <a:defRPr/>
            </a:pPr>
            <a:r>
              <a:rPr lang="de-DE" sz="1800"/>
              <a:t>Eine kurze Übung, die mündlich durchgeführt wird, führt die Studierenden in den Zusammenhang von Fach und Sprache ein.</a:t>
            </a:r>
            <a:endParaRPr/>
          </a:p>
          <a:p>
            <a:pPr>
              <a:lnSpc>
                <a:spcPct val="100000"/>
              </a:lnSpc>
              <a:spcBef>
                <a:spcPts val="600"/>
              </a:spcBef>
              <a:buFont typeface="Wingdings"/>
              <a:buChar char="§"/>
              <a:defRPr/>
            </a:pPr>
            <a:r>
              <a:rPr lang="de-DE" sz="1800"/>
              <a:t>Vorgehen: Von den Studierenden wird eine Ein-Satz-Erklärung verlangt, die sie entweder im Plenum laut äußern oder ihren Sitznachbar/innen mitteilen (ca. 2-3 Minuten). Anschließend werden die Sätze eingeblendet, die beispielhaft zeigen, wie ein solcher Erklärungssatz üblicherweise aussieht. Es wird deutlich gemacht, dass </a:t>
            </a:r>
            <a:r>
              <a:rPr lang="de-DE" sz="1800" i="1"/>
              <a:t>erklären </a:t>
            </a:r>
            <a:r>
              <a:rPr lang="de-DE" sz="1800"/>
              <a:t>einer von zahlreichen Operatoren bzw. eines von zahl­reichen Aufforderungsverben ist, die in der Schule für Aufgaben im mündlichen und schriftlichen Bereich verwendet werden. Die Studierenden sollen sich dazu äußern, was ein Operator mit Sprache zu tun hat – die Einblendung der Mar­kie­run­gen macht deutlich, dass bestimmte Wörter für eine Erklärung verwendet werden (</a:t>
            </a:r>
            <a:r>
              <a:rPr lang="de-DE" sz="1800" i="1"/>
              <a:t>weil, da, aufgrund, deshalb). </a:t>
            </a:r>
            <a:r>
              <a:rPr lang="de-DE" sz="1800"/>
              <a:t>Der Operator steuert folglich den sprach­li­chen Output, indem er mit bestimmten sprachlichen Strukturen einhergeht. </a:t>
            </a:r>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fontScale="92500" lnSpcReduction="10000"/>
          </a:bodyPr>
          <a:lstStyle/>
          <a:p>
            <a:pPr marL="0" indent="0">
              <a:lnSpc>
                <a:spcPct val="120000"/>
              </a:lnSpc>
              <a:spcBef>
                <a:spcPts val="0"/>
              </a:spcBef>
              <a:buFont typeface="Wingdings"/>
              <a:buNone/>
              <a:defRPr/>
            </a:pPr>
            <a:r>
              <a:rPr lang="de-DE" sz="2600" b="1"/>
              <a:t>Operatoren steuern den sprachlichen Output:</a:t>
            </a:r>
            <a:endParaRPr/>
          </a:p>
          <a:p>
            <a:pPr marL="0" indent="0">
              <a:lnSpc>
                <a:spcPct val="120000"/>
              </a:lnSpc>
              <a:spcBef>
                <a:spcPts val="0"/>
              </a:spcBef>
              <a:buFont typeface="Wingdings"/>
              <a:buNone/>
              <a:defRPr/>
            </a:pPr>
            <a:r>
              <a:rPr lang="de-DE" sz="2600">
                <a:solidFill>
                  <a:schemeClr val="accent2">
                    <a:lumMod val="75000"/>
                  </a:schemeClr>
                </a:solidFill>
              </a:rPr>
              <a:t>				</a:t>
            </a:r>
            <a:endParaRPr/>
          </a:p>
          <a:p>
            <a:pPr marL="0" indent="0">
              <a:lnSpc>
                <a:spcPct val="120000"/>
              </a:lnSpc>
              <a:spcBef>
                <a:spcPts val="0"/>
              </a:spcBef>
              <a:buFont typeface="Wingdings"/>
              <a:buNone/>
              <a:defRPr/>
            </a:pPr>
            <a:r>
              <a:rPr lang="de-DE" sz="2600">
                <a:solidFill>
                  <a:schemeClr val="tx1">
                    <a:lumMod val="50000"/>
                    <a:lumOff val="50000"/>
                  </a:schemeClr>
                </a:solidFill>
              </a:rPr>
              <a:t>				</a:t>
            </a:r>
            <a:r>
              <a:rPr lang="de-DE" sz="2600">
                <a:solidFill>
                  <a:srgbClr val="BB0F21"/>
                </a:solidFill>
              </a:rPr>
              <a:t>      eher deskriptiv</a:t>
            </a:r>
            <a:endParaRPr/>
          </a:p>
          <a:p>
            <a:pPr marL="0" indent="0">
              <a:lnSpc>
                <a:spcPct val="110000"/>
              </a:lnSpc>
              <a:spcBef>
                <a:spcPts val="0"/>
              </a:spcBef>
              <a:buFont typeface="Wingdings"/>
              <a:buNone/>
              <a:defRPr/>
            </a:pPr>
            <a:r>
              <a:rPr lang="de-DE" sz="2600"/>
              <a:t>Anforderungsbereich 1		</a:t>
            </a:r>
            <a:endParaRPr lang="de-DE" sz="2600">
              <a:solidFill>
                <a:schemeClr val="accent2">
                  <a:lumMod val="75000"/>
                </a:schemeClr>
              </a:solidFill>
            </a:endParaRPr>
          </a:p>
          <a:p>
            <a:pPr marL="0" indent="0">
              <a:lnSpc>
                <a:spcPct val="110000"/>
              </a:lnSpc>
              <a:spcBef>
                <a:spcPts val="0"/>
              </a:spcBef>
              <a:spcAft>
                <a:spcPts val="600"/>
              </a:spcAft>
              <a:buFont typeface="Wingdings"/>
              <a:buNone/>
              <a:defRPr/>
            </a:pPr>
            <a:r>
              <a:rPr lang="de-DE" sz="2600" i="1">
                <a:solidFill>
                  <a:schemeClr val="bg1">
                    <a:lumMod val="50000"/>
                  </a:schemeClr>
                </a:solidFill>
              </a:rPr>
              <a:t>nennen, darstellen, …</a:t>
            </a:r>
            <a:r>
              <a:rPr lang="de-DE" sz="2600" i="1">
                <a:solidFill>
                  <a:schemeClr val="bg2">
                    <a:lumMod val="50000"/>
                  </a:schemeClr>
                </a:solidFill>
              </a:rPr>
              <a:t>	</a:t>
            </a:r>
            <a:r>
              <a:rPr lang="de-DE" sz="2600" i="1">
                <a:solidFill>
                  <a:schemeClr val="bg1">
                    <a:lumMod val="50000"/>
                  </a:schemeClr>
                </a:solidFill>
              </a:rPr>
              <a:t>		                     </a:t>
            </a:r>
            <a:endParaRPr lang="de-DE" sz="2600"/>
          </a:p>
          <a:p>
            <a:pPr marL="0" indent="0">
              <a:lnSpc>
                <a:spcPct val="110000"/>
              </a:lnSpc>
              <a:spcBef>
                <a:spcPts val="0"/>
              </a:spcBef>
              <a:buFont typeface="Wingdings"/>
              <a:buNone/>
              <a:defRPr/>
            </a:pPr>
            <a:r>
              <a:rPr lang="de-DE" sz="2600"/>
              <a:t>Anforderungsbereich 2			</a:t>
            </a:r>
            <a:endParaRPr/>
          </a:p>
          <a:p>
            <a:pPr marL="0" indent="0">
              <a:lnSpc>
                <a:spcPct val="110000"/>
              </a:lnSpc>
              <a:spcBef>
                <a:spcPts val="0"/>
              </a:spcBef>
              <a:spcAft>
                <a:spcPts val="600"/>
              </a:spcAft>
              <a:buFont typeface="Wingdings"/>
              <a:buNone/>
              <a:defRPr/>
            </a:pPr>
            <a:r>
              <a:rPr lang="de-DE" sz="2600" i="1">
                <a:solidFill>
                  <a:schemeClr val="bg1">
                    <a:lumMod val="50000"/>
                  </a:schemeClr>
                </a:solidFill>
              </a:rPr>
              <a:t>erklären, beschreiben, erläutern, …</a:t>
            </a:r>
            <a:endParaRPr/>
          </a:p>
          <a:p>
            <a:pPr marL="0" indent="0">
              <a:lnSpc>
                <a:spcPct val="110000"/>
              </a:lnSpc>
              <a:spcBef>
                <a:spcPts val="0"/>
              </a:spcBef>
              <a:buFont typeface="Wingdings"/>
              <a:buNone/>
              <a:defRPr/>
            </a:pPr>
            <a:r>
              <a:rPr lang="de-DE" sz="2600"/>
              <a:t>Anforderungsbereich 3			           </a:t>
            </a:r>
            <a:r>
              <a:rPr lang="de-DE" sz="2600" i="1">
                <a:solidFill>
                  <a:schemeClr val="bg1">
                    <a:lumMod val="50000"/>
                  </a:schemeClr>
                </a:solidFill>
              </a:rPr>
              <a:t>diskutieren/erörtern, beurteilen/</a:t>
            </a:r>
            <a:endParaRPr/>
          </a:p>
          <a:p>
            <a:pPr marL="0" indent="0">
              <a:lnSpc>
                <a:spcPct val="110000"/>
              </a:lnSpc>
              <a:spcBef>
                <a:spcPts val="0"/>
              </a:spcBef>
              <a:buFont typeface="Wingdings"/>
              <a:buNone/>
              <a:defRPr/>
            </a:pPr>
            <a:r>
              <a:rPr lang="de-DE" sz="2600" i="1">
                <a:solidFill>
                  <a:schemeClr val="bg1">
                    <a:lumMod val="50000"/>
                  </a:schemeClr>
                </a:solidFill>
              </a:rPr>
              <a:t>Stellung nehmen, bewerten,  …</a:t>
            </a:r>
            <a:r>
              <a:rPr lang="de-DE" sz="2600" i="1">
                <a:solidFill>
                  <a:schemeClr val="bg2">
                    <a:lumMod val="50000"/>
                  </a:schemeClr>
                </a:solidFill>
              </a:rPr>
              <a:t>	</a:t>
            </a:r>
            <a:r>
              <a:rPr lang="de-DE" sz="2600" i="1">
                <a:solidFill>
                  <a:schemeClr val="bg1">
                    <a:lumMod val="50000"/>
                  </a:schemeClr>
                </a:solidFill>
              </a:rPr>
              <a:t>	</a:t>
            </a:r>
            <a:endParaRPr/>
          </a:p>
          <a:p>
            <a:pPr marL="0" indent="0">
              <a:lnSpc>
                <a:spcPct val="120000"/>
              </a:lnSpc>
              <a:spcBef>
                <a:spcPts val="0"/>
              </a:spcBef>
              <a:buFont typeface="Wingdings"/>
              <a:buNone/>
              <a:defRPr/>
            </a:pPr>
            <a:r>
              <a:rPr lang="de-DE" sz="2600" i="1">
                <a:solidFill>
                  <a:schemeClr val="bg1">
                    <a:lumMod val="50000"/>
                  </a:schemeClr>
                </a:solidFill>
              </a:rPr>
              <a:t>				      </a:t>
            </a:r>
            <a:r>
              <a:rPr lang="de-DE" sz="2600">
                <a:solidFill>
                  <a:srgbClr val="BB0F21"/>
                </a:solidFill>
              </a:rPr>
              <a:t>eher analytisch</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1. Produktion von Output</a:t>
            </a:r>
            <a:endParaRPr/>
          </a:p>
        </p:txBody>
      </p:sp>
      <p:sp>
        <p:nvSpPr>
          <p:cNvPr id="4" name="Pfeil nach unten 3"/>
          <p:cNvSpPr/>
          <p:nvPr/>
        </p:nvSpPr>
        <p:spPr bwMode="auto">
          <a:xfrm>
            <a:off x="5286188" y="2714065"/>
            <a:ext cx="720724" cy="2569135"/>
          </a:xfrm>
          <a:prstGeom prst="downArrow">
            <a:avLst>
              <a:gd name="adj1" fmla="val 50000"/>
              <a:gd name="adj2" fmla="val 50000"/>
            </a:avLst>
          </a:prstGeom>
          <a:solidFill>
            <a:srgbClr val="BB0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Fußzeilenplatzhalter 4"/>
          <p:cNvSpPr>
            <a:spLocks noGrp="1"/>
          </p:cNvSpPr>
          <p:nvPr>
            <p:ph type="ftr" sz="quarter" idx="3"/>
          </p:nvPr>
        </p:nvSpPr>
        <p:spPr bwMode="auto"/>
        <p:txBody>
          <a:bodyPr/>
          <a:lstStyle/>
          <a:p>
            <a:pPr>
              <a:defRPr/>
            </a:pPr>
            <a:r>
              <a:rPr lang="en-US"/>
              <a:t>Sprache im Fach</a:t>
            </a:r>
          </a:p>
        </p:txBody>
      </p:sp>
      <p:sp>
        <p:nvSpPr>
          <p:cNvPr id="6" name="Foliennummernplatzhalter 5"/>
          <p:cNvSpPr>
            <a:spLocks noGrp="1"/>
          </p:cNvSpPr>
          <p:nvPr>
            <p:ph type="sldNum" sz="quarter" idx="4"/>
          </p:nvPr>
        </p:nvSpPr>
        <p:spPr bwMode="auto"/>
        <p:txBody>
          <a:bodyPr/>
          <a:lstStyle/>
          <a:p>
            <a:pPr>
              <a:defRPr/>
            </a:pPr>
            <a:fld id="{48F63A3B-78C7-47BE-AE5E-E10140E04643}" type="slidenum">
              <a:rPr lang="en-US"/>
              <a:t>11</a:t>
            </a:fld>
            <a:endParaRPr lang="en-US"/>
          </a:p>
        </p:txBody>
      </p:sp>
      <p:sp>
        <p:nvSpPr>
          <p:cNvPr id="7" name="Textfeld 6"/>
          <p:cNvSpPr txBox="1"/>
          <p:nvPr/>
        </p:nvSpPr>
        <p:spPr bwMode="auto">
          <a:xfrm>
            <a:off x="6771807" y="3153571"/>
            <a:ext cx="1870448" cy="1569660"/>
          </a:xfrm>
          <a:prstGeom prst="rect">
            <a:avLst/>
          </a:prstGeom>
          <a:noFill/>
        </p:spPr>
        <p:txBody>
          <a:bodyPr wrap="none" rtlCol="0">
            <a:spAutoFit/>
          </a:bodyPr>
          <a:lstStyle/>
          <a:p>
            <a:pPr algn="ctr">
              <a:defRPr/>
            </a:pPr>
            <a:r>
              <a:rPr lang="de-DE" sz="2400"/>
              <a:t>kognitive und</a:t>
            </a:r>
            <a:endParaRPr/>
          </a:p>
          <a:p>
            <a:pPr algn="ctr">
              <a:defRPr/>
            </a:pPr>
            <a:r>
              <a:rPr lang="de-DE" sz="2400"/>
              <a:t>sprachliche</a:t>
            </a:r>
            <a:endParaRPr/>
          </a:p>
          <a:p>
            <a:pPr algn="ctr">
              <a:defRPr/>
            </a:pPr>
            <a:r>
              <a:rPr lang="de-DE" sz="2400"/>
              <a:t>Komplexität</a:t>
            </a:r>
            <a:endParaRPr/>
          </a:p>
          <a:p>
            <a:pPr algn="ctr">
              <a:defRPr/>
            </a:pPr>
            <a:r>
              <a:rPr lang="de-DE" sz="2400"/>
              <a:t>nimmt zu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a:bodyPr>
          <a:lstStyle/>
          <a:p>
            <a:pPr>
              <a:lnSpc>
                <a:spcPct val="100000"/>
              </a:lnSpc>
              <a:spcBef>
                <a:spcPts val="0"/>
              </a:spcBef>
              <a:spcAft>
                <a:spcPts val="1000"/>
              </a:spcAft>
              <a:buFont typeface="Wingdings"/>
              <a:buChar char="§"/>
              <a:defRPr/>
            </a:pPr>
            <a:r>
              <a:rPr lang="de-DE" sz="1800"/>
              <a:t>Die Produktion von sprachlichem Output wird über die sog. Operatoren ge­steu­ert. Jedes Fach hat eine festgelegte Liste von Operatoren, die im fach­spe­zi­fi­schen Kerncurriculum definiert sind und auf unterschiedliche Tätigkeiten hin­wei­sen, z. B. </a:t>
            </a:r>
            <a:r>
              <a:rPr lang="de-DE" sz="1800" i="1"/>
              <a:t>beschreiben, erläutern, darstellen, begründen </a:t>
            </a:r>
            <a:r>
              <a:rPr lang="de-DE" sz="1800"/>
              <a:t>usw. </a:t>
            </a:r>
            <a:endParaRPr/>
          </a:p>
          <a:p>
            <a:pPr>
              <a:lnSpc>
                <a:spcPct val="100000"/>
              </a:lnSpc>
              <a:spcBef>
                <a:spcPts val="0"/>
              </a:spcBef>
              <a:spcAft>
                <a:spcPts val="1000"/>
              </a:spcAft>
              <a:buFont typeface="Wingdings"/>
              <a:buChar char="§"/>
              <a:defRPr/>
            </a:pPr>
            <a:r>
              <a:rPr lang="de-DE" sz="1800"/>
              <a:t>Die Operatoren werden entsprechend ihrer Komplexität in drei An­for­de­rungs­be­rei­che eingeteilt. Zu Anforderungsbereich 1 zählen Operatoren wie </a:t>
            </a:r>
            <a:r>
              <a:rPr lang="de-DE" sz="1800" i="1"/>
              <a:t>nennen</a:t>
            </a:r>
            <a:r>
              <a:rPr lang="de-DE" sz="1800"/>
              <a:t>, da hier lediglich eine Aufzählung ohne weitere Erläuterungen verlangt wird. Es han­delt sich folglich um eine eher beschreibende, deskriptive Handlung. Im Ge­gen­satz dazu bedeutet der Operator </a:t>
            </a:r>
            <a:r>
              <a:rPr lang="de-DE" sz="1800" i="1"/>
              <a:t>beurteilen </a:t>
            </a:r>
            <a:r>
              <a:rPr lang="de-DE" sz="1800"/>
              <a:t>im Anforderungsbereich 3, einen Gegenstand anhand von Wertkategorien oder bekannter Beurteilungskriterien zu messen. Hier wird eine analytische Tätigkeit verlangt. </a:t>
            </a:r>
            <a:endParaRPr/>
          </a:p>
          <a:p>
            <a:pPr>
              <a:lnSpc>
                <a:spcPct val="100000"/>
              </a:lnSpc>
              <a:spcBef>
                <a:spcPts val="0"/>
              </a:spcBef>
              <a:spcAft>
                <a:spcPts val="1000"/>
              </a:spcAft>
              <a:buFont typeface="Wingdings"/>
              <a:buChar char="§"/>
              <a:defRPr/>
            </a:pPr>
            <a:r>
              <a:rPr lang="de-DE" sz="1800"/>
              <a:t>Es wird deutlich, dass sowohl die kognitive als auch die sprachliche Komplexität bei Aufgaben mit Operatoren aus höheren Anforderungsbereichen wächst.</a:t>
            </a:r>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5"/>
            <a:ext cx="5815693" cy="4952915"/>
          </a:xfrm>
        </p:spPr>
        <p:txBody>
          <a:bodyPr>
            <a:normAutofit fontScale="92500" lnSpcReduction="20000"/>
          </a:bodyPr>
          <a:lstStyle/>
          <a:p>
            <a:pPr marL="0" indent="0">
              <a:lnSpc>
                <a:spcPct val="120000"/>
              </a:lnSpc>
              <a:buFont typeface="Wingdings"/>
              <a:buNone/>
              <a:defRPr/>
            </a:pPr>
            <a:r>
              <a:rPr lang="de-DE" sz="2400" b="1"/>
              <a:t>Die verschiedenen Operatoren …      </a:t>
            </a:r>
            <a:endParaRPr/>
          </a:p>
          <a:p>
            <a:pPr marL="261938" indent="-261938">
              <a:lnSpc>
                <a:spcPct val="120000"/>
              </a:lnSpc>
              <a:buFont typeface="Wingdings"/>
              <a:buChar char="§"/>
              <a:defRPr/>
            </a:pPr>
            <a:r>
              <a:rPr lang="de-DE" sz="2400"/>
              <a:t>geben vor, wie ein fachlicher Inhalt sprachlich aufgearbeitet werden soll,</a:t>
            </a:r>
            <a:endParaRPr/>
          </a:p>
          <a:p>
            <a:pPr marL="261938" indent="-261938">
              <a:lnSpc>
                <a:spcPct val="120000"/>
              </a:lnSpc>
              <a:buFont typeface="Wingdings"/>
              <a:buChar char="§"/>
              <a:defRPr/>
            </a:pPr>
            <a:r>
              <a:rPr lang="de-DE" sz="2400"/>
              <a:t>sind daher mit bestimmten Textsorten verknüpft (z. B. </a:t>
            </a:r>
            <a:r>
              <a:rPr lang="de-DE" sz="2400" i="1"/>
              <a:t>protokolliere</a:t>
            </a:r>
            <a:r>
              <a:rPr lang="de-DE" sz="2400"/>
              <a:t> </a:t>
            </a:r>
            <a:r>
              <a:rPr lang="de-DE" sz="2400">
                <a:latin typeface="Arial"/>
                <a:cs typeface="Arial"/>
              </a:rPr>
              <a:t>→</a:t>
            </a:r>
            <a:r>
              <a:rPr lang="de-DE" sz="2400"/>
              <a:t> </a:t>
            </a:r>
            <a:r>
              <a:rPr lang="de-DE" sz="2400" i="1"/>
              <a:t>Ver­suchs­pro­to­koll</a:t>
            </a:r>
            <a:r>
              <a:rPr lang="de-DE" sz="2400"/>
              <a:t>), deren Struktur die Schüler/innen erst erlernen müssen,</a:t>
            </a:r>
            <a:endParaRPr/>
          </a:p>
          <a:p>
            <a:pPr marL="261938" indent="-261938">
              <a:lnSpc>
                <a:spcPct val="120000"/>
              </a:lnSpc>
              <a:buFont typeface="Wingdings"/>
              <a:buChar char="§"/>
              <a:defRPr/>
            </a:pPr>
            <a:r>
              <a:rPr lang="de-DE" sz="2400"/>
              <a:t>verlangen verschiedene typische Wörter und Phrasen sowie bestimmte grammatische (Zeit-)</a:t>
            </a:r>
            <a:br>
              <a:rPr lang="de-DE" sz="2400"/>
            </a:br>
            <a:r>
              <a:rPr lang="de-DE" sz="2400"/>
              <a:t>Formen,</a:t>
            </a:r>
            <a:endParaRPr/>
          </a:p>
          <a:p>
            <a:pPr marL="261938" indent="-261938">
              <a:lnSpc>
                <a:spcPct val="120000"/>
              </a:lnSpc>
              <a:buFont typeface="Wingdings"/>
              <a:buChar char="§"/>
              <a:defRPr/>
            </a:pPr>
            <a:r>
              <a:rPr lang="de-DE" sz="2400"/>
              <a:t>fordern komplexe Denkmuster (z. B. Abstraktion, Verallgemeinerung).</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1. Produktion von Output</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13</a:t>
            </a:fld>
            <a:endParaRPr lang="en-US"/>
          </a:p>
        </p:txBody>
      </p:sp>
      <p:pic>
        <p:nvPicPr>
          <p:cNvPr id="8" name="Grafik 7"/>
          <p:cNvPicPr>
            <a:picLocks noChangeAspect="1"/>
          </p:cNvPicPr>
          <p:nvPr/>
        </p:nvPicPr>
        <p:blipFill>
          <a:blip r:embed="rId3"/>
          <a:stretch/>
        </p:blipFill>
        <p:spPr bwMode="auto">
          <a:xfrm>
            <a:off x="6982885" y="3465512"/>
            <a:ext cx="1543780" cy="2501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lnSpcReduction="10000"/>
          </a:bodyPr>
          <a:lstStyle/>
          <a:p>
            <a:pPr>
              <a:lnSpc>
                <a:spcPct val="100000"/>
              </a:lnSpc>
              <a:buFont typeface="Wingdings"/>
              <a:buChar char="§"/>
              <a:defRPr/>
            </a:pPr>
            <a:r>
              <a:rPr lang="de-DE" sz="2200">
                <a:solidFill>
                  <a:srgbClr val="000000"/>
                </a:solidFill>
              </a:rPr>
              <a:t>Die verschiedenen Operatoren geben vor, wie fachliche Inhalte sprachlich aufgearbeitet werden sollen, und sind daher mit bestimmten Textsorten verknüpft. </a:t>
            </a:r>
            <a:endParaRPr/>
          </a:p>
          <a:p>
            <a:pPr>
              <a:lnSpc>
                <a:spcPct val="110000"/>
              </a:lnSpc>
              <a:buFont typeface="Wingdings"/>
              <a:buChar char="§"/>
              <a:defRPr/>
            </a:pPr>
            <a:r>
              <a:rPr lang="de-DE" sz="2200">
                <a:solidFill>
                  <a:srgbClr val="000000"/>
                </a:solidFill>
              </a:rPr>
              <a:t>Der Operator </a:t>
            </a:r>
            <a:r>
              <a:rPr lang="de-DE" sz="2200" i="1">
                <a:solidFill>
                  <a:srgbClr val="000000"/>
                </a:solidFill>
              </a:rPr>
              <a:t>protokollieren </a:t>
            </a:r>
            <a:r>
              <a:rPr lang="de-DE" sz="2200">
                <a:solidFill>
                  <a:srgbClr val="000000"/>
                </a:solidFill>
              </a:rPr>
              <a:t>verlangt beispielsweise nach einer ganz bestimmten Textsorte, dem Versuchsprotokoll, das eine festgelegte Struktur, typische Sätze und Phrasen sowie bestimmte Zeitformen aufweist.</a:t>
            </a:r>
            <a:endParaRPr/>
          </a:p>
          <a:p>
            <a:pPr>
              <a:lnSpc>
                <a:spcPct val="100000"/>
              </a:lnSpc>
              <a:buFont typeface="Wingdings"/>
              <a:buChar char="§"/>
              <a:defRPr/>
            </a:pPr>
            <a:r>
              <a:rPr lang="de-DE" sz="2200">
                <a:solidFill>
                  <a:srgbClr val="000000"/>
                </a:solidFill>
              </a:rPr>
              <a:t>Dieses Wissen bringen die Schüler/innen nicht aus ihrem Alltag mit. Es muss ihnen aktiv vermittelt und anschließend mit ausreichend Zeit eingeübt werden. </a:t>
            </a:r>
            <a:r>
              <a:rPr lang="de-DE" sz="2200"/>
              <a:t>Operatoren dürfen in ihrer Komplexität nicht unterschätzt werden. Jeder Operator verlangt den Schüler/innen hohe fachliche und gleichzeitig sprachliche Leistungen ab.</a:t>
            </a:r>
            <a:endParaRPr lang="de-DE" sz="2200">
              <a:solidFill>
                <a:srgbClr val="000000"/>
              </a:solidFill>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Autofit/>
          </a:bodyPr>
          <a:lstStyle/>
          <a:p>
            <a:pPr marL="0" indent="0">
              <a:lnSpc>
                <a:spcPct val="100000"/>
              </a:lnSpc>
              <a:spcBef>
                <a:spcPts val="0"/>
              </a:spcBef>
              <a:spcAft>
                <a:spcPts val="600"/>
              </a:spcAft>
              <a:buFont typeface="Wingdings"/>
              <a:buNone/>
              <a:defRPr/>
            </a:pPr>
            <a:r>
              <a:rPr lang="de-DE" sz="2400" b="1"/>
              <a:t>Lesen Sie den folgenden Textauszug und geben Sie die zentrale Aussage in eigenen Worten wieder:</a:t>
            </a:r>
            <a:endParaRPr/>
          </a:p>
          <a:p>
            <a:pPr marL="0" indent="0" algn="just">
              <a:lnSpc>
                <a:spcPct val="100000"/>
              </a:lnSpc>
              <a:spcBef>
                <a:spcPts val="0"/>
              </a:spcBef>
              <a:spcAft>
                <a:spcPts val="600"/>
              </a:spcAft>
              <a:buFont typeface="Wingdings"/>
              <a:buNone/>
              <a:defRPr/>
            </a:pPr>
            <a:r>
              <a:rPr lang="de-DE" sz="2400"/>
              <a:t>„Das attributive Adjektiv kann, selbst wenn es in beiden Fällen als eine implizite Prädikation verstanden werden kann, in zwei unterschiedlichen Relationen zu seinem Bezugsnomen stehen, nämlich restriktiv und explikativ (appositiv). In explikativer Re­la­tion wird lediglich eine Eigenschaft, die dem Be­zugs­sub­stan­tiv inhärent ist, explizit gemacht (</a:t>
            </a:r>
            <a:r>
              <a:rPr lang="de-DE" sz="2400" i="1"/>
              <a:t>der gestirnte Himmel</a:t>
            </a:r>
            <a:r>
              <a:rPr lang="de-DE" sz="2400"/>
              <a:t>), während im restriktiven Fall mittels der adjektivischen Mo­di­fi­ka­tion das Gemeinte in hinreichender Genauigkeit ein­ge­schränkt wird (</a:t>
            </a:r>
            <a:r>
              <a:rPr lang="de-DE" sz="2400" i="1"/>
              <a:t>saurer Wein</a:t>
            </a:r>
            <a:r>
              <a:rPr lang="de-DE" sz="2400"/>
              <a:t>).“ </a:t>
            </a:r>
            <a:endParaRPr/>
          </a:p>
          <a:p>
            <a:pPr marL="0" indent="0" algn="just">
              <a:lnSpc>
                <a:spcPct val="100000"/>
              </a:lnSpc>
              <a:spcBef>
                <a:spcPts val="0"/>
              </a:spcBef>
              <a:buFont typeface="Wingdings"/>
              <a:buNone/>
              <a:defRPr/>
            </a:pPr>
            <a:r>
              <a:rPr lang="de-DE" sz="1800"/>
              <a:t>(Eichinger 2009, S. 170)</a:t>
            </a:r>
          </a:p>
        </p:txBody>
      </p:sp>
      <p:sp>
        <p:nvSpPr>
          <p:cNvPr id="3" name="Titel 2"/>
          <p:cNvSpPr>
            <a:spLocks noGrp="1"/>
          </p:cNvSpPr>
          <p:nvPr>
            <p:ph type="title"/>
          </p:nvPr>
        </p:nvSpPr>
        <p:spPr bwMode="auto"/>
        <p:txBody>
          <a:bodyPr/>
          <a:lstStyle/>
          <a:p>
            <a:pPr>
              <a:defRPr/>
            </a:pPr>
            <a:r>
              <a:rPr lang="de-DE"/>
              <a:t>2. Rezeption von Input</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lnSpcReduction="10000"/>
          </a:bodyPr>
          <a:lstStyle/>
          <a:p>
            <a:pPr>
              <a:lnSpc>
                <a:spcPct val="100000"/>
              </a:lnSpc>
              <a:spcBef>
                <a:spcPts val="600"/>
              </a:spcBef>
              <a:buFont typeface="Wingdings"/>
              <a:buChar char="§"/>
              <a:defRPr/>
            </a:pPr>
            <a:r>
              <a:rPr lang="de-DE" sz="2200"/>
              <a:t>Im zweiten Anforderungsbereich geht es um die Rezeption von sprachlichem Input, also die Aufnahme und Verarbeitung von Informationen.</a:t>
            </a:r>
            <a:endParaRPr/>
          </a:p>
          <a:p>
            <a:pPr>
              <a:lnSpc>
                <a:spcPct val="100000"/>
              </a:lnSpc>
              <a:spcBef>
                <a:spcPts val="600"/>
              </a:spcBef>
              <a:buFont typeface="Wingdings"/>
              <a:buChar char="§"/>
              <a:defRPr/>
            </a:pPr>
            <a:r>
              <a:rPr lang="de-DE" sz="2200"/>
              <a:t>Um die sprachlichen Anforderungen in diesem Bereich selbst ein­mal nachzuvollziehen, können die Studierenden mit dieser kurzen mündlichen Übung dafür sensibilisiert werden, dass Fach­tex­te sehr komplex sein können und dass das Lesen und Auf­neh­men von neuen Informationen durch sprachliche Hürden erschwert wird. </a:t>
            </a:r>
            <a:endParaRPr/>
          </a:p>
          <a:p>
            <a:pPr>
              <a:lnSpc>
                <a:spcPct val="100000"/>
              </a:lnSpc>
              <a:spcBef>
                <a:spcPts val="600"/>
              </a:spcBef>
              <a:buFont typeface="Wingdings"/>
              <a:buChar char="§"/>
              <a:defRPr/>
            </a:pPr>
            <a:r>
              <a:rPr lang="de-DE" sz="2200"/>
              <a:t>Die Studierenden vollziehen am Beispiel eines Fachtextes aus der Linguistik (die ihnen vermutlich fremd ist) die Situation der Schüler/innen nach, die täglich mit zahlreichen Fachtexten kon­fron­tiert werden, aus denen sie sich neues Wissen aneignen sollen.</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98015" cy="4544870"/>
          </a:xfrm>
        </p:spPr>
        <p:txBody>
          <a:bodyPr>
            <a:normAutofit/>
          </a:bodyPr>
          <a:lstStyle/>
          <a:p>
            <a:pPr marL="0" indent="0">
              <a:lnSpc>
                <a:spcPct val="100000"/>
              </a:lnSpc>
              <a:spcBef>
                <a:spcPts val="600"/>
              </a:spcBef>
              <a:buFont typeface="Wingdings"/>
              <a:buNone/>
              <a:defRPr/>
            </a:pPr>
            <a:r>
              <a:rPr lang="de-DE" sz="2200" b="1"/>
              <a:t>Wodurch wurde Ihnen das Verstehen des Textes erschwert?</a:t>
            </a:r>
            <a:endParaRPr/>
          </a:p>
          <a:p>
            <a:pPr marL="273050" indent="-273050">
              <a:lnSpc>
                <a:spcPct val="100000"/>
              </a:lnSpc>
              <a:spcBef>
                <a:spcPts val="600"/>
              </a:spcBef>
              <a:buFont typeface="Wingdings"/>
              <a:buChar char="§"/>
              <a:defRPr/>
            </a:pPr>
            <a:r>
              <a:rPr lang="de-DE" sz="2200"/>
              <a:t>unbekannter Wortschatz (Fachtermini,  Fremdwörter)</a:t>
            </a:r>
            <a:endParaRPr/>
          </a:p>
          <a:p>
            <a:pPr marL="273050" indent="-273050">
              <a:lnSpc>
                <a:spcPct val="100000"/>
              </a:lnSpc>
              <a:spcBef>
                <a:spcPts val="600"/>
              </a:spcBef>
              <a:buFont typeface="Wingdings"/>
              <a:buChar char="§"/>
              <a:defRPr/>
            </a:pPr>
            <a:r>
              <a:rPr lang="de-DE" sz="2200"/>
              <a:t>komplexe Sätze und Phrasen </a:t>
            </a:r>
            <a:endParaRPr/>
          </a:p>
          <a:p>
            <a:pPr marL="273050" indent="-273050">
              <a:lnSpc>
                <a:spcPct val="100000"/>
              </a:lnSpc>
              <a:spcBef>
                <a:spcPts val="600"/>
              </a:spcBef>
              <a:buFont typeface="Wingdings"/>
              <a:buChar char="§"/>
              <a:defRPr/>
            </a:pPr>
            <a:r>
              <a:rPr lang="de-DE" sz="2200"/>
              <a:t>Textsorte, Textstruktur (stark verdichtete Informationen) </a:t>
            </a:r>
            <a:endParaRPr/>
          </a:p>
          <a:p>
            <a:pPr marL="273050" indent="-273050">
              <a:lnSpc>
                <a:spcPct val="100000"/>
              </a:lnSpc>
              <a:spcBef>
                <a:spcPts val="600"/>
              </a:spcBef>
              <a:buFont typeface="Wingdings"/>
              <a:buChar char="§"/>
              <a:defRPr/>
            </a:pPr>
            <a:r>
              <a:rPr lang="de-DE" sz="2200"/>
              <a:t>Abstraktheitsgrad, Komplexität und geringe Vertrautheit mit dem Inhalt</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2. Rezeption von Input</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17</a:t>
            </a:fld>
            <a:endParaRPr lang="en-US"/>
          </a:p>
        </p:txBody>
      </p:sp>
      <p:pic>
        <p:nvPicPr>
          <p:cNvPr id="6" name="Grafik 5"/>
          <p:cNvPicPr>
            <a:picLocks noChangeAspect="1"/>
          </p:cNvPicPr>
          <p:nvPr/>
        </p:nvPicPr>
        <p:blipFill>
          <a:blip r:embed="rId3"/>
          <a:stretch/>
        </p:blipFill>
        <p:spPr bwMode="auto">
          <a:xfrm>
            <a:off x="6801853" y="3493054"/>
            <a:ext cx="1792108" cy="2465221"/>
          </a:xfrm>
          <a:prstGeom prst="rect">
            <a:avLst/>
          </a:prstGeom>
        </p:spPr>
      </p:pic>
      <p:sp>
        <p:nvSpPr>
          <p:cNvPr id="7" name="Textfeld 6"/>
          <p:cNvSpPr txBox="1"/>
          <p:nvPr/>
        </p:nvSpPr>
        <p:spPr bwMode="auto">
          <a:xfrm>
            <a:off x="638128" y="3833112"/>
            <a:ext cx="6045302" cy="1785104"/>
          </a:xfrm>
          <a:prstGeom prst="rect">
            <a:avLst/>
          </a:prstGeom>
          <a:noFill/>
        </p:spPr>
        <p:txBody>
          <a:bodyPr wrap="square" rtlCol="0">
            <a:spAutoFit/>
          </a:bodyPr>
          <a:lstStyle/>
          <a:p>
            <a:pPr>
              <a:defRPr/>
            </a:pPr>
            <a:r>
              <a:rPr lang="de-DE" sz="2200"/>
              <a:t>Die Rezeption von sprachlichem Input (hier: das Lesen eines Fachtextes) verlangt die gleichzeitige Bewältigung sprachlicher Anforderungen (Wortschatz, Satzbau und Text) sowie inhaltlicher Anforderungen.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fontScale="92500"/>
          </a:bodyPr>
          <a:lstStyle/>
          <a:p>
            <a:pPr>
              <a:lnSpc>
                <a:spcPct val="100000"/>
              </a:lnSpc>
              <a:buFont typeface="Wingdings"/>
              <a:buChar char="§"/>
              <a:defRPr/>
            </a:pPr>
            <a:r>
              <a:rPr lang="de-DE" sz="2200"/>
              <a:t>Grundsätzlich können Schwierigkeiten bei der Rezeption von Sprache in vier Bereichen auftreten: </a:t>
            </a:r>
            <a:endParaRPr/>
          </a:p>
          <a:p>
            <a:pPr lvl="1">
              <a:lnSpc>
                <a:spcPct val="100000"/>
              </a:lnSpc>
              <a:buFont typeface="Wingdings"/>
              <a:buChar char="§"/>
              <a:defRPr/>
            </a:pPr>
            <a:r>
              <a:rPr lang="de-DE" sz="2200"/>
              <a:t>Wortschatz: Fachtermini und Fremdwörter sind unbekannt,</a:t>
            </a:r>
            <a:endParaRPr/>
          </a:p>
          <a:p>
            <a:pPr lvl="1">
              <a:lnSpc>
                <a:spcPct val="100000"/>
              </a:lnSpc>
              <a:buFont typeface="Wingdings"/>
              <a:buChar char="§"/>
              <a:defRPr/>
            </a:pPr>
            <a:r>
              <a:rPr lang="de-DE" sz="2200"/>
              <a:t>Satzbau: komplexe Sätze und Phrasen,</a:t>
            </a:r>
            <a:endParaRPr/>
          </a:p>
          <a:p>
            <a:pPr lvl="1">
              <a:lnSpc>
                <a:spcPct val="100000"/>
              </a:lnSpc>
              <a:buFont typeface="Wingdings"/>
              <a:buChar char="§"/>
              <a:defRPr/>
            </a:pPr>
            <a:r>
              <a:rPr lang="de-DE" sz="2200"/>
              <a:t>Textebene: viele Informationen werden in einem kurzen Text verdichtet,</a:t>
            </a:r>
            <a:endParaRPr/>
          </a:p>
          <a:p>
            <a:pPr lvl="1">
              <a:lnSpc>
                <a:spcPct val="100000"/>
              </a:lnSpc>
              <a:buFont typeface="Wingdings"/>
              <a:buChar char="§"/>
              <a:defRPr/>
            </a:pPr>
            <a:r>
              <a:rPr lang="de-DE" sz="2200"/>
              <a:t>Inhaltsebene: fachliche Texte richten sich an ein fachlich geschultes Publikum. Leser/innen außerhalb der Fachgemeinschaft sind wenig bis gar nicht vertraut mit den Inhalten und empfinden die Texte daher als besonders abstrakt und komplex.</a:t>
            </a:r>
            <a:endParaRPr/>
          </a:p>
          <a:p>
            <a:pPr>
              <a:lnSpc>
                <a:spcPct val="100000"/>
              </a:lnSpc>
              <a:buFont typeface="Wingdings"/>
              <a:buChar char="§"/>
              <a:defRPr/>
            </a:pPr>
            <a:r>
              <a:rPr lang="de-DE" sz="2200"/>
              <a:t>Fazit: Die Rezeption von Sprache – z. B. beim Lesen eines Fachtextes – verlangt, dass gleichzeitig zahlreiche sprachliche und inhaltliche An­for­de­run­gen bewältigt werden müssen.</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5519646" y="1381886"/>
            <a:ext cx="2995704" cy="4544870"/>
          </a:xfrm>
        </p:spPr>
        <p:txBody>
          <a:bodyPr>
            <a:normAutofit/>
          </a:bodyPr>
          <a:lstStyle/>
          <a:p>
            <a:pPr marL="0" indent="0" algn="ctr">
              <a:lnSpc>
                <a:spcPct val="100000"/>
              </a:lnSpc>
              <a:buFont typeface="Wingdings 3"/>
              <a:buNone/>
              <a:defRPr/>
            </a:pPr>
            <a:r>
              <a:rPr lang="de-DE" sz="2400"/>
              <a:t>Jeder (Fach-)</a:t>
            </a:r>
            <a:br>
              <a:rPr lang="de-DE" sz="2400"/>
            </a:br>
            <a:r>
              <a:rPr lang="de-DE" sz="2400"/>
              <a:t>Unterricht </a:t>
            </a:r>
            <a:endParaRPr/>
          </a:p>
          <a:p>
            <a:pPr marL="0" indent="0" algn="ctr">
              <a:lnSpc>
                <a:spcPct val="100000"/>
              </a:lnSpc>
              <a:buFont typeface="Wingdings 3"/>
              <a:buNone/>
              <a:defRPr/>
            </a:pPr>
            <a:r>
              <a:rPr lang="de-DE" sz="2400" b="1"/>
              <a:t>=</a:t>
            </a:r>
            <a:endParaRPr/>
          </a:p>
          <a:p>
            <a:pPr marL="0" indent="0" algn="ctr">
              <a:lnSpc>
                <a:spcPct val="100000"/>
              </a:lnSpc>
              <a:buFont typeface="Wingdings 3"/>
              <a:buNone/>
              <a:defRPr/>
            </a:pPr>
            <a:r>
              <a:rPr lang="de-DE" sz="2400"/>
              <a:t>fachliche Anforderungen</a:t>
            </a:r>
            <a:endParaRPr/>
          </a:p>
          <a:p>
            <a:pPr marL="0" indent="0" algn="ctr">
              <a:lnSpc>
                <a:spcPct val="100000"/>
              </a:lnSpc>
              <a:buFont typeface="Wingdings 3"/>
              <a:buNone/>
              <a:defRPr/>
            </a:pPr>
            <a:r>
              <a:rPr lang="de-DE" sz="2400" b="1"/>
              <a:t>+</a:t>
            </a:r>
            <a:endParaRPr/>
          </a:p>
          <a:p>
            <a:pPr marL="0" indent="0" algn="ctr">
              <a:lnSpc>
                <a:spcPct val="100000"/>
              </a:lnSpc>
              <a:buFont typeface="Wingdings 3"/>
              <a:buNone/>
              <a:defRPr/>
            </a:pPr>
            <a:r>
              <a:rPr lang="de-DE" sz="2400"/>
              <a:t>sprachliche Anforderungen</a:t>
            </a:r>
            <a:endParaRPr/>
          </a:p>
        </p:txBody>
      </p:sp>
      <p:sp>
        <p:nvSpPr>
          <p:cNvPr id="3" name="Titel 2"/>
          <p:cNvSpPr>
            <a:spLocks noGrp="1"/>
          </p:cNvSpPr>
          <p:nvPr>
            <p:ph type="title"/>
          </p:nvPr>
        </p:nvSpPr>
        <p:spPr bwMode="auto"/>
        <p:txBody>
          <a:bodyPr>
            <a:normAutofit fontScale="90000"/>
          </a:bodyPr>
          <a:lstStyle/>
          <a:p>
            <a:pPr>
              <a:defRPr/>
            </a:pPr>
            <a:r>
              <a:rPr lang="de-DE" sz="2800"/>
              <a:t>Fazit: Sprachliche &amp; fachliche Anforderungen in der Schule</a:t>
            </a:r>
            <a:endParaRPr lang="de-DE"/>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19</a:t>
            </a:fld>
            <a:endParaRPr lang="en-US"/>
          </a:p>
        </p:txBody>
      </p:sp>
      <p:pic>
        <p:nvPicPr>
          <p:cNvPr id="6" name="Grafik 5"/>
          <p:cNvPicPr>
            <a:picLocks noChangeAspect="1"/>
          </p:cNvPicPr>
          <p:nvPr/>
        </p:nvPicPr>
        <p:blipFill>
          <a:blip r:embed="rId3"/>
          <a:stretch/>
        </p:blipFill>
        <p:spPr bwMode="auto">
          <a:xfrm>
            <a:off x="615204" y="1368440"/>
            <a:ext cx="4631828" cy="3270796"/>
          </a:xfrm>
          <a:prstGeom prst="rect">
            <a:avLst/>
          </a:prstGeom>
        </p:spPr>
      </p:pic>
      <p:sp>
        <p:nvSpPr>
          <p:cNvPr id="7" name="Rechteck 6"/>
          <p:cNvSpPr/>
          <p:nvPr/>
        </p:nvSpPr>
        <p:spPr bwMode="auto">
          <a:xfrm>
            <a:off x="605118" y="5109603"/>
            <a:ext cx="7923680" cy="830997"/>
          </a:xfrm>
          <a:prstGeom prst="rect">
            <a:avLst/>
          </a:prstGeom>
        </p:spPr>
        <p:txBody>
          <a:bodyPr wrap="square">
            <a:spAutoFit/>
          </a:bodyPr>
          <a:lstStyle/>
          <a:p>
            <a:pPr>
              <a:defRPr/>
            </a:pPr>
            <a:r>
              <a:rPr lang="de-DE" sz="2400"/>
              <a:t>Die Nicht-Beherrschung einer Komponente wirkt sich un­mit­tel­bar auf den Erfolg bei der Bewältigung der Aufgabe aus.</a:t>
            </a:r>
            <a:endParaRPr/>
          </a:p>
        </p:txBody>
      </p:sp>
      <p:sp>
        <p:nvSpPr>
          <p:cNvPr id="8" name="Textfeld 10"/>
          <p:cNvSpPr txBox="1"/>
          <p:nvPr/>
        </p:nvSpPr>
        <p:spPr bwMode="auto">
          <a:xfrm>
            <a:off x="722777" y="4706395"/>
            <a:ext cx="4796869" cy="211230"/>
          </a:xfrm>
          <a:prstGeom prst="rect">
            <a:avLst/>
          </a:prstGeom>
          <a:noFill/>
          <a:ln>
            <a:noFill/>
          </a:ln>
          <a:effectLst/>
        </p:spPr>
        <p:txBody>
          <a:bodyPr lIns="0" tIns="0" rIns="0" bIns="0"/>
          <a:lstStyle/>
          <a:p>
            <a:pPr>
              <a:lnSpc>
                <a:spcPct val="114999"/>
              </a:lnSpc>
              <a:spcAft>
                <a:spcPts val="0"/>
              </a:spcAft>
              <a:defRPr/>
            </a:pPr>
            <a:r>
              <a:rPr lang="de-DE" sz="1200">
                <a:solidFill>
                  <a:schemeClr val="tx1">
                    <a:lumMod val="75000"/>
                    <a:lumOff val="25000"/>
                  </a:schemeClr>
                </a:solidFill>
              </a:rPr>
              <a:t>Abbildung 1. Aufgaben aus einem Biologielehrwerk. Quelle: Natura 1 (2013).</a:t>
            </a:r>
            <a:endParaRPr lang="de-DE" sz="800" b="1" cap="all">
              <a:solidFill>
                <a:schemeClr val="tx1">
                  <a:lumMod val="75000"/>
                  <a:lumOff val="25000"/>
                </a:schemeClr>
              </a:solidFill>
              <a:ea typeface="Times New Roman"/>
              <a:cs typeface="Times New Roman"/>
            </a:endParaRPr>
          </a:p>
        </p:txBody>
      </p:sp>
      <p:cxnSp>
        <p:nvCxnSpPr>
          <p:cNvPr id="9" name="Gerade Verbindung 30"/>
          <p:cNvCxnSpPr>
            <a:cxnSpLocks noChangeShapeType="1"/>
          </p:cNvCxnSpPr>
          <p:nvPr/>
        </p:nvCxnSpPr>
        <p:spPr bwMode="auto">
          <a:xfrm>
            <a:off x="6444129" y="3125133"/>
            <a:ext cx="1116000" cy="0"/>
          </a:xfrm>
          <a:prstGeom prst="line">
            <a:avLst/>
          </a:prstGeom>
          <a:noFill/>
          <a:ln w="31750" algn="ctr">
            <a:solidFill>
              <a:schemeClr val="bg1">
                <a:lumMod val="50000"/>
              </a:schemeClr>
            </a:solidFill>
            <a:round/>
            <a:headEnd/>
            <a:tailEnd/>
          </a:ln>
        </p:spPr>
      </p:cxnSp>
      <p:cxnSp>
        <p:nvCxnSpPr>
          <p:cNvPr id="10" name="Gerade Verbindung 30"/>
          <p:cNvCxnSpPr>
            <a:cxnSpLocks noChangeShapeType="1"/>
          </p:cNvCxnSpPr>
          <p:nvPr/>
        </p:nvCxnSpPr>
        <p:spPr bwMode="auto">
          <a:xfrm>
            <a:off x="6074707" y="3465791"/>
            <a:ext cx="1908000" cy="0"/>
          </a:xfrm>
          <a:prstGeom prst="line">
            <a:avLst/>
          </a:prstGeom>
          <a:noFill/>
          <a:ln w="31750" algn="ctr">
            <a:solidFill>
              <a:schemeClr val="bg1">
                <a:lumMod val="50000"/>
              </a:schemeClr>
            </a:solidFill>
            <a:round/>
            <a:headEnd/>
            <a:tailEnd/>
          </a:ln>
        </p:spPr>
      </p:cxnSp>
      <p:cxnSp>
        <p:nvCxnSpPr>
          <p:cNvPr id="11" name="Gerade Verbindung 30"/>
          <p:cNvCxnSpPr>
            <a:cxnSpLocks noChangeShapeType="1"/>
          </p:cNvCxnSpPr>
          <p:nvPr/>
        </p:nvCxnSpPr>
        <p:spPr bwMode="auto">
          <a:xfrm>
            <a:off x="1950943" y="2152463"/>
            <a:ext cx="3132000" cy="0"/>
          </a:xfrm>
          <a:prstGeom prst="line">
            <a:avLst/>
          </a:prstGeom>
          <a:noFill/>
          <a:ln w="31750" algn="ctr">
            <a:solidFill>
              <a:schemeClr val="bg1">
                <a:lumMod val="50000"/>
              </a:schemeClr>
            </a:solidFill>
            <a:round/>
            <a:headEnd/>
            <a:tailEnd/>
          </a:ln>
        </p:spPr>
      </p:cxnSp>
      <p:cxnSp>
        <p:nvCxnSpPr>
          <p:cNvPr id="12" name="Gerade Verbindung 30"/>
          <p:cNvCxnSpPr>
            <a:cxnSpLocks noChangeShapeType="1"/>
          </p:cNvCxnSpPr>
          <p:nvPr/>
        </p:nvCxnSpPr>
        <p:spPr bwMode="auto">
          <a:xfrm>
            <a:off x="1130671" y="2367615"/>
            <a:ext cx="1116000" cy="0"/>
          </a:xfrm>
          <a:prstGeom prst="line">
            <a:avLst/>
          </a:prstGeom>
          <a:noFill/>
          <a:ln w="31750" algn="ctr">
            <a:solidFill>
              <a:schemeClr val="bg1">
                <a:lumMod val="50000"/>
              </a:schemeClr>
            </a:solidFill>
            <a:round/>
            <a:headEnd/>
            <a:tailEnd/>
          </a:ln>
        </p:spPr>
      </p:cxnSp>
      <p:cxnSp>
        <p:nvCxnSpPr>
          <p:cNvPr id="13" name="Gerade Verbindung 30"/>
          <p:cNvCxnSpPr>
            <a:cxnSpLocks noChangeShapeType="1"/>
          </p:cNvCxnSpPr>
          <p:nvPr/>
        </p:nvCxnSpPr>
        <p:spPr bwMode="auto">
          <a:xfrm>
            <a:off x="1628214" y="2824815"/>
            <a:ext cx="2124000" cy="0"/>
          </a:xfrm>
          <a:prstGeom prst="line">
            <a:avLst/>
          </a:prstGeom>
          <a:noFill/>
          <a:ln w="31750" algn="ctr">
            <a:solidFill>
              <a:schemeClr val="bg1">
                <a:lumMod val="50000"/>
              </a:schemeClr>
            </a:solidFill>
            <a:round/>
            <a:headEnd/>
            <a:tailEnd/>
          </a:ln>
        </p:spPr>
      </p:cxnSp>
      <p:cxnSp>
        <p:nvCxnSpPr>
          <p:cNvPr id="14" name="Gerade Verbindung 30"/>
          <p:cNvCxnSpPr>
            <a:cxnSpLocks noChangeShapeType="1"/>
          </p:cNvCxnSpPr>
          <p:nvPr/>
        </p:nvCxnSpPr>
        <p:spPr bwMode="auto">
          <a:xfrm>
            <a:off x="1682002" y="3264086"/>
            <a:ext cx="1440000" cy="0"/>
          </a:xfrm>
          <a:prstGeom prst="line">
            <a:avLst/>
          </a:prstGeom>
          <a:noFill/>
          <a:ln w="31750" algn="ctr">
            <a:solidFill>
              <a:schemeClr val="bg1">
                <a:lumMod val="50000"/>
              </a:schemeClr>
            </a:solidFill>
            <a:round/>
            <a:headEnd/>
            <a:tailEnd/>
          </a:ln>
        </p:spPr>
      </p:cxnSp>
      <p:cxnSp>
        <p:nvCxnSpPr>
          <p:cNvPr id="15" name="Gerade Verbindung 30"/>
          <p:cNvCxnSpPr>
            <a:cxnSpLocks noChangeShapeType="1"/>
          </p:cNvCxnSpPr>
          <p:nvPr/>
        </p:nvCxnSpPr>
        <p:spPr bwMode="auto">
          <a:xfrm>
            <a:off x="1130671" y="3927474"/>
            <a:ext cx="3312000" cy="0"/>
          </a:xfrm>
          <a:prstGeom prst="line">
            <a:avLst/>
          </a:prstGeom>
          <a:noFill/>
          <a:ln w="31750" algn="ctr">
            <a:solidFill>
              <a:schemeClr val="bg1">
                <a:lumMod val="50000"/>
              </a:schemeClr>
            </a:solidFill>
            <a:round/>
            <a:headEnd/>
            <a:tailEnd/>
          </a:ln>
        </p:spPr>
      </p:cxnSp>
      <p:cxnSp>
        <p:nvCxnSpPr>
          <p:cNvPr id="16" name="Gerade Verbindung 30"/>
          <p:cNvCxnSpPr>
            <a:cxnSpLocks noChangeShapeType="1"/>
          </p:cNvCxnSpPr>
          <p:nvPr/>
        </p:nvCxnSpPr>
        <p:spPr bwMode="auto">
          <a:xfrm>
            <a:off x="3339032" y="4384674"/>
            <a:ext cx="1836000" cy="0"/>
          </a:xfrm>
          <a:prstGeom prst="line">
            <a:avLst/>
          </a:prstGeom>
          <a:noFill/>
          <a:ln w="31750" algn="ctr">
            <a:solidFill>
              <a:schemeClr val="bg1">
                <a:lumMod val="50000"/>
              </a:schemeClr>
            </a:solidFill>
            <a:round/>
            <a:headEnd/>
            <a:tailEnd/>
          </a:ln>
        </p:spPr>
      </p:cxnSp>
      <p:cxnSp>
        <p:nvCxnSpPr>
          <p:cNvPr id="17" name="Gerade Verbindung 30"/>
          <p:cNvCxnSpPr>
            <a:cxnSpLocks noChangeShapeType="1"/>
          </p:cNvCxnSpPr>
          <p:nvPr/>
        </p:nvCxnSpPr>
        <p:spPr bwMode="auto">
          <a:xfrm>
            <a:off x="1117224" y="4598895"/>
            <a:ext cx="396000" cy="0"/>
          </a:xfrm>
          <a:prstGeom prst="line">
            <a:avLst/>
          </a:prstGeom>
          <a:noFill/>
          <a:ln w="31750" algn="ctr">
            <a:solidFill>
              <a:schemeClr val="bg1">
                <a:lumMod val="50000"/>
              </a:schemeClr>
            </a:solidFill>
            <a:round/>
            <a:headEnd/>
            <a:tailEnd/>
          </a:ln>
        </p:spPr>
      </p:cxnSp>
      <p:cxnSp>
        <p:nvCxnSpPr>
          <p:cNvPr id="18" name="Gerade Verbindung 30"/>
          <p:cNvCxnSpPr>
            <a:cxnSpLocks noChangeShapeType="1"/>
          </p:cNvCxnSpPr>
          <p:nvPr/>
        </p:nvCxnSpPr>
        <p:spPr bwMode="auto">
          <a:xfrm>
            <a:off x="6287247" y="4474320"/>
            <a:ext cx="1440000" cy="0"/>
          </a:xfrm>
          <a:prstGeom prst="line">
            <a:avLst/>
          </a:prstGeom>
          <a:noFill/>
          <a:ln w="31750" algn="ctr">
            <a:solidFill>
              <a:srgbClr val="FF5050"/>
            </a:solidFill>
            <a:round/>
            <a:headEnd/>
            <a:tailEnd/>
          </a:ln>
        </p:spPr>
      </p:cxnSp>
      <p:cxnSp>
        <p:nvCxnSpPr>
          <p:cNvPr id="19" name="Gerade Verbindung 30"/>
          <p:cNvCxnSpPr>
            <a:cxnSpLocks noChangeShapeType="1"/>
          </p:cNvCxnSpPr>
          <p:nvPr/>
        </p:nvCxnSpPr>
        <p:spPr bwMode="auto">
          <a:xfrm>
            <a:off x="6074707" y="4814047"/>
            <a:ext cx="1872000" cy="0"/>
          </a:xfrm>
          <a:prstGeom prst="line">
            <a:avLst/>
          </a:prstGeom>
          <a:noFill/>
          <a:ln w="31750" algn="ctr">
            <a:solidFill>
              <a:srgbClr val="FF5050"/>
            </a:solidFill>
            <a:round/>
            <a:headEnd/>
            <a:tailEnd/>
          </a:ln>
        </p:spPr>
      </p:cxnSp>
      <p:cxnSp>
        <p:nvCxnSpPr>
          <p:cNvPr id="20" name="Gerade Verbindung 30"/>
          <p:cNvCxnSpPr>
            <a:cxnSpLocks noChangeShapeType="1"/>
          </p:cNvCxnSpPr>
          <p:nvPr/>
        </p:nvCxnSpPr>
        <p:spPr bwMode="auto">
          <a:xfrm>
            <a:off x="1117224" y="2152463"/>
            <a:ext cx="792000" cy="0"/>
          </a:xfrm>
          <a:prstGeom prst="line">
            <a:avLst/>
          </a:prstGeom>
          <a:noFill/>
          <a:ln w="31750" algn="ctr">
            <a:solidFill>
              <a:srgbClr val="FF5050"/>
            </a:solidFill>
            <a:round/>
            <a:headEnd/>
            <a:tailEnd/>
          </a:ln>
        </p:spPr>
      </p:cxnSp>
      <p:cxnSp>
        <p:nvCxnSpPr>
          <p:cNvPr id="21" name="Gerade Verbindung 30"/>
          <p:cNvCxnSpPr>
            <a:cxnSpLocks noChangeShapeType="1"/>
          </p:cNvCxnSpPr>
          <p:nvPr/>
        </p:nvCxnSpPr>
        <p:spPr bwMode="auto">
          <a:xfrm>
            <a:off x="1117224" y="2824815"/>
            <a:ext cx="468000" cy="0"/>
          </a:xfrm>
          <a:prstGeom prst="line">
            <a:avLst/>
          </a:prstGeom>
          <a:noFill/>
          <a:ln w="31750" algn="ctr">
            <a:solidFill>
              <a:srgbClr val="FF5050"/>
            </a:solidFill>
            <a:round/>
            <a:headEnd/>
            <a:tailEnd/>
          </a:ln>
        </p:spPr>
      </p:cxnSp>
      <p:cxnSp>
        <p:nvCxnSpPr>
          <p:cNvPr id="22" name="Gerade Verbindung 30"/>
          <p:cNvCxnSpPr>
            <a:cxnSpLocks noChangeShapeType="1"/>
          </p:cNvCxnSpPr>
          <p:nvPr/>
        </p:nvCxnSpPr>
        <p:spPr bwMode="auto">
          <a:xfrm>
            <a:off x="1117224" y="3264086"/>
            <a:ext cx="504000" cy="0"/>
          </a:xfrm>
          <a:prstGeom prst="line">
            <a:avLst/>
          </a:prstGeom>
          <a:noFill/>
          <a:ln w="31750" algn="ctr">
            <a:solidFill>
              <a:srgbClr val="FF5050"/>
            </a:solidFill>
            <a:round/>
            <a:headEnd/>
            <a:tailEnd/>
          </a:ln>
        </p:spPr>
      </p:cxnSp>
      <p:cxnSp>
        <p:nvCxnSpPr>
          <p:cNvPr id="23" name="Gerade Verbindung 30"/>
          <p:cNvCxnSpPr>
            <a:cxnSpLocks noChangeShapeType="1"/>
          </p:cNvCxnSpPr>
          <p:nvPr/>
        </p:nvCxnSpPr>
        <p:spPr bwMode="auto">
          <a:xfrm>
            <a:off x="4196667" y="3712321"/>
            <a:ext cx="1008000" cy="0"/>
          </a:xfrm>
          <a:prstGeom prst="line">
            <a:avLst/>
          </a:prstGeom>
          <a:noFill/>
          <a:ln w="31750" algn="ctr">
            <a:solidFill>
              <a:srgbClr val="FF5050"/>
            </a:solidFill>
            <a:round/>
            <a:headEnd/>
            <a:tailEnd/>
          </a:ln>
        </p:spPr>
      </p:cxnSp>
      <p:cxnSp>
        <p:nvCxnSpPr>
          <p:cNvPr id="24" name="Gerade Verbindung 30"/>
          <p:cNvCxnSpPr>
            <a:cxnSpLocks noChangeShapeType="1"/>
          </p:cNvCxnSpPr>
          <p:nvPr/>
        </p:nvCxnSpPr>
        <p:spPr bwMode="auto">
          <a:xfrm>
            <a:off x="1130671" y="4384674"/>
            <a:ext cx="2160000" cy="0"/>
          </a:xfrm>
          <a:prstGeom prst="line">
            <a:avLst/>
          </a:prstGeom>
          <a:noFill/>
          <a:ln w="31750" algn="ctr">
            <a:solidFill>
              <a:srgbClr val="FF505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marL="363538" indent="-363538">
              <a:lnSpc>
                <a:spcPct val="100000"/>
              </a:lnSpc>
              <a:buFont typeface="Wingdings"/>
              <a:buChar char="ü"/>
              <a:defRPr/>
            </a:pPr>
            <a:r>
              <a:rPr lang="de-DE" sz="2400"/>
              <a:t>Auseinandersetzung mit dem Zusammenwirken von sprachlichen und fachlichen Anforderungen im schulischen Unterricht</a:t>
            </a:r>
            <a:endParaRPr/>
          </a:p>
          <a:p>
            <a:pPr marL="363538" indent="-363538">
              <a:lnSpc>
                <a:spcPct val="100000"/>
              </a:lnSpc>
              <a:buFont typeface="Wingdings"/>
              <a:buChar char="ü"/>
              <a:defRPr/>
            </a:pPr>
            <a:r>
              <a:rPr lang="de-DE" sz="2400"/>
              <a:t>Beschreibung bildungs- und fachsprachlicher Merkmale in fachspezifischen Texten </a:t>
            </a:r>
            <a:endParaRPr/>
          </a:p>
          <a:p>
            <a:pPr marL="363538" indent="-363538">
              <a:lnSpc>
                <a:spcPct val="100000"/>
              </a:lnSpc>
              <a:buFont typeface="Wingdings"/>
              <a:buChar char="ü"/>
              <a:defRPr/>
            </a:pPr>
            <a:r>
              <a:rPr lang="de-DE" sz="2400"/>
              <a:t>Sensibilisierung für die Problematik der Bildungs- und Fachsprache in der schulischen Praxis und daraus resultierende Konsequenzen</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Ziele dieser Einheit</a:t>
            </a:r>
            <a:endParaRPr/>
          </a:p>
        </p:txBody>
      </p:sp>
      <p:sp>
        <p:nvSpPr>
          <p:cNvPr id="6" name="Fußzeilenplatzhalter 5"/>
          <p:cNvSpPr>
            <a:spLocks noGrp="1"/>
          </p:cNvSpPr>
          <p:nvPr>
            <p:ph type="ftr" sz="quarter" idx="3"/>
          </p:nvPr>
        </p:nvSpPr>
        <p:spPr bwMode="auto"/>
        <p:txBody>
          <a:bodyPr/>
          <a:lstStyle/>
          <a:p>
            <a:pPr>
              <a:defRPr/>
            </a:pPr>
            <a:r>
              <a:rPr lang="en-US"/>
              <a:t>Sprache im Fach</a:t>
            </a:r>
          </a:p>
        </p:txBody>
      </p:sp>
      <p:sp>
        <p:nvSpPr>
          <p:cNvPr id="7" name="Foliennummernplatzhalter 6"/>
          <p:cNvSpPr>
            <a:spLocks noGrp="1"/>
          </p:cNvSpPr>
          <p:nvPr>
            <p:ph type="sldNum" sz="quarter" idx="4"/>
          </p:nvPr>
        </p:nvSpPr>
        <p:spPr bwMode="auto"/>
        <p:txBody>
          <a:bodyPr/>
          <a:lstStyle/>
          <a:p>
            <a:pPr>
              <a:defRPr/>
            </a:pPr>
            <a:fld id="{48F63A3B-78C7-47BE-AE5E-E10140E04643}" type="slidenum">
              <a:rPr lang="en-US"/>
              <a:t>2</a:t>
            </a:fld>
            <a:endParaRPr lang="en-US"/>
          </a:p>
        </p:txBody>
      </p:sp>
      <p:pic>
        <p:nvPicPr>
          <p:cNvPr id="4" name="Grafik 3"/>
          <p:cNvPicPr>
            <a:picLocks noChangeAspect="1"/>
          </p:cNvPicPr>
          <p:nvPr/>
        </p:nvPicPr>
        <p:blipFill>
          <a:blip r:embed="rId3"/>
          <a:stretch/>
        </p:blipFill>
        <p:spPr bwMode="auto">
          <a:xfrm>
            <a:off x="6670339" y="4277259"/>
            <a:ext cx="1896921" cy="1649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fontScale="85000" lnSpcReduction="10000"/>
          </a:bodyPr>
          <a:lstStyle/>
          <a:p>
            <a:pPr>
              <a:lnSpc>
                <a:spcPct val="110000"/>
              </a:lnSpc>
              <a:spcBef>
                <a:spcPts val="0"/>
              </a:spcBef>
              <a:buFont typeface="Wingdings"/>
              <a:buChar char="§"/>
              <a:defRPr/>
            </a:pPr>
            <a:r>
              <a:rPr lang="de-DE" sz="2400">
                <a:ea typeface="ＭＳ Ｐゴシック"/>
              </a:rPr>
              <a:t>Die exemplarischen Aufgaben aus einem Biologielehrwerk für die 5. und 6. Jahrgangsstufe des Gymnasiums verdeutlichen nochmals das </a:t>
            </a:r>
            <a:r>
              <a:rPr lang="de-DE" sz="2400"/>
              <a:t>Zu­sam­men­wir­ken </a:t>
            </a:r>
            <a:r>
              <a:rPr lang="de-DE" sz="2400">
                <a:ea typeface="ＭＳ Ｐゴシック"/>
              </a:rPr>
              <a:t>von sprachlichen und fachlichen Anforderungen in der Schule. </a:t>
            </a:r>
            <a:endParaRPr/>
          </a:p>
          <a:p>
            <a:pPr>
              <a:lnSpc>
                <a:spcPct val="110000"/>
              </a:lnSpc>
              <a:spcBef>
                <a:spcPts val="600"/>
              </a:spcBef>
              <a:buFont typeface="Wingdings"/>
              <a:buChar char="§"/>
              <a:defRPr/>
            </a:pPr>
            <a:r>
              <a:rPr lang="de-DE" sz="2400">
                <a:ea typeface="ＭＳ Ｐゴシック"/>
              </a:rPr>
              <a:t>Im schulischen Unterricht und in den damit verbundenen Lernaufgaben werden die Schüler/innen immer sowohl mit fachlichen Anforderungen (hier grau unterstrichen) als auch mit sprachlichen Anforderungen (hier rot unterstrichen) in Form von Operatoren und den damit verbundenen sprachlichen Handlungen konfrontiert. </a:t>
            </a:r>
            <a:endParaRPr/>
          </a:p>
          <a:p>
            <a:pPr>
              <a:lnSpc>
                <a:spcPct val="110000"/>
              </a:lnSpc>
              <a:spcBef>
                <a:spcPts val="600"/>
              </a:spcBef>
              <a:buFont typeface="Wingdings"/>
              <a:buChar char="§"/>
              <a:defRPr/>
            </a:pPr>
            <a:r>
              <a:rPr lang="de-DE" sz="2400">
                <a:ea typeface="ＭＳ Ｐゴシック"/>
              </a:rPr>
              <a:t>Es wird deutlich, dass sich die Nicht-Beherrschung der sprachlichen </a:t>
            </a:r>
            <a:r>
              <a:rPr lang="de-DE" sz="2400"/>
              <a:t>Kom­po­nen­te </a:t>
            </a:r>
            <a:r>
              <a:rPr lang="de-DE" sz="2400">
                <a:ea typeface="ＭＳ Ｐゴシック"/>
              </a:rPr>
              <a:t>unmittelbar auf den Erfolg bei der Bewältigung der </a:t>
            </a:r>
            <a:r>
              <a:rPr lang="de-DE" sz="2400"/>
              <a:t>Auf­ga­be </a:t>
            </a:r>
            <a:r>
              <a:rPr lang="de-DE" sz="2400">
                <a:ea typeface="ＭＳ Ｐゴシック"/>
              </a:rPr>
              <a:t>und somit auf den Leistungs- und Lernerfolg auswirkt – und das gilt für alle Fächer. Jeder Unterricht beinhaltet ein untrennbares </a:t>
            </a:r>
            <a:r>
              <a:rPr lang="de-DE" sz="2400"/>
              <a:t>Zu­sam­men­spiel </a:t>
            </a:r>
            <a:r>
              <a:rPr lang="de-DE" sz="2400">
                <a:ea typeface="ＭＳ Ｐゴシック"/>
              </a:rPr>
              <a:t>von Fachkompetenz und Sprachkompetenz. </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4951879" cy="4544870"/>
          </a:xfrm>
        </p:spPr>
        <p:txBody>
          <a:bodyPr>
            <a:normAutofit lnSpcReduction="10000"/>
          </a:bodyPr>
          <a:lstStyle/>
          <a:p>
            <a:pPr marL="0" indent="0">
              <a:lnSpc>
                <a:spcPct val="110000"/>
              </a:lnSpc>
              <a:spcBef>
                <a:spcPts val="0"/>
              </a:spcBef>
              <a:spcAft>
                <a:spcPts val="600"/>
              </a:spcAft>
              <a:buNone/>
              <a:defRPr/>
            </a:pPr>
            <a:r>
              <a:rPr lang="de-DE" sz="2400" dirty="0"/>
              <a:t>Bildungs- und Fachsprache dient der Behandlung </a:t>
            </a:r>
            <a:r>
              <a:rPr lang="de-DE" sz="2400" b="1" dirty="0"/>
              <a:t>fachübergreifender</a:t>
            </a:r>
            <a:r>
              <a:rPr lang="de-DE" sz="2400" dirty="0"/>
              <a:t> und </a:t>
            </a:r>
            <a:r>
              <a:rPr lang="de-DE" sz="2400" b="1" dirty="0"/>
              <a:t>fachspezifischer</a:t>
            </a:r>
            <a:r>
              <a:rPr lang="de-DE" sz="2400" dirty="0"/>
              <a:t> Themen </a:t>
            </a:r>
            <a:endParaRPr dirty="0"/>
          </a:p>
          <a:p>
            <a:pPr marL="352425" indent="-352425">
              <a:lnSpc>
                <a:spcPct val="110000"/>
              </a:lnSpc>
              <a:spcBef>
                <a:spcPts val="0"/>
              </a:spcBef>
              <a:buFont typeface="Wingdings"/>
              <a:buChar char="§"/>
              <a:defRPr/>
            </a:pPr>
            <a:r>
              <a:rPr lang="de-DE" sz="2400" b="1" dirty="0"/>
              <a:t>unabhängig</a:t>
            </a:r>
            <a:r>
              <a:rPr lang="de-DE" sz="2400" dirty="0"/>
              <a:t> von der Situation,</a:t>
            </a:r>
            <a:endParaRPr dirty="0"/>
          </a:p>
          <a:p>
            <a:pPr marL="352425" indent="-352425">
              <a:lnSpc>
                <a:spcPct val="110000"/>
              </a:lnSpc>
              <a:spcBef>
                <a:spcPts val="0"/>
              </a:spcBef>
              <a:buFont typeface="Wingdings"/>
              <a:buChar char="§"/>
              <a:defRPr/>
            </a:pPr>
            <a:r>
              <a:rPr lang="de-DE" sz="2400" dirty="0"/>
              <a:t>in </a:t>
            </a:r>
            <a:r>
              <a:rPr lang="de-DE" sz="2400" b="1" dirty="0"/>
              <a:t>eindeutiger</a:t>
            </a:r>
            <a:r>
              <a:rPr lang="de-DE" sz="2400" dirty="0"/>
              <a:t> Art und Weise, </a:t>
            </a:r>
            <a:endParaRPr dirty="0"/>
          </a:p>
          <a:p>
            <a:pPr marL="352425" indent="-352425">
              <a:lnSpc>
                <a:spcPct val="110000"/>
              </a:lnSpc>
              <a:spcBef>
                <a:spcPts val="0"/>
              </a:spcBef>
              <a:buFont typeface="Wingdings"/>
              <a:buChar char="§"/>
              <a:defRPr/>
            </a:pPr>
            <a:r>
              <a:rPr lang="de-DE" sz="2400" b="1" dirty="0"/>
              <a:t>vollständig </a:t>
            </a:r>
            <a:r>
              <a:rPr lang="de-DE" sz="2400" dirty="0"/>
              <a:t>und in </a:t>
            </a:r>
            <a:r>
              <a:rPr lang="de-DE" sz="2400" b="1" dirty="0"/>
              <a:t>angemessener</a:t>
            </a:r>
            <a:r>
              <a:rPr lang="de-DE" sz="2400" dirty="0"/>
              <a:t> Form,</a:t>
            </a:r>
            <a:endParaRPr dirty="0"/>
          </a:p>
          <a:p>
            <a:pPr marL="352425" indent="-352425">
              <a:lnSpc>
                <a:spcPct val="110000"/>
              </a:lnSpc>
              <a:spcBef>
                <a:spcPts val="0"/>
              </a:spcBef>
              <a:buFont typeface="Wingdings"/>
              <a:buChar char="§"/>
              <a:defRPr/>
            </a:pPr>
            <a:r>
              <a:rPr lang="de-DE" sz="2400" dirty="0"/>
              <a:t>mithilfe eines </a:t>
            </a:r>
            <a:r>
              <a:rPr lang="de-DE" sz="2400" b="1" dirty="0"/>
              <a:t>entsprechenden Wortschatzes </a:t>
            </a:r>
            <a:endParaRPr dirty="0"/>
          </a:p>
          <a:p>
            <a:pPr marL="352425" indent="-352425">
              <a:lnSpc>
                <a:spcPct val="110000"/>
              </a:lnSpc>
              <a:spcBef>
                <a:spcPts val="0"/>
              </a:spcBef>
              <a:buFont typeface="Wingdings"/>
              <a:buChar char="§"/>
              <a:defRPr/>
            </a:pPr>
            <a:r>
              <a:rPr lang="de-DE" sz="2400" dirty="0"/>
              <a:t>und entsprechender </a:t>
            </a:r>
            <a:r>
              <a:rPr lang="de-DE" sz="2400" b="1" dirty="0"/>
              <a:t>grammatischer Strukturen. </a:t>
            </a:r>
            <a:endParaRPr dirty="0"/>
          </a:p>
          <a:p>
            <a:pPr marL="0" indent="0">
              <a:buNone/>
              <a:defRPr/>
            </a:pPr>
            <a:endParaRPr lang="de-DE" sz="2400" dirty="0"/>
          </a:p>
        </p:txBody>
      </p:sp>
      <p:sp>
        <p:nvSpPr>
          <p:cNvPr id="3" name="Titel 2"/>
          <p:cNvSpPr>
            <a:spLocks noGrp="1"/>
          </p:cNvSpPr>
          <p:nvPr>
            <p:ph type="title"/>
          </p:nvPr>
        </p:nvSpPr>
        <p:spPr bwMode="auto"/>
        <p:txBody>
          <a:bodyPr>
            <a:normAutofit/>
          </a:bodyPr>
          <a:lstStyle/>
          <a:p>
            <a:pPr>
              <a:defRPr/>
            </a:pPr>
            <a:r>
              <a:rPr lang="de-DE" sz="2500"/>
              <a:t>Bildungs- und Fachsprache = Sprache des In- und Outputs</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21</a:t>
            </a:fld>
            <a:endParaRPr lang="en-US"/>
          </a:p>
        </p:txBody>
      </p:sp>
      <p:sp>
        <p:nvSpPr>
          <p:cNvPr id="8" name="Textfeld 7"/>
          <p:cNvSpPr txBox="1"/>
          <p:nvPr/>
        </p:nvSpPr>
        <p:spPr bwMode="auto">
          <a:xfrm>
            <a:off x="508018" y="5672877"/>
            <a:ext cx="1975750" cy="292388"/>
          </a:xfrm>
          <a:prstGeom prst="rect">
            <a:avLst/>
          </a:prstGeom>
          <a:noFill/>
        </p:spPr>
        <p:txBody>
          <a:bodyPr wrap="square">
            <a:spAutoFit/>
          </a:bodyPr>
          <a:lstStyle/>
          <a:p>
            <a:pPr algn="r">
              <a:defRPr/>
            </a:pPr>
            <a:r>
              <a:rPr lang="de-DE" sz="1300" dirty="0">
                <a:latin typeface="Calibri Light"/>
                <a:ea typeface="ＭＳ Ｐゴシック"/>
              </a:rPr>
              <a:t>(vgl. </a:t>
            </a:r>
            <a:r>
              <a:rPr lang="de-DE" sz="1300" dirty="0" err="1">
                <a:latin typeface="Calibri Light"/>
                <a:ea typeface="ＭＳ Ｐゴシック"/>
              </a:rPr>
              <a:t>Tajmel</a:t>
            </a:r>
            <a:r>
              <a:rPr lang="de-DE" sz="1300" dirty="0">
                <a:latin typeface="Calibri Light"/>
                <a:ea typeface="ＭＳ Ｐゴシック"/>
              </a:rPr>
              <a:t> 2012, S. 12 ff.)  </a:t>
            </a:r>
            <a:endParaRPr dirty="0"/>
          </a:p>
        </p:txBody>
      </p:sp>
      <p:pic>
        <p:nvPicPr>
          <p:cNvPr id="9" name="Grafik 8"/>
          <p:cNvPicPr/>
          <p:nvPr/>
        </p:nvPicPr>
        <p:blipFill>
          <a:blip r:embed="rId3"/>
          <a:stretch/>
        </p:blipFill>
        <p:spPr bwMode="auto">
          <a:xfrm>
            <a:off x="5842226" y="4053811"/>
            <a:ext cx="2722563" cy="1860973"/>
          </a:xfrm>
          <a:prstGeom prst="rect">
            <a:avLst/>
          </a:prstGeom>
        </p:spPr>
      </p:pic>
      <p:pic>
        <p:nvPicPr>
          <p:cNvPr id="10" name="Grafik 9"/>
          <p:cNvPicPr/>
          <p:nvPr/>
        </p:nvPicPr>
        <p:blipFill>
          <a:blip r:embed="rId4"/>
          <a:stretch/>
        </p:blipFill>
        <p:spPr bwMode="auto">
          <a:xfrm>
            <a:off x="6137908" y="1358651"/>
            <a:ext cx="2426723" cy="2555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a:lnSpc>
                <a:spcPct val="100000"/>
              </a:lnSpc>
              <a:buFont typeface="Wingdings"/>
              <a:buChar char="§"/>
              <a:defRPr/>
            </a:pPr>
            <a:r>
              <a:rPr lang="de-DE" sz="2200">
                <a:ea typeface="ＭＳ Ｐゴシック"/>
              </a:rPr>
              <a:t>In Bildungsinstitutionen wird das Register der Bildungs- und </a:t>
            </a:r>
            <a:r>
              <a:rPr lang="de-DE" sz="2200"/>
              <a:t>Fach­spra­che</a:t>
            </a:r>
            <a:r>
              <a:rPr lang="de-DE" sz="2400"/>
              <a:t> </a:t>
            </a:r>
            <a:r>
              <a:rPr lang="de-DE" sz="2200">
                <a:ea typeface="ＭＳ Ｐゴシック"/>
              </a:rPr>
              <a:t>verwendet. Dieses Register hat die Funktion, </a:t>
            </a:r>
            <a:r>
              <a:rPr lang="de-DE" sz="2200"/>
              <a:t>fach­über­grei­fen­de</a:t>
            </a:r>
            <a:r>
              <a:rPr lang="de-DE" sz="2400"/>
              <a:t> </a:t>
            </a:r>
            <a:r>
              <a:rPr lang="de-DE" sz="2200">
                <a:ea typeface="ＭＳ Ｐゴシック"/>
              </a:rPr>
              <a:t>und fachspezifische Themen in akademischen </a:t>
            </a:r>
            <a:r>
              <a:rPr lang="de-DE" sz="2200"/>
              <a:t>Kon­tex­ten</a:t>
            </a:r>
            <a:r>
              <a:rPr lang="de-DE" sz="2400"/>
              <a:t> </a:t>
            </a:r>
            <a:r>
              <a:rPr lang="de-DE" sz="2200">
                <a:ea typeface="ＭＳ Ｐゴシック"/>
              </a:rPr>
              <a:t>unabhängig von konkreten Situationen eindeutig, </a:t>
            </a:r>
            <a:r>
              <a:rPr lang="de-DE" sz="2200"/>
              <a:t>voll­stän­dig</a:t>
            </a:r>
            <a:r>
              <a:rPr lang="de-DE" sz="2400"/>
              <a:t> </a:t>
            </a:r>
            <a:r>
              <a:rPr lang="de-DE" sz="2200">
                <a:ea typeface="ＭＳ Ｐゴシック"/>
              </a:rPr>
              <a:t>und in angemessener Form zu behandeln.</a:t>
            </a:r>
            <a:endParaRPr/>
          </a:p>
          <a:p>
            <a:pPr>
              <a:lnSpc>
                <a:spcPct val="100000"/>
              </a:lnSpc>
              <a:buFont typeface="Wingdings"/>
              <a:buChar char="§"/>
              <a:defRPr/>
            </a:pPr>
            <a:r>
              <a:rPr lang="de-DE" sz="2200">
                <a:ea typeface="ＭＳ Ｐゴシック"/>
              </a:rPr>
              <a:t>Dies wird durch einen entsprechenden Wortschatz und </a:t>
            </a:r>
            <a:r>
              <a:rPr lang="de-DE" sz="2200"/>
              <a:t>ent­spre­chen­de</a:t>
            </a:r>
            <a:r>
              <a:rPr lang="de-DE" sz="2400"/>
              <a:t> </a:t>
            </a:r>
            <a:r>
              <a:rPr lang="de-DE" sz="2200">
                <a:ea typeface="ＭＳ Ｐゴシック"/>
              </a:rPr>
              <a:t>grammatische Strukturen erreicht.</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xfrm>
            <a:off x="622548" y="301795"/>
            <a:ext cx="7886700" cy="750110"/>
          </a:xfrm>
        </p:spPr>
        <p:txBody>
          <a:bodyPr/>
          <a:lstStyle/>
          <a:p>
            <a:pPr>
              <a:defRPr/>
            </a:pPr>
            <a:r>
              <a:rPr lang="de-DE"/>
              <a:t>Bildungs- und Fachsprache: Beispiele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23</a:t>
            </a:fld>
            <a:endParaRPr lang="en-US"/>
          </a:p>
        </p:txBody>
      </p:sp>
      <p:pic>
        <p:nvPicPr>
          <p:cNvPr id="6" name="Grafik 1"/>
          <p:cNvPicPr>
            <a:picLocks noChangeAspect="1"/>
          </p:cNvPicPr>
          <p:nvPr/>
        </p:nvPicPr>
        <p:blipFill>
          <a:blip r:embed="rId3"/>
          <a:srcRect t="614" b="1191"/>
          <a:stretch/>
        </p:blipFill>
        <p:spPr bwMode="auto">
          <a:xfrm>
            <a:off x="850853" y="1012266"/>
            <a:ext cx="7388505" cy="4743450"/>
          </a:xfrm>
          <a:prstGeom prst="rect">
            <a:avLst/>
          </a:prstGeom>
          <a:noFill/>
          <a:ln>
            <a:noFill/>
          </a:ln>
        </p:spPr>
      </p:pic>
      <p:cxnSp>
        <p:nvCxnSpPr>
          <p:cNvPr id="7" name="Gerade Verbindung 30"/>
          <p:cNvCxnSpPr>
            <a:cxnSpLocks noChangeShapeType="1"/>
          </p:cNvCxnSpPr>
          <p:nvPr/>
        </p:nvCxnSpPr>
        <p:spPr bwMode="auto">
          <a:xfrm>
            <a:off x="3409577" y="1220134"/>
            <a:ext cx="720000" cy="0"/>
          </a:xfrm>
          <a:prstGeom prst="line">
            <a:avLst/>
          </a:prstGeom>
          <a:noFill/>
          <a:ln w="31750" algn="ctr">
            <a:solidFill>
              <a:srgbClr val="FF5050"/>
            </a:solidFill>
            <a:round/>
            <a:headEnd/>
            <a:tailEnd/>
          </a:ln>
        </p:spPr>
      </p:cxnSp>
      <p:sp>
        <p:nvSpPr>
          <p:cNvPr id="8" name="Abgerundete rechteckige Legende 7"/>
          <p:cNvSpPr>
            <a:spLocks noChangeArrowheads="1"/>
          </p:cNvSpPr>
          <p:nvPr/>
        </p:nvSpPr>
        <p:spPr bwMode="auto">
          <a:xfrm>
            <a:off x="1361795" y="1040186"/>
            <a:ext cx="1887537" cy="266700"/>
          </a:xfrm>
          <a:prstGeom prst="wedgeRoundRectCallout">
            <a:avLst>
              <a:gd name="adj1" fmla="val 59013"/>
              <a:gd name="adj2" fmla="val -3913"/>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Nominalisierung</a:t>
            </a:r>
            <a:endParaRPr/>
          </a:p>
        </p:txBody>
      </p:sp>
      <p:cxnSp>
        <p:nvCxnSpPr>
          <p:cNvPr id="9" name="Gerade Verbindung 30"/>
          <p:cNvCxnSpPr>
            <a:cxnSpLocks noChangeShapeType="1"/>
          </p:cNvCxnSpPr>
          <p:nvPr/>
        </p:nvCxnSpPr>
        <p:spPr bwMode="auto">
          <a:xfrm>
            <a:off x="7081160" y="1234514"/>
            <a:ext cx="1152000" cy="0"/>
          </a:xfrm>
          <a:prstGeom prst="line">
            <a:avLst/>
          </a:prstGeom>
          <a:noFill/>
          <a:ln w="31750" algn="ctr">
            <a:solidFill>
              <a:srgbClr val="FF5050"/>
            </a:solidFill>
            <a:round/>
            <a:headEnd/>
            <a:tailEnd/>
          </a:ln>
        </p:spPr>
      </p:cxnSp>
      <p:cxnSp>
        <p:nvCxnSpPr>
          <p:cNvPr id="10" name="Gerade Verbindung 30"/>
          <p:cNvCxnSpPr>
            <a:cxnSpLocks noChangeShapeType="1"/>
          </p:cNvCxnSpPr>
          <p:nvPr/>
        </p:nvCxnSpPr>
        <p:spPr bwMode="auto">
          <a:xfrm>
            <a:off x="3409577" y="1439769"/>
            <a:ext cx="4824000" cy="0"/>
          </a:xfrm>
          <a:prstGeom prst="line">
            <a:avLst/>
          </a:prstGeom>
          <a:noFill/>
          <a:ln w="31750" algn="ctr">
            <a:solidFill>
              <a:srgbClr val="FF5050"/>
            </a:solidFill>
            <a:round/>
            <a:headEnd/>
            <a:tailEnd/>
          </a:ln>
        </p:spPr>
      </p:cxnSp>
      <p:cxnSp>
        <p:nvCxnSpPr>
          <p:cNvPr id="11" name="Gerade Verbindung 30"/>
          <p:cNvCxnSpPr>
            <a:cxnSpLocks noChangeShapeType="1"/>
          </p:cNvCxnSpPr>
          <p:nvPr/>
        </p:nvCxnSpPr>
        <p:spPr bwMode="auto">
          <a:xfrm>
            <a:off x="3409577" y="1641475"/>
            <a:ext cx="1116000" cy="0"/>
          </a:xfrm>
          <a:prstGeom prst="line">
            <a:avLst/>
          </a:prstGeom>
          <a:noFill/>
          <a:ln w="31750" algn="ctr">
            <a:solidFill>
              <a:srgbClr val="FF5050"/>
            </a:solidFill>
            <a:round/>
            <a:headEnd/>
            <a:tailEnd/>
          </a:ln>
        </p:spPr>
      </p:cxnSp>
      <p:sp>
        <p:nvSpPr>
          <p:cNvPr id="12" name="Abgerundete rechteckige Legende 11"/>
          <p:cNvSpPr>
            <a:spLocks noChangeArrowheads="1"/>
          </p:cNvSpPr>
          <p:nvPr/>
        </p:nvSpPr>
        <p:spPr bwMode="auto">
          <a:xfrm>
            <a:off x="1101445" y="1360429"/>
            <a:ext cx="2147887" cy="611187"/>
          </a:xfrm>
          <a:prstGeom prst="wedgeRoundRectCallout">
            <a:avLst>
              <a:gd name="adj1" fmla="val 57190"/>
              <a:gd name="adj2" fmla="val -39881"/>
              <a:gd name="adj3" fmla="val 16667"/>
            </a:avLst>
          </a:prstGeom>
          <a:solidFill>
            <a:schemeClr val="bg1">
              <a:lumMod val="85000"/>
            </a:schemeClr>
          </a:solidFill>
          <a:ln w="9525" algn="ctr">
            <a:solidFill>
              <a:schemeClr val="tx1"/>
            </a:solidFill>
            <a:round/>
            <a:headEnd/>
            <a:tailEnd/>
          </a:ln>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Konditionalsätze (auch ohne „wenn“)</a:t>
            </a:r>
            <a:endParaRPr/>
          </a:p>
        </p:txBody>
      </p:sp>
      <p:cxnSp>
        <p:nvCxnSpPr>
          <p:cNvPr id="13" name="Gerade Verbindung 30"/>
          <p:cNvCxnSpPr>
            <a:cxnSpLocks noChangeShapeType="1"/>
          </p:cNvCxnSpPr>
          <p:nvPr/>
        </p:nvCxnSpPr>
        <p:spPr bwMode="auto">
          <a:xfrm>
            <a:off x="4585447" y="1641475"/>
            <a:ext cx="576000" cy="0"/>
          </a:xfrm>
          <a:prstGeom prst="line">
            <a:avLst/>
          </a:prstGeom>
          <a:noFill/>
          <a:ln w="31750" algn="ctr">
            <a:solidFill>
              <a:srgbClr val="FF5050"/>
            </a:solidFill>
            <a:round/>
            <a:headEnd/>
            <a:tailEnd/>
          </a:ln>
        </p:spPr>
      </p:cxnSp>
      <p:cxnSp>
        <p:nvCxnSpPr>
          <p:cNvPr id="14" name="Gerade Verbindung 30"/>
          <p:cNvCxnSpPr>
            <a:cxnSpLocks noChangeShapeType="1"/>
          </p:cNvCxnSpPr>
          <p:nvPr/>
        </p:nvCxnSpPr>
        <p:spPr bwMode="auto">
          <a:xfrm>
            <a:off x="4816687" y="1865421"/>
            <a:ext cx="180000" cy="0"/>
          </a:xfrm>
          <a:prstGeom prst="line">
            <a:avLst/>
          </a:prstGeom>
          <a:noFill/>
          <a:ln w="31750" algn="ctr">
            <a:solidFill>
              <a:srgbClr val="FF5050"/>
            </a:solidFill>
            <a:round/>
            <a:headEnd/>
            <a:tailEnd/>
          </a:ln>
        </p:spPr>
      </p:cxnSp>
      <p:sp>
        <p:nvSpPr>
          <p:cNvPr id="15" name="Abgerundete rechteckige Legende 14"/>
          <p:cNvSpPr>
            <a:spLocks noChangeArrowheads="1"/>
          </p:cNvSpPr>
          <p:nvPr/>
        </p:nvSpPr>
        <p:spPr bwMode="auto">
          <a:xfrm>
            <a:off x="5546061" y="1507115"/>
            <a:ext cx="1885950" cy="265112"/>
          </a:xfrm>
          <a:prstGeom prst="wedgeRoundRectCallout">
            <a:avLst>
              <a:gd name="adj1" fmla="val -68950"/>
              <a:gd name="adj2" fmla="val -7318"/>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trennbare Verben</a:t>
            </a:r>
            <a:endParaRPr/>
          </a:p>
        </p:txBody>
      </p:sp>
      <p:cxnSp>
        <p:nvCxnSpPr>
          <p:cNvPr id="16" name="Gerade Verbindung 30"/>
          <p:cNvCxnSpPr>
            <a:cxnSpLocks noChangeShapeType="1"/>
          </p:cNvCxnSpPr>
          <p:nvPr/>
        </p:nvCxnSpPr>
        <p:spPr bwMode="auto">
          <a:xfrm flipV="1">
            <a:off x="4600222" y="2075016"/>
            <a:ext cx="144000" cy="2554"/>
          </a:xfrm>
          <a:prstGeom prst="line">
            <a:avLst/>
          </a:prstGeom>
          <a:noFill/>
          <a:ln w="31750" algn="ctr">
            <a:solidFill>
              <a:srgbClr val="FF5050"/>
            </a:solidFill>
            <a:round/>
            <a:headEnd/>
            <a:tailEnd/>
          </a:ln>
        </p:spPr>
      </p:cxnSp>
      <p:sp>
        <p:nvSpPr>
          <p:cNvPr id="18" name="Abgerundete rechteckige Legende 17"/>
          <p:cNvSpPr>
            <a:spLocks noChangeArrowheads="1"/>
          </p:cNvSpPr>
          <p:nvPr/>
        </p:nvSpPr>
        <p:spPr bwMode="auto">
          <a:xfrm>
            <a:off x="5139122" y="1795414"/>
            <a:ext cx="3094038" cy="304800"/>
          </a:xfrm>
          <a:prstGeom prst="wedgeRoundRectCallout">
            <a:avLst>
              <a:gd name="adj1" fmla="val -61233"/>
              <a:gd name="adj2" fmla="val 7264"/>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Verknüpfung von Bild und Text</a:t>
            </a:r>
            <a:endParaRPr/>
          </a:p>
        </p:txBody>
      </p:sp>
      <p:cxnSp>
        <p:nvCxnSpPr>
          <p:cNvPr id="19" name="Gerade Verbindung 30"/>
          <p:cNvCxnSpPr>
            <a:cxnSpLocks noChangeShapeType="1"/>
          </p:cNvCxnSpPr>
          <p:nvPr/>
        </p:nvCxnSpPr>
        <p:spPr bwMode="auto">
          <a:xfrm flipV="1">
            <a:off x="7081160" y="2268677"/>
            <a:ext cx="617683" cy="2554"/>
          </a:xfrm>
          <a:prstGeom prst="line">
            <a:avLst/>
          </a:prstGeom>
          <a:noFill/>
          <a:ln w="31750" algn="ctr">
            <a:solidFill>
              <a:srgbClr val="FF5050"/>
            </a:solidFill>
            <a:round/>
            <a:headEnd/>
            <a:tailEnd/>
          </a:ln>
        </p:spPr>
      </p:cxnSp>
      <p:sp>
        <p:nvSpPr>
          <p:cNvPr id="20" name="Abgerundete rechteckige Legende 19"/>
          <p:cNvSpPr>
            <a:spLocks noChangeArrowheads="1"/>
          </p:cNvSpPr>
          <p:nvPr/>
        </p:nvSpPr>
        <p:spPr bwMode="auto">
          <a:xfrm>
            <a:off x="4095790" y="2208708"/>
            <a:ext cx="2624138" cy="315913"/>
          </a:xfrm>
          <a:prstGeom prst="wedgeRoundRectCallout">
            <a:avLst>
              <a:gd name="adj1" fmla="val 62690"/>
              <a:gd name="adj2" fmla="val -44681"/>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Bedeutungsverschiebung</a:t>
            </a:r>
            <a:endParaRPr/>
          </a:p>
        </p:txBody>
      </p:sp>
      <p:cxnSp>
        <p:nvCxnSpPr>
          <p:cNvPr id="21" name="Gerade Verbindung 30"/>
          <p:cNvCxnSpPr>
            <a:cxnSpLocks noChangeShapeType="1"/>
          </p:cNvCxnSpPr>
          <p:nvPr/>
        </p:nvCxnSpPr>
        <p:spPr bwMode="auto">
          <a:xfrm>
            <a:off x="4815840" y="3352300"/>
            <a:ext cx="1800000" cy="0"/>
          </a:xfrm>
          <a:prstGeom prst="line">
            <a:avLst/>
          </a:prstGeom>
          <a:noFill/>
          <a:ln w="31750" algn="ctr">
            <a:solidFill>
              <a:srgbClr val="FF5050"/>
            </a:solidFill>
            <a:round/>
            <a:headEnd/>
            <a:tailEnd/>
          </a:ln>
        </p:spPr>
      </p:cxnSp>
      <p:sp>
        <p:nvSpPr>
          <p:cNvPr id="22" name="Abgerundete rechteckige Legende 21"/>
          <p:cNvSpPr>
            <a:spLocks noChangeArrowheads="1"/>
          </p:cNvSpPr>
          <p:nvPr/>
        </p:nvSpPr>
        <p:spPr bwMode="auto">
          <a:xfrm>
            <a:off x="6296142" y="2780793"/>
            <a:ext cx="2081212" cy="315912"/>
          </a:xfrm>
          <a:prstGeom prst="wedgeRoundRectCallout">
            <a:avLst>
              <a:gd name="adj1" fmla="val -42509"/>
              <a:gd name="adj2" fmla="val 79472"/>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komplexes Attribut</a:t>
            </a:r>
            <a:endParaRPr/>
          </a:p>
        </p:txBody>
      </p:sp>
      <p:cxnSp>
        <p:nvCxnSpPr>
          <p:cNvPr id="23" name="Gerade Verbindung 30"/>
          <p:cNvCxnSpPr>
            <a:cxnSpLocks noChangeShapeType="1"/>
          </p:cNvCxnSpPr>
          <p:nvPr/>
        </p:nvCxnSpPr>
        <p:spPr bwMode="auto">
          <a:xfrm flipV="1">
            <a:off x="6511896" y="4204051"/>
            <a:ext cx="468000" cy="2554"/>
          </a:xfrm>
          <a:prstGeom prst="line">
            <a:avLst/>
          </a:prstGeom>
          <a:noFill/>
          <a:ln w="31750" algn="ctr">
            <a:solidFill>
              <a:srgbClr val="FF5050"/>
            </a:solidFill>
            <a:round/>
            <a:headEnd/>
            <a:tailEnd/>
          </a:ln>
        </p:spPr>
      </p:cxnSp>
      <p:cxnSp>
        <p:nvCxnSpPr>
          <p:cNvPr id="24" name="Gerade Verbindung 30"/>
          <p:cNvCxnSpPr>
            <a:cxnSpLocks noChangeShapeType="1"/>
          </p:cNvCxnSpPr>
          <p:nvPr/>
        </p:nvCxnSpPr>
        <p:spPr bwMode="auto">
          <a:xfrm flipV="1">
            <a:off x="5901833" y="4423874"/>
            <a:ext cx="576000" cy="2554"/>
          </a:xfrm>
          <a:prstGeom prst="line">
            <a:avLst/>
          </a:prstGeom>
          <a:noFill/>
          <a:ln w="31750" algn="ctr">
            <a:solidFill>
              <a:srgbClr val="FF5050"/>
            </a:solidFill>
            <a:round/>
            <a:headEnd/>
            <a:tailEnd/>
          </a:ln>
        </p:spPr>
      </p:cxnSp>
      <p:sp>
        <p:nvSpPr>
          <p:cNvPr id="25" name="Abgerundete rechteckige Legende 24"/>
          <p:cNvSpPr>
            <a:spLocks noChangeArrowheads="1"/>
          </p:cNvSpPr>
          <p:nvPr/>
        </p:nvSpPr>
        <p:spPr bwMode="auto">
          <a:xfrm>
            <a:off x="3579520" y="3659529"/>
            <a:ext cx="3078163" cy="288924"/>
          </a:xfrm>
          <a:prstGeom prst="wedgeRoundRectCallout">
            <a:avLst>
              <a:gd name="adj1" fmla="val 46639"/>
              <a:gd name="adj2" fmla="val 81239"/>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unpersönliche Ausdrucksweise</a:t>
            </a:r>
            <a:endParaRPr/>
          </a:p>
        </p:txBody>
      </p:sp>
      <p:cxnSp>
        <p:nvCxnSpPr>
          <p:cNvPr id="26" name="Gerade Verbindung 30"/>
          <p:cNvCxnSpPr>
            <a:cxnSpLocks noChangeShapeType="1"/>
          </p:cNvCxnSpPr>
          <p:nvPr/>
        </p:nvCxnSpPr>
        <p:spPr bwMode="auto">
          <a:xfrm flipV="1">
            <a:off x="6398141" y="4643697"/>
            <a:ext cx="288000" cy="2554"/>
          </a:xfrm>
          <a:prstGeom prst="line">
            <a:avLst/>
          </a:prstGeom>
          <a:noFill/>
          <a:ln w="31750" algn="ctr">
            <a:solidFill>
              <a:srgbClr val="FF5050"/>
            </a:solidFill>
            <a:round/>
            <a:headEnd/>
            <a:tailEnd/>
          </a:ln>
        </p:spPr>
      </p:cxnSp>
      <p:sp>
        <p:nvSpPr>
          <p:cNvPr id="27" name="Abgerundete rechteckige Legende 26"/>
          <p:cNvSpPr>
            <a:spLocks noChangeArrowheads="1"/>
          </p:cNvSpPr>
          <p:nvPr/>
        </p:nvSpPr>
        <p:spPr bwMode="auto">
          <a:xfrm>
            <a:off x="6894021" y="3445340"/>
            <a:ext cx="2034080" cy="606365"/>
          </a:xfrm>
          <a:prstGeom prst="wedgeRoundRectCallout">
            <a:avLst>
              <a:gd name="adj1" fmla="val -56627"/>
              <a:gd name="adj2" fmla="val 115458"/>
              <a:gd name="adj3" fmla="val 16667"/>
            </a:avLst>
          </a:prstGeom>
          <a:solidFill>
            <a:schemeClr val="bg1">
              <a:lumMod val="85000"/>
            </a:schemeClr>
          </a:solidFill>
          <a:ln w="9525" algn="ctr">
            <a:solidFill>
              <a:schemeClr val="tx1"/>
            </a:solidFill>
            <a:round/>
            <a:headEnd/>
            <a:tailEnd/>
          </a:ln>
        </p:spPr>
        <p:txBody>
          <a:bodyPr tIns="0" rIns="3600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Markierung von Textzusammenhang</a:t>
            </a:r>
            <a:endParaRPr/>
          </a:p>
        </p:txBody>
      </p:sp>
      <p:cxnSp>
        <p:nvCxnSpPr>
          <p:cNvPr id="28" name="Gerade Verbindung 30"/>
          <p:cNvCxnSpPr>
            <a:cxnSpLocks noChangeShapeType="1"/>
          </p:cNvCxnSpPr>
          <p:nvPr/>
        </p:nvCxnSpPr>
        <p:spPr bwMode="auto">
          <a:xfrm flipV="1">
            <a:off x="5971048" y="5706231"/>
            <a:ext cx="288000" cy="2554"/>
          </a:xfrm>
          <a:prstGeom prst="line">
            <a:avLst/>
          </a:prstGeom>
          <a:noFill/>
          <a:ln w="31750" algn="ctr">
            <a:solidFill>
              <a:srgbClr val="FF5050"/>
            </a:solidFill>
            <a:round/>
            <a:headEnd/>
            <a:tailEnd/>
          </a:ln>
        </p:spPr>
      </p:cxnSp>
      <p:sp>
        <p:nvSpPr>
          <p:cNvPr id="29" name="Abgerundete rechteckige Legende 28"/>
          <p:cNvSpPr>
            <a:spLocks noChangeArrowheads="1"/>
          </p:cNvSpPr>
          <p:nvPr/>
        </p:nvSpPr>
        <p:spPr bwMode="auto">
          <a:xfrm>
            <a:off x="3355114" y="5793840"/>
            <a:ext cx="2949575" cy="301625"/>
          </a:xfrm>
          <a:prstGeom prst="wedgeRoundRectCallout">
            <a:avLst>
              <a:gd name="adj1" fmla="val 35514"/>
              <a:gd name="adj2" fmla="val -74542"/>
              <a:gd name="adj3" fmla="val 16667"/>
            </a:avLst>
          </a:prstGeom>
          <a:solidFill>
            <a:schemeClr val="bg1">
              <a:lumMod val="85000"/>
            </a:schemeClr>
          </a:solidFill>
          <a:ln w="9525" algn="ctr">
            <a:solidFill>
              <a:schemeClr val="tx1"/>
            </a:solidFill>
            <a:round/>
            <a:headEnd/>
            <a:tailEnd/>
          </a:ln>
        </p:spPr>
        <p:txBody>
          <a:bodyPr tIns="0" bIns="0"/>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fachspezifische Abkürzungen</a:t>
            </a:r>
            <a:endParaRPr/>
          </a:p>
        </p:txBody>
      </p:sp>
      <p:cxnSp>
        <p:nvCxnSpPr>
          <p:cNvPr id="31" name="Gerade Verbindung 30"/>
          <p:cNvCxnSpPr>
            <a:cxnSpLocks noChangeShapeType="1"/>
          </p:cNvCxnSpPr>
          <p:nvPr/>
        </p:nvCxnSpPr>
        <p:spPr bwMode="auto">
          <a:xfrm flipV="1">
            <a:off x="1803046" y="2941363"/>
            <a:ext cx="617683" cy="2554"/>
          </a:xfrm>
          <a:prstGeom prst="line">
            <a:avLst/>
          </a:prstGeom>
          <a:noFill/>
          <a:ln w="31750" algn="ctr">
            <a:solidFill>
              <a:srgbClr val="FF5050"/>
            </a:solidFill>
            <a:round/>
            <a:headEnd/>
            <a:tailEnd/>
          </a:ln>
        </p:spPr>
      </p:cxnSp>
      <p:cxnSp>
        <p:nvCxnSpPr>
          <p:cNvPr id="32" name="Gerade Verbindung 30"/>
          <p:cNvCxnSpPr>
            <a:cxnSpLocks noChangeShapeType="1"/>
          </p:cNvCxnSpPr>
          <p:nvPr/>
        </p:nvCxnSpPr>
        <p:spPr bwMode="auto">
          <a:xfrm flipV="1">
            <a:off x="1866546" y="3125435"/>
            <a:ext cx="504000" cy="2554"/>
          </a:xfrm>
          <a:prstGeom prst="line">
            <a:avLst/>
          </a:prstGeom>
          <a:noFill/>
          <a:ln w="31750" algn="ctr">
            <a:solidFill>
              <a:srgbClr val="FF5050"/>
            </a:solidFill>
            <a:round/>
            <a:headEnd/>
            <a:tailEnd/>
          </a:ln>
        </p:spPr>
      </p:cxnSp>
      <p:sp>
        <p:nvSpPr>
          <p:cNvPr id="33" name="Abgerundete rechteckige Legende 32"/>
          <p:cNvSpPr>
            <a:spLocks noChangeArrowheads="1"/>
          </p:cNvSpPr>
          <p:nvPr/>
        </p:nvSpPr>
        <p:spPr bwMode="auto">
          <a:xfrm>
            <a:off x="383100" y="3561822"/>
            <a:ext cx="1728787" cy="611187"/>
          </a:xfrm>
          <a:prstGeom prst="wedgeRoundRectCallout">
            <a:avLst>
              <a:gd name="adj1" fmla="val 47356"/>
              <a:gd name="adj2" fmla="val -109547"/>
              <a:gd name="adj3" fmla="val 16667"/>
            </a:avLst>
          </a:prstGeom>
          <a:solidFill>
            <a:schemeClr val="bg1">
              <a:lumMod val="85000"/>
            </a:schemeClr>
          </a:solidFill>
          <a:ln w="9525" algn="ctr">
            <a:solidFill>
              <a:schemeClr val="tx1"/>
            </a:solidFill>
            <a:round/>
            <a:headEnd/>
            <a:tailEnd/>
          </a:ln>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800">
                <a:latin typeface="Calibri"/>
              </a:rPr>
              <a:t>Fachwörter (oft Komposita)</a:t>
            </a:r>
            <a:endParaRPr/>
          </a:p>
        </p:txBody>
      </p:sp>
      <p:cxnSp>
        <p:nvCxnSpPr>
          <p:cNvPr id="34" name="Gerade Verbindung 30"/>
          <p:cNvCxnSpPr>
            <a:cxnSpLocks noChangeShapeType="1"/>
          </p:cNvCxnSpPr>
          <p:nvPr/>
        </p:nvCxnSpPr>
        <p:spPr bwMode="auto">
          <a:xfrm flipV="1">
            <a:off x="938650" y="5732211"/>
            <a:ext cx="2160000" cy="2554"/>
          </a:xfrm>
          <a:prstGeom prst="line">
            <a:avLst/>
          </a:prstGeom>
          <a:noFill/>
          <a:ln w="31750" algn="ctr">
            <a:solidFill>
              <a:srgbClr val="FF5050"/>
            </a:solidFill>
            <a:round/>
            <a:headEnd/>
            <a:tailEnd/>
          </a:ln>
        </p:spPr>
      </p:cxnSp>
      <p:sp>
        <p:nvSpPr>
          <p:cNvPr id="35" name="Textfeld 34"/>
          <p:cNvSpPr txBox="1"/>
          <p:nvPr/>
        </p:nvSpPr>
        <p:spPr bwMode="auto">
          <a:xfrm>
            <a:off x="7025499" y="6095466"/>
            <a:ext cx="1817380" cy="276999"/>
          </a:xfrm>
          <a:prstGeom prst="rect">
            <a:avLst/>
          </a:prstGeom>
          <a:noFill/>
        </p:spPr>
        <p:txBody>
          <a:bodyPr wrap="square">
            <a:spAutoFit/>
          </a:bodyPr>
          <a:lstStyle/>
          <a:p>
            <a:pPr>
              <a:defRPr/>
            </a:pPr>
            <a:r>
              <a:rPr lang="de-DE" sz="1200" dirty="0">
                <a:ea typeface="ＭＳ Ｐゴシック"/>
              </a:rPr>
              <a:t>(vgl. </a:t>
            </a:r>
            <a:r>
              <a:rPr lang="de-DE" sz="1200" dirty="0" err="1">
                <a:cs typeface="Times New Roman"/>
              </a:rPr>
              <a:t>Bickes</a:t>
            </a:r>
            <a:r>
              <a:rPr lang="de-DE" sz="1200" dirty="0">
                <a:cs typeface="Times New Roman"/>
              </a:rPr>
              <a:t> 2016, S. 11 ff.)</a:t>
            </a:r>
            <a:endParaRPr lang="de-DE" sz="1200" dirty="0">
              <a:latin typeface="Calibri Light"/>
              <a:ea typeface="ＭＳ Ｐゴシック"/>
            </a:endParaRPr>
          </a:p>
        </p:txBody>
      </p:sp>
      <p:sp>
        <p:nvSpPr>
          <p:cNvPr id="2" name="Rechteck 1"/>
          <p:cNvSpPr/>
          <p:nvPr/>
        </p:nvSpPr>
        <p:spPr bwMode="auto">
          <a:xfrm>
            <a:off x="627283" y="6096079"/>
            <a:ext cx="2808513" cy="276999"/>
          </a:xfrm>
          <a:prstGeom prst="rect">
            <a:avLst/>
          </a:prstGeom>
        </p:spPr>
        <p:txBody>
          <a:bodyPr wrap="square">
            <a:spAutoFit/>
          </a:bodyPr>
          <a:lstStyle/>
          <a:p>
            <a:pPr>
              <a:spcBef>
                <a:spcPts val="600"/>
              </a:spcBef>
              <a:defRPr/>
            </a:pPr>
            <a:r>
              <a:rPr lang="de-DE" sz="1200" b="1" dirty="0"/>
              <a:t>Quelle:</a:t>
            </a:r>
            <a:r>
              <a:rPr lang="de-DE" sz="1200" dirty="0"/>
              <a:t> Arndt et al. 2009, S. 78</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a:bodyPr>
          <a:lstStyle/>
          <a:p>
            <a:pPr marL="0" indent="0">
              <a:lnSpc>
                <a:spcPct val="100000"/>
              </a:lnSpc>
              <a:spcBef>
                <a:spcPts val="600"/>
              </a:spcBef>
              <a:spcAft>
                <a:spcPts val="600"/>
              </a:spcAft>
              <a:buNone/>
              <a:defRPr/>
            </a:pPr>
            <a:r>
              <a:rPr lang="de-DE" sz="1700"/>
              <a:t>Merkmale von Bildungs- und Fachsprache in einem Textauszug aus der Che­mie zum Thema „Zerlegung von Salzlösungen mit elektrischem Strom“</a:t>
            </a:r>
            <a:endParaRPr/>
          </a:p>
          <a:p>
            <a:pPr marL="0" indent="0">
              <a:lnSpc>
                <a:spcPct val="100000"/>
              </a:lnSpc>
              <a:spcBef>
                <a:spcPts val="600"/>
              </a:spcBef>
              <a:spcAft>
                <a:spcPts val="600"/>
              </a:spcAft>
              <a:buNone/>
              <a:defRPr/>
            </a:pPr>
            <a:r>
              <a:rPr lang="de-DE" sz="1700">
                <a:ea typeface="ＭＳ Ｐゴシック"/>
              </a:rPr>
              <a:t>… auf Wortebene:</a:t>
            </a:r>
            <a:endParaRPr/>
          </a:p>
          <a:p>
            <a:pPr marL="546100" lvl="2" indent="-282575">
              <a:lnSpc>
                <a:spcPct val="100000"/>
              </a:lnSpc>
              <a:spcBef>
                <a:spcPts val="600"/>
              </a:spcBef>
              <a:spcAft>
                <a:spcPts val="600"/>
              </a:spcAft>
              <a:buFont typeface="Wingdings"/>
              <a:buChar char="§"/>
              <a:defRPr/>
            </a:pPr>
            <a:r>
              <a:rPr lang="de-DE" sz="1700">
                <a:ea typeface="ＭＳ Ｐゴシック"/>
              </a:rPr>
              <a:t>fachspezifische Abkürzungen (hier: </a:t>
            </a:r>
            <a:r>
              <a:rPr lang="de-DE" sz="1700" i="1">
                <a:ea typeface="ＭＳ Ｐゴシック"/>
              </a:rPr>
              <a:t>Zn</a:t>
            </a:r>
            <a:r>
              <a:rPr lang="de-DE" sz="1700">
                <a:ea typeface="ＭＳ Ｐゴシック"/>
              </a:rPr>
              <a:t> für ‚Zink‘);</a:t>
            </a:r>
            <a:endParaRPr/>
          </a:p>
          <a:p>
            <a:pPr marL="546100" lvl="2" indent="-282575">
              <a:lnSpc>
                <a:spcPct val="100000"/>
              </a:lnSpc>
              <a:spcBef>
                <a:spcPts val="0"/>
              </a:spcBef>
              <a:spcAft>
                <a:spcPts val="600"/>
              </a:spcAft>
              <a:buFont typeface="Wingdings"/>
              <a:buChar char="§"/>
              <a:defRPr/>
            </a:pPr>
            <a:r>
              <a:rPr lang="de-DE" sz="1700">
                <a:ea typeface="ＭＳ Ｐゴシック"/>
              </a:rPr>
              <a:t>alltagssprachliche Wörter, die fachsprachlich eine </a:t>
            </a:r>
            <a:r>
              <a:rPr lang="de-DE" sz="1700"/>
              <a:t>Be­deu­tungs­ver­schie­bung </a:t>
            </a:r>
            <a:r>
              <a:rPr lang="de-DE" sz="1700">
                <a:ea typeface="ＭＳ Ｐゴシック"/>
              </a:rPr>
              <a:t>erfahren (hier </a:t>
            </a:r>
            <a:r>
              <a:rPr lang="de-DE" sz="1700"/>
              <a:t>z. B.</a:t>
            </a:r>
            <a:r>
              <a:rPr lang="de-DE" sz="1700">
                <a:ea typeface="ＭＳ Ｐゴシック"/>
              </a:rPr>
              <a:t> </a:t>
            </a:r>
            <a:r>
              <a:rPr lang="de-DE" sz="1700" i="1">
                <a:ea typeface="ＭＳ Ｐゴシック"/>
              </a:rPr>
              <a:t>Reaktion</a:t>
            </a:r>
            <a:r>
              <a:rPr lang="de-DE" sz="1700">
                <a:ea typeface="ＭＳ Ｐゴシック"/>
              </a:rPr>
              <a:t>);</a:t>
            </a:r>
            <a:endParaRPr/>
          </a:p>
          <a:p>
            <a:pPr marL="546100" lvl="2" indent="-282575">
              <a:lnSpc>
                <a:spcPct val="100000"/>
              </a:lnSpc>
              <a:spcBef>
                <a:spcPts val="0"/>
              </a:spcBef>
              <a:spcAft>
                <a:spcPts val="600"/>
              </a:spcAft>
              <a:buFont typeface="Wingdings"/>
              <a:buChar char="§"/>
              <a:defRPr/>
            </a:pPr>
            <a:r>
              <a:rPr lang="de-DE" sz="1700">
                <a:ea typeface="ＭＳ Ｐゴシック"/>
              </a:rPr>
              <a:t>Nominalisierungen, </a:t>
            </a:r>
            <a:r>
              <a:rPr lang="de-DE" sz="1700"/>
              <a:t>d. h.</a:t>
            </a:r>
            <a:r>
              <a:rPr lang="de-DE" sz="1700">
                <a:ea typeface="ＭＳ Ｐゴシック"/>
              </a:rPr>
              <a:t> die Bildung eines Nomens aus einer anderen Wortart (hier: aus dem Verb </a:t>
            </a:r>
            <a:r>
              <a:rPr lang="de-DE" sz="1700" i="1">
                <a:ea typeface="ＭＳ Ｐゴシック"/>
              </a:rPr>
              <a:t>zerlegen</a:t>
            </a:r>
            <a:r>
              <a:rPr lang="de-DE" sz="1700">
                <a:ea typeface="ＭＳ Ｐゴシック"/>
              </a:rPr>
              <a:t> wird das Nomen </a:t>
            </a:r>
            <a:r>
              <a:rPr lang="de-DE" sz="1700" i="1">
                <a:ea typeface="ＭＳ Ｐゴシック"/>
              </a:rPr>
              <a:t>Zerlegung</a:t>
            </a:r>
            <a:r>
              <a:rPr lang="de-DE" sz="1700">
                <a:ea typeface="ＭＳ Ｐゴシック"/>
              </a:rPr>
              <a:t>);</a:t>
            </a:r>
            <a:endParaRPr/>
          </a:p>
          <a:p>
            <a:pPr marL="546100" lvl="2" indent="-282575">
              <a:lnSpc>
                <a:spcPct val="100000"/>
              </a:lnSpc>
              <a:spcBef>
                <a:spcPts val="0"/>
              </a:spcBef>
              <a:spcAft>
                <a:spcPts val="600"/>
              </a:spcAft>
              <a:buFont typeface="Wingdings"/>
              <a:buChar char="§"/>
              <a:defRPr/>
            </a:pPr>
            <a:r>
              <a:rPr lang="de-DE" sz="1700">
                <a:ea typeface="ＭＳ Ｐゴシック"/>
              </a:rPr>
              <a:t>Fachwörter, bei denen es sich oft um Komposita, </a:t>
            </a:r>
            <a:r>
              <a:rPr lang="de-DE" sz="1700"/>
              <a:t>d. h.</a:t>
            </a:r>
            <a:r>
              <a:rPr lang="de-DE" sz="1700">
                <a:ea typeface="ＭＳ Ｐゴシック"/>
              </a:rPr>
              <a:t> </a:t>
            </a:r>
            <a:r>
              <a:rPr lang="de-DE" sz="1800"/>
              <a:t>Zu­sam­men­set­zun­gen</a:t>
            </a:r>
            <a:r>
              <a:rPr lang="de-DE" sz="1700">
                <a:ea typeface="ＭＳ Ｐゴシック"/>
              </a:rPr>
              <a:t>, handelt (hier </a:t>
            </a:r>
            <a:r>
              <a:rPr lang="de-DE" sz="1700"/>
              <a:t>z. B.</a:t>
            </a:r>
            <a:r>
              <a:rPr lang="de-DE" sz="1700">
                <a:ea typeface="ＭＳ Ｐゴシック"/>
              </a:rPr>
              <a:t> </a:t>
            </a:r>
            <a:r>
              <a:rPr lang="de-DE" sz="1700" i="1">
                <a:ea typeface="ＭＳ Ｐゴシック"/>
              </a:rPr>
              <a:t>Kohlestabelektrode</a:t>
            </a:r>
            <a:r>
              <a:rPr lang="de-DE" sz="1700">
                <a:ea typeface="ＭＳ Ｐゴシック"/>
              </a:rPr>
              <a:t>, das sich aus den Nomen </a:t>
            </a:r>
            <a:r>
              <a:rPr lang="de-DE" sz="1700" i="1">
                <a:ea typeface="ＭＳ Ｐゴシック"/>
              </a:rPr>
              <a:t>Kohle</a:t>
            </a:r>
            <a:r>
              <a:rPr lang="de-DE" sz="1700">
                <a:ea typeface="ＭＳ Ｐゴシック"/>
              </a:rPr>
              <a:t>, </a:t>
            </a:r>
            <a:r>
              <a:rPr lang="de-DE" sz="1700" i="1">
                <a:ea typeface="ＭＳ Ｐゴシック"/>
              </a:rPr>
              <a:t>Stab</a:t>
            </a:r>
            <a:r>
              <a:rPr lang="de-DE" sz="1700">
                <a:ea typeface="ＭＳ Ｐゴシック"/>
              </a:rPr>
              <a:t> und </a:t>
            </a:r>
            <a:r>
              <a:rPr lang="de-DE" sz="1700" i="1">
                <a:ea typeface="ＭＳ Ｐゴシック"/>
              </a:rPr>
              <a:t>Elektrode</a:t>
            </a:r>
            <a:r>
              <a:rPr lang="de-DE" sz="1700">
                <a:ea typeface="ＭＳ Ｐゴシック"/>
              </a:rPr>
              <a:t> zusammensetzt).</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 (Merkmale 1/3)</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759833"/>
          </a:xfrm>
        </p:spPr>
        <p:txBody>
          <a:bodyPr>
            <a:noAutofit/>
          </a:bodyPr>
          <a:lstStyle/>
          <a:p>
            <a:pPr marL="0" indent="0">
              <a:lnSpc>
                <a:spcPct val="100000"/>
              </a:lnSpc>
              <a:spcBef>
                <a:spcPts val="0"/>
              </a:spcBef>
              <a:spcAft>
                <a:spcPts val="600"/>
              </a:spcAft>
              <a:buNone/>
              <a:defRPr/>
            </a:pPr>
            <a:r>
              <a:rPr lang="de-DE" sz="1700">
                <a:ea typeface="ＭＳ Ｐゴシック"/>
              </a:rPr>
              <a:t>… auf Satzebene:</a:t>
            </a:r>
            <a:endParaRPr/>
          </a:p>
          <a:p>
            <a:pPr marL="549275" lvl="1" indent="-285750">
              <a:lnSpc>
                <a:spcPct val="100000"/>
              </a:lnSpc>
              <a:spcBef>
                <a:spcPts val="0"/>
              </a:spcBef>
              <a:spcAft>
                <a:spcPts val="600"/>
              </a:spcAft>
              <a:buFont typeface="Wingdings"/>
              <a:buChar char="§"/>
              <a:defRPr/>
            </a:pPr>
            <a:r>
              <a:rPr lang="de-DE" sz="1700">
                <a:ea typeface="ＭＳ Ｐゴシック"/>
              </a:rPr>
              <a:t>unpersönliche Ausdrucksweise (hier: Passiv </a:t>
            </a:r>
            <a:r>
              <a:rPr lang="de-DE" sz="1700" i="1">
                <a:ea typeface="ＭＳ Ｐゴシック"/>
              </a:rPr>
              <a:t>werden […] entladen</a:t>
            </a:r>
            <a:r>
              <a:rPr lang="de-DE" sz="1700">
                <a:ea typeface="ＭＳ Ｐゴシック"/>
              </a:rPr>
              <a:t> und </a:t>
            </a:r>
            <a:r>
              <a:rPr lang="de-DE" sz="1700"/>
              <a:t>un­per­sön­li­ches </a:t>
            </a:r>
            <a:r>
              <a:rPr lang="de-DE" sz="1700" i="1">
                <a:ea typeface="ＭＳ Ｐゴシック"/>
              </a:rPr>
              <a:t>man</a:t>
            </a:r>
            <a:r>
              <a:rPr lang="de-DE" sz="1700">
                <a:ea typeface="ＭＳ Ｐゴシック"/>
              </a:rPr>
              <a:t>);</a:t>
            </a:r>
            <a:endParaRPr/>
          </a:p>
          <a:p>
            <a:pPr marL="549275" lvl="1" indent="-285750">
              <a:lnSpc>
                <a:spcPct val="100000"/>
              </a:lnSpc>
              <a:spcBef>
                <a:spcPts val="0"/>
              </a:spcBef>
              <a:spcAft>
                <a:spcPts val="600"/>
              </a:spcAft>
              <a:buFont typeface="Wingdings"/>
              <a:buChar char="§"/>
              <a:defRPr/>
            </a:pPr>
            <a:r>
              <a:rPr lang="de-DE" sz="1700">
                <a:ea typeface="ＭＳ Ｐゴシック"/>
              </a:rPr>
              <a:t>komplexe Attribute, </a:t>
            </a:r>
            <a:r>
              <a:rPr lang="de-DE" sz="1700"/>
              <a:t>d. h.</a:t>
            </a:r>
            <a:r>
              <a:rPr lang="de-DE" sz="1700">
                <a:ea typeface="ＭＳ Ｐゴシック"/>
              </a:rPr>
              <a:t> Beifügungen, zu Nomen (hier: die Beifügung zum </a:t>
            </a:r>
            <a:r>
              <a:rPr lang="de-DE" sz="1700"/>
              <a:t>No­men</a:t>
            </a:r>
            <a:r>
              <a:rPr lang="de-DE" sz="1700">
                <a:ea typeface="ＭＳ Ｐゴシック"/>
              </a:rPr>
              <a:t> </a:t>
            </a:r>
            <a:r>
              <a:rPr lang="de-DE" sz="1700" i="1">
                <a:ea typeface="ＭＳ Ｐゴシック"/>
              </a:rPr>
              <a:t>Zink-Ionen</a:t>
            </a:r>
            <a:r>
              <a:rPr lang="de-DE" sz="1700">
                <a:ea typeface="ＭＳ Ｐゴシック"/>
              </a:rPr>
              <a:t> lautet </a:t>
            </a:r>
            <a:r>
              <a:rPr lang="de-DE" sz="1700" i="1">
                <a:ea typeface="ＭＳ Ｐゴシック"/>
              </a:rPr>
              <a:t>zweifach positiv geladenen</a:t>
            </a:r>
            <a:r>
              <a:rPr lang="de-DE" sz="1700">
                <a:ea typeface="ＭＳ Ｐゴシック"/>
              </a:rPr>
              <a:t>. Dem Nomen </a:t>
            </a:r>
            <a:r>
              <a:rPr lang="de-DE" sz="1700" i="1">
                <a:ea typeface="ＭＳ Ｐゴシック"/>
              </a:rPr>
              <a:t>Zink-Ionen</a:t>
            </a:r>
            <a:r>
              <a:rPr lang="de-DE" sz="1700">
                <a:ea typeface="ＭＳ Ｐゴシック"/>
              </a:rPr>
              <a:t> gehen also drei Wörter voraus, die seine Bedeutung genauer abgrenzen und den Satz komplexer machen.);</a:t>
            </a:r>
            <a:endParaRPr/>
          </a:p>
          <a:p>
            <a:pPr marL="549275" lvl="1" indent="-285750">
              <a:lnSpc>
                <a:spcPct val="100000"/>
              </a:lnSpc>
              <a:spcBef>
                <a:spcPts val="0"/>
              </a:spcBef>
              <a:spcAft>
                <a:spcPts val="600"/>
              </a:spcAft>
              <a:buFont typeface="Wingdings"/>
              <a:buChar char="§"/>
              <a:defRPr/>
            </a:pPr>
            <a:r>
              <a:rPr lang="de-DE" sz="1700">
                <a:ea typeface="ＭＳ Ｐゴシック"/>
              </a:rPr>
              <a:t>trennbare Verben, bei denen die einzelnen Bestandteile voneinander </a:t>
            </a:r>
            <a:r>
              <a:rPr lang="de-DE" sz="1700"/>
              <a:t>ge­trennt </a:t>
            </a:r>
            <a:r>
              <a:rPr lang="de-DE" sz="1700">
                <a:ea typeface="ＭＳ Ｐゴシック"/>
              </a:rPr>
              <a:t>sind (hier: das Verb </a:t>
            </a:r>
            <a:r>
              <a:rPr lang="de-DE" sz="1700" i="1">
                <a:ea typeface="ＭＳ Ｐゴシック"/>
              </a:rPr>
              <a:t>abscheiden</a:t>
            </a:r>
            <a:r>
              <a:rPr lang="de-DE" sz="1700">
                <a:ea typeface="ＭＳ Ｐゴシック"/>
              </a:rPr>
              <a:t> ist getrennt in die Bausteine </a:t>
            </a:r>
            <a:r>
              <a:rPr lang="de-DE" sz="1700" i="1">
                <a:ea typeface="ＭＳ Ｐゴシック"/>
              </a:rPr>
              <a:t>scheidet</a:t>
            </a:r>
            <a:r>
              <a:rPr lang="de-DE" sz="1700">
                <a:ea typeface="ＭＳ Ｐゴシック"/>
              </a:rPr>
              <a:t> und </a:t>
            </a:r>
            <a:r>
              <a:rPr lang="de-DE" sz="1700" i="1">
                <a:ea typeface="ＭＳ Ｐゴシック"/>
              </a:rPr>
              <a:t>ab</a:t>
            </a:r>
            <a:r>
              <a:rPr lang="de-DE" sz="1700">
                <a:ea typeface="ＭＳ Ｐゴシック"/>
              </a:rPr>
              <a:t>);</a:t>
            </a:r>
            <a:endParaRPr/>
          </a:p>
          <a:p>
            <a:pPr marL="549275" lvl="1" indent="-285750">
              <a:lnSpc>
                <a:spcPct val="100000"/>
              </a:lnSpc>
              <a:spcBef>
                <a:spcPts val="0"/>
              </a:spcBef>
              <a:spcAft>
                <a:spcPts val="600"/>
              </a:spcAft>
              <a:buFont typeface="Wingdings"/>
              <a:buChar char="§"/>
              <a:defRPr/>
            </a:pPr>
            <a:r>
              <a:rPr lang="de-DE" sz="1700">
                <a:ea typeface="ＭＳ Ｐゴシック"/>
              </a:rPr>
              <a:t>Konditionalsätze, </a:t>
            </a:r>
            <a:r>
              <a:rPr lang="de-DE" sz="1700"/>
              <a:t>d. h.</a:t>
            </a:r>
            <a:r>
              <a:rPr lang="de-DE" sz="1700">
                <a:ea typeface="ＭＳ Ｐゴシック"/>
              </a:rPr>
              <a:t> Sätze, die eine Bedingung (</a:t>
            </a:r>
            <a:r>
              <a:rPr lang="de-DE" sz="1700" i="1">
                <a:ea typeface="ＭＳ Ｐゴシック"/>
              </a:rPr>
              <a:t>wenn </a:t>
            </a:r>
            <a:r>
              <a:rPr lang="de-DE" sz="1700" i="1">
                <a:latin typeface="Arial"/>
                <a:ea typeface="ＭＳ Ｐゴシック"/>
                <a:cs typeface="Arial"/>
              </a:rPr>
              <a:t>→</a:t>
            </a:r>
            <a:r>
              <a:rPr lang="de-DE" sz="1700">
                <a:ea typeface="ＭＳ Ｐゴシック"/>
              </a:rPr>
              <a:t> </a:t>
            </a:r>
            <a:r>
              <a:rPr lang="de-DE" sz="1700" i="1">
                <a:ea typeface="ＭＳ Ｐゴシック"/>
              </a:rPr>
              <a:t>dann</a:t>
            </a:r>
            <a:r>
              <a:rPr lang="de-DE" sz="1700">
                <a:ea typeface="ＭＳ Ｐゴシック"/>
              </a:rPr>
              <a:t>) angeben, jedoch kein einleitendes </a:t>
            </a:r>
            <a:r>
              <a:rPr lang="de-DE" sz="1700" i="1">
                <a:ea typeface="ＭＳ Ｐゴシック"/>
              </a:rPr>
              <a:t>wenn</a:t>
            </a:r>
            <a:r>
              <a:rPr lang="de-DE" sz="1700">
                <a:ea typeface="ＭＳ Ｐゴシック"/>
              </a:rPr>
              <a:t> haben (hier: </a:t>
            </a:r>
            <a:r>
              <a:rPr lang="de-DE" sz="1700" i="1">
                <a:ea typeface="ＭＳ Ｐゴシック"/>
              </a:rPr>
              <a:t>Taucht man zwei Elektroden, […], in eine </a:t>
            </a:r>
            <a:r>
              <a:rPr lang="de-DE" sz="1700" i="1"/>
              <a:t>Zink­iodid­lö­sung</a:t>
            </a:r>
            <a:r>
              <a:rPr lang="de-DE" sz="1700" i="1">
                <a:ea typeface="ＭＳ Ｐゴシック"/>
              </a:rPr>
              <a:t>, scheidet sich nach kurzer Zeit an einer Elektrode ein </a:t>
            </a:r>
            <a:r>
              <a:rPr lang="de-DE" sz="1700" i="1"/>
              <a:t>dunkel­grau­er </a:t>
            </a:r>
            <a:r>
              <a:rPr lang="de-DE" sz="1700" i="1">
                <a:ea typeface="ＭＳ Ｐゴシック"/>
              </a:rPr>
              <a:t>Belag ab, […]</a:t>
            </a:r>
            <a:r>
              <a:rPr lang="de-DE" sz="1700">
                <a:ea typeface="ＭＳ Ｐゴシック"/>
              </a:rPr>
              <a:t>. Der erste Teil des Satzes ist dabei die Bedingung. Mit </a:t>
            </a:r>
            <a:r>
              <a:rPr lang="de-DE" sz="1700"/>
              <a:t>ein­lei­ten­dem </a:t>
            </a:r>
            <a:r>
              <a:rPr lang="de-DE" sz="1700" i="1">
                <a:ea typeface="ＭＳ Ｐゴシック"/>
              </a:rPr>
              <a:t>wenn</a:t>
            </a:r>
            <a:r>
              <a:rPr lang="de-DE" sz="1700">
                <a:ea typeface="ＭＳ Ｐゴシック"/>
              </a:rPr>
              <a:t> würde der Satz lauten: </a:t>
            </a:r>
            <a:r>
              <a:rPr lang="de-DE" sz="1700" i="1">
                <a:ea typeface="ＭＳ Ｐゴシック"/>
              </a:rPr>
              <a:t>Wenn man zwei Elektroden […] in eine </a:t>
            </a:r>
            <a:r>
              <a:rPr lang="de-DE" sz="1700" i="1"/>
              <a:t>Zink­iodid­lö­sung </a:t>
            </a:r>
            <a:r>
              <a:rPr lang="de-DE" sz="1700" i="1">
                <a:ea typeface="ＭＳ Ｐゴシック"/>
              </a:rPr>
              <a:t>taucht, scheidet sich nach kurzer Zeit ein dunkelgrauer Belag ab, […].</a:t>
            </a:r>
            <a:r>
              <a:rPr lang="de-DE" sz="1700">
                <a:ea typeface="ＭＳ Ｐゴシック"/>
              </a:rPr>
              <a:t>). </a:t>
            </a:r>
            <a:endParaRPr/>
          </a:p>
          <a:p>
            <a:pPr marL="0" indent="0">
              <a:buNone/>
              <a:defRPr/>
            </a:pPr>
            <a:endParaRPr lang="de-DE" sz="1700"/>
          </a:p>
        </p:txBody>
      </p:sp>
      <p:sp>
        <p:nvSpPr>
          <p:cNvPr id="3" name="Titel 2"/>
          <p:cNvSpPr>
            <a:spLocks noGrp="1"/>
          </p:cNvSpPr>
          <p:nvPr>
            <p:ph type="title"/>
          </p:nvPr>
        </p:nvSpPr>
        <p:spPr bwMode="auto"/>
        <p:txBody>
          <a:bodyPr/>
          <a:lstStyle/>
          <a:p>
            <a:pPr>
              <a:defRPr/>
            </a:pPr>
            <a:r>
              <a:rPr lang="de-DE"/>
              <a:t>Kommentare (Merkmale 2/3)</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marL="0" indent="0">
              <a:lnSpc>
                <a:spcPct val="100000"/>
              </a:lnSpc>
              <a:spcBef>
                <a:spcPts val="0"/>
              </a:spcBef>
              <a:spcAft>
                <a:spcPts val="600"/>
              </a:spcAft>
              <a:buNone/>
              <a:defRPr/>
            </a:pPr>
            <a:r>
              <a:rPr lang="de-DE" sz="1700">
                <a:ea typeface="ＭＳ Ｐゴシック"/>
              </a:rPr>
              <a:t>… auf Textebene:</a:t>
            </a:r>
            <a:endParaRPr/>
          </a:p>
          <a:p>
            <a:pPr marL="546100" lvl="1" indent="-279400">
              <a:lnSpc>
                <a:spcPct val="100000"/>
              </a:lnSpc>
              <a:spcBef>
                <a:spcPts val="0"/>
              </a:spcBef>
              <a:spcAft>
                <a:spcPts val="600"/>
              </a:spcAft>
              <a:buFont typeface="Wingdings"/>
              <a:buChar char="§"/>
              <a:defRPr/>
            </a:pPr>
            <a:r>
              <a:rPr lang="de-DE" sz="1700">
                <a:ea typeface="ＭＳ Ｐゴシック"/>
              </a:rPr>
              <a:t>Orientierung an Konventionen der geschriebenen Sprache (konzeptionelle Schriftlichkeit);</a:t>
            </a:r>
            <a:endParaRPr/>
          </a:p>
          <a:p>
            <a:pPr marL="546100" lvl="1" indent="-279400">
              <a:lnSpc>
                <a:spcPct val="100000"/>
              </a:lnSpc>
              <a:spcBef>
                <a:spcPts val="0"/>
              </a:spcBef>
              <a:spcAft>
                <a:spcPts val="600"/>
              </a:spcAft>
              <a:buFont typeface="Wingdings"/>
              <a:buChar char="§"/>
              <a:defRPr/>
            </a:pPr>
            <a:r>
              <a:rPr lang="de-DE" sz="1700">
                <a:ea typeface="ＭＳ Ｐゴシック"/>
              </a:rPr>
              <a:t>Verknüpfung mit anderen Darstellungsformen verschiedener Abstraktionsgrade (hier: eine Abbildung);</a:t>
            </a:r>
            <a:endParaRPr/>
          </a:p>
          <a:p>
            <a:pPr marL="546100" lvl="1" indent="-279400">
              <a:lnSpc>
                <a:spcPct val="100000"/>
              </a:lnSpc>
              <a:spcBef>
                <a:spcPts val="0"/>
              </a:spcBef>
              <a:spcAft>
                <a:spcPts val="600"/>
              </a:spcAft>
              <a:buFont typeface="Wingdings"/>
              <a:buChar char="§"/>
              <a:defRPr/>
            </a:pPr>
            <a:r>
              <a:rPr lang="de-DE" sz="1700">
                <a:ea typeface="ＭＳ Ｐゴシック"/>
              </a:rPr>
              <a:t>Herstellung von Textzusammenhang (Kohärenz) durch Wörter wie </a:t>
            </a:r>
            <a:r>
              <a:rPr lang="de-DE" sz="1700" i="1">
                <a:ea typeface="ＭＳ Ｐゴシック"/>
              </a:rPr>
              <a:t>also </a:t>
            </a:r>
            <a:r>
              <a:rPr lang="de-DE" sz="1700">
                <a:ea typeface="ＭＳ Ｐゴシック"/>
              </a:rPr>
              <a:t>etc.  </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 (Merkmale 3/3)</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a:bodyPr>
          <a:lstStyle/>
          <a:p>
            <a:pPr marL="0" indent="0">
              <a:lnSpc>
                <a:spcPct val="100000"/>
              </a:lnSpc>
              <a:spcBef>
                <a:spcPts val="0"/>
              </a:spcBef>
              <a:buNone/>
              <a:defRPr/>
            </a:pPr>
            <a:r>
              <a:rPr lang="de-DE" sz="2400" b="1">
                <a:ea typeface="ＭＳ Ｐゴシック"/>
              </a:rPr>
              <a:t>Aufgabe</a:t>
            </a:r>
            <a:r>
              <a:rPr lang="de-DE" sz="2400">
                <a:ea typeface="ＭＳ Ｐゴシック"/>
              </a:rPr>
              <a:t>: </a:t>
            </a:r>
            <a:endParaRPr/>
          </a:p>
          <a:p>
            <a:pPr marL="0" indent="0">
              <a:lnSpc>
                <a:spcPct val="100000"/>
              </a:lnSpc>
              <a:spcBef>
                <a:spcPts val="0"/>
              </a:spcBef>
              <a:buNone/>
              <a:defRPr/>
            </a:pPr>
            <a:r>
              <a:rPr lang="de-DE" sz="2400">
                <a:ea typeface="ＭＳ Ｐゴシック"/>
              </a:rPr>
              <a:t>Untersuchen Sie den vorliegenden Schulbuchtext, indem Sie möglichst viele bildungs- und fachsprachliche Merkmale auf Wort-, Satz- und Textebene identifizieren und in der Tabelle notieren. Dazu können Sie sich am Merkblatt „Sprachliche Merkmale von Bildungs- und Fachsprache“ orientieren.</a:t>
            </a:r>
            <a:endParaRPr/>
          </a:p>
          <a:p>
            <a:pPr>
              <a:lnSpc>
                <a:spcPct val="100000"/>
              </a:lnSpc>
              <a:spcBef>
                <a:spcPts val="0"/>
              </a:spcBef>
              <a:defRPr/>
            </a:pPr>
            <a:endParaRPr lang="de-DE" sz="2400">
              <a:ea typeface="ＭＳ Ｐゴシック"/>
            </a:endParaRPr>
          </a:p>
          <a:p>
            <a:pPr marL="0" indent="0">
              <a:lnSpc>
                <a:spcPct val="100000"/>
              </a:lnSpc>
              <a:spcBef>
                <a:spcPts val="0"/>
              </a:spcBef>
              <a:buNone/>
              <a:defRPr/>
            </a:pPr>
            <a:r>
              <a:rPr lang="de-DE" sz="2400" b="1">
                <a:ea typeface="ＭＳ Ｐゴシック"/>
              </a:rPr>
              <a:t>Vorgaben:</a:t>
            </a:r>
            <a:endParaRPr/>
          </a:p>
          <a:p>
            <a:pPr marL="457200" indent="-457200">
              <a:lnSpc>
                <a:spcPct val="100000"/>
              </a:lnSpc>
              <a:spcBef>
                <a:spcPts val="0"/>
              </a:spcBef>
              <a:buFontTx/>
              <a:buChar char="-"/>
              <a:defRPr/>
            </a:pPr>
            <a:r>
              <a:rPr lang="de-DE" sz="2400">
                <a:ea typeface="ＭＳ Ｐゴシック"/>
              </a:rPr>
              <a:t>15 Minuten Zeit</a:t>
            </a:r>
            <a:endParaRPr/>
          </a:p>
          <a:p>
            <a:pPr marL="457200" indent="-457200">
              <a:lnSpc>
                <a:spcPct val="100000"/>
              </a:lnSpc>
              <a:spcBef>
                <a:spcPts val="0"/>
              </a:spcBef>
              <a:buFontTx/>
              <a:buChar char="-"/>
              <a:defRPr/>
            </a:pPr>
            <a:r>
              <a:rPr lang="de-DE" sz="2400">
                <a:ea typeface="ＭＳ Ｐゴシック"/>
              </a:rPr>
              <a:t>Zusammenarbeit zu zweit oder in Kleingruppen</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Übung: Bildungs- und Fachsprache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a:lnSpc>
                <a:spcPct val="100000"/>
              </a:lnSpc>
              <a:spcAft>
                <a:spcPts val="600"/>
              </a:spcAft>
              <a:buFont typeface="Wingdings"/>
              <a:buChar char="§"/>
              <a:defRPr/>
            </a:pPr>
            <a:r>
              <a:rPr lang="de-DE" sz="2200"/>
              <a:t>Die Übung soll den Blick für bildungs- und fachsprachliche Merkmale in Texten aus schulischen Lehrwerken schärfen.</a:t>
            </a:r>
            <a:endParaRPr/>
          </a:p>
          <a:p>
            <a:pPr>
              <a:lnSpc>
                <a:spcPct val="100000"/>
              </a:lnSpc>
              <a:spcAft>
                <a:spcPts val="600"/>
              </a:spcAft>
              <a:buFont typeface="Wingdings"/>
              <a:buChar char="§"/>
              <a:defRPr/>
            </a:pPr>
            <a:r>
              <a:rPr lang="de-DE" sz="2200"/>
              <a:t>Ausgabe der Materialien:</a:t>
            </a:r>
            <a:endParaRPr/>
          </a:p>
          <a:p>
            <a:pPr lvl="1">
              <a:lnSpc>
                <a:spcPct val="100000"/>
              </a:lnSpc>
              <a:spcAft>
                <a:spcPts val="600"/>
              </a:spcAft>
              <a:buFont typeface="Wingdings"/>
              <a:buChar char="§"/>
              <a:defRPr/>
            </a:pPr>
            <a:r>
              <a:rPr lang="de-DE" sz="2200"/>
              <a:t>Arbeitsblatt (mit Tabelle zur Eintragung der Ergebnisse)</a:t>
            </a:r>
            <a:endParaRPr/>
          </a:p>
          <a:p>
            <a:pPr lvl="1">
              <a:lnSpc>
                <a:spcPct val="100000"/>
              </a:lnSpc>
              <a:spcAft>
                <a:spcPts val="600"/>
              </a:spcAft>
              <a:buFont typeface="Wingdings"/>
              <a:buChar char="§"/>
              <a:defRPr/>
            </a:pPr>
            <a:r>
              <a:rPr lang="de-DE" sz="2200"/>
              <a:t>Merkblatt zu sprachlichen Merkmalen von Bildungs- und Fachsprache</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marL="0" indent="0">
              <a:lnSpc>
                <a:spcPct val="100000"/>
              </a:lnSpc>
              <a:spcBef>
                <a:spcPts val="0"/>
              </a:spcBef>
              <a:spcAft>
                <a:spcPts val="1200"/>
              </a:spcAft>
              <a:buNone/>
              <a:defRPr/>
            </a:pPr>
            <a:r>
              <a:rPr lang="de-DE" sz="2400">
                <a:ea typeface="ＭＳ Ｐゴシック"/>
              </a:rPr>
              <a:t>Welche bildungs- und fachsprachlichen Merkmale sind Ihnen im Text aufgefallen?</a:t>
            </a:r>
            <a:endParaRPr/>
          </a:p>
          <a:p>
            <a:pPr marL="457200" indent="-457200">
              <a:lnSpc>
                <a:spcPct val="100000"/>
              </a:lnSpc>
              <a:spcBef>
                <a:spcPts val="0"/>
              </a:spcBef>
              <a:spcAft>
                <a:spcPts val="600"/>
              </a:spcAft>
              <a:buFontTx/>
              <a:buAutoNum type="arabicPeriod"/>
              <a:defRPr/>
            </a:pPr>
            <a:r>
              <a:rPr lang="de-DE" sz="2400">
                <a:ea typeface="ＭＳ Ｐゴシック"/>
              </a:rPr>
              <a:t>Wortebene</a:t>
            </a:r>
            <a:endParaRPr/>
          </a:p>
          <a:p>
            <a:pPr marL="457200" indent="-457200">
              <a:lnSpc>
                <a:spcPct val="100000"/>
              </a:lnSpc>
              <a:spcBef>
                <a:spcPts val="0"/>
              </a:spcBef>
              <a:spcAft>
                <a:spcPts val="600"/>
              </a:spcAft>
              <a:buFontTx/>
              <a:buAutoNum type="arabicPeriod"/>
              <a:defRPr/>
            </a:pPr>
            <a:r>
              <a:rPr lang="de-DE" sz="2400">
                <a:ea typeface="ＭＳ Ｐゴシック"/>
              </a:rPr>
              <a:t>Satzebene</a:t>
            </a:r>
            <a:endParaRPr/>
          </a:p>
          <a:p>
            <a:pPr marL="457200" indent="-457200">
              <a:lnSpc>
                <a:spcPct val="100000"/>
              </a:lnSpc>
              <a:spcBef>
                <a:spcPts val="0"/>
              </a:spcBef>
              <a:spcAft>
                <a:spcPts val="600"/>
              </a:spcAft>
              <a:buFontTx/>
              <a:buAutoNum type="arabicPeriod"/>
              <a:defRPr/>
            </a:pPr>
            <a:r>
              <a:rPr lang="de-DE" sz="2400">
                <a:ea typeface="ＭＳ Ｐゴシック"/>
              </a:rPr>
              <a:t>Textebene</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Auswertung: Bildungs- und Fachsprache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fontScale="85000" lnSpcReduction="20000"/>
          </a:bodyPr>
          <a:lstStyle/>
          <a:p>
            <a:pPr marL="0" indent="0">
              <a:buNone/>
              <a:defRPr/>
            </a:pPr>
            <a:endParaRPr lang="de-DE"/>
          </a:p>
          <a:p>
            <a:pPr marL="0" indent="0">
              <a:buNone/>
              <a:defRPr/>
            </a:pPr>
            <a:endParaRPr lang="de-DE" sz="2600"/>
          </a:p>
          <a:p>
            <a:pPr marL="0" indent="0">
              <a:buNone/>
              <a:defRPr/>
            </a:pPr>
            <a:endParaRPr lang="de-DE" sz="2600"/>
          </a:p>
          <a:p>
            <a:pPr marL="0" indent="0">
              <a:buNone/>
              <a:defRPr/>
            </a:pPr>
            <a:endParaRPr lang="de-DE" sz="2400"/>
          </a:p>
          <a:p>
            <a:pPr marL="0" indent="0">
              <a:buNone/>
              <a:defRPr/>
            </a:pPr>
            <a:endParaRPr lang="de-DE" sz="1200" u="sng">
              <a:ea typeface="ＭＳ Ｐゴシック"/>
            </a:endParaRPr>
          </a:p>
          <a:p>
            <a:pPr marL="0" indent="0">
              <a:buNone/>
              <a:defRPr/>
            </a:pPr>
            <a:endParaRPr lang="de-DE" sz="1200" u="sng">
              <a:ea typeface="ＭＳ Ｐゴシック"/>
            </a:endParaRPr>
          </a:p>
          <a:p>
            <a:pPr marL="0" indent="0">
              <a:lnSpc>
                <a:spcPct val="110000"/>
              </a:lnSpc>
              <a:buNone/>
              <a:defRPr/>
            </a:pPr>
            <a:endParaRPr lang="de-DE" sz="1200" u="sng">
              <a:ea typeface="ＭＳ Ｐゴシック"/>
            </a:endParaRPr>
          </a:p>
          <a:p>
            <a:pPr marL="0" indent="0">
              <a:lnSpc>
                <a:spcPct val="120000"/>
              </a:lnSpc>
              <a:buNone/>
              <a:defRPr/>
            </a:pPr>
            <a:r>
              <a:rPr lang="de-DE" sz="2400" u="sng">
                <a:ea typeface="ＭＳ Ｐゴシック"/>
              </a:rPr>
              <a:t>Durchführung</a:t>
            </a:r>
            <a:r>
              <a:rPr lang="de-DE" sz="2400">
                <a:ea typeface="ＭＳ Ｐゴシック"/>
              </a:rPr>
              <a:t>: </a:t>
            </a:r>
            <a:br>
              <a:rPr lang="de-DE" sz="2400">
                <a:ea typeface="ＭＳ Ｐゴシック"/>
              </a:rPr>
            </a:br>
            <a:r>
              <a:rPr lang="de-DE" sz="2400">
                <a:ea typeface="ＭＳ Ｐゴシック"/>
              </a:rPr>
              <a:t>zuerst machen wir die Lösung dazu nehmen               </a:t>
            </a:r>
            <a:br>
              <a:rPr lang="de-DE" sz="2400">
                <a:ea typeface="ＭＳ Ｐゴシック"/>
              </a:rPr>
            </a:br>
            <a:r>
              <a:rPr lang="de-DE" sz="2400">
                <a:ea typeface="ＭＳ Ｐゴシック"/>
              </a:rPr>
              <a:t>Brennspieritus 50 % und 5% Wasser dazu noch </a:t>
            </a:r>
            <a:br>
              <a:rPr lang="de-DE" sz="2400">
                <a:ea typeface="ＭＳ Ｐゴシック"/>
              </a:rPr>
            </a:br>
            <a:r>
              <a:rPr lang="de-DE" sz="2400">
                <a:ea typeface="ＭＳ Ｐゴシック"/>
              </a:rPr>
              <a:t>Salz dan Tauchen wir das Blatt Papier</a:t>
            </a:r>
            <a:br>
              <a:rPr lang="de-DE" sz="2400">
                <a:ea typeface="ＭＳ Ｐゴシック"/>
              </a:rPr>
            </a:br>
            <a:r>
              <a:rPr lang="de-DE" sz="2400">
                <a:ea typeface="ＭＳ Ｐゴシック"/>
              </a:rPr>
              <a:t>in die Lauge dan zünden wir es an </a:t>
            </a:r>
            <a:br>
              <a:rPr lang="de-DE" sz="2400">
                <a:ea typeface="ＭＳ Ｐゴシック"/>
              </a:rPr>
            </a:br>
            <a:r>
              <a:rPr lang="de-DE" sz="2400">
                <a:ea typeface="ＭＳ Ｐゴシック"/>
              </a:rPr>
              <a:t>und Tada das Blatt ist nicht verbrant </a:t>
            </a:r>
            <a:br>
              <a:rPr lang="de-DE" sz="2400">
                <a:ea typeface="ＭＳ Ｐゴシック"/>
              </a:rPr>
            </a:br>
            <a:r>
              <a:rPr lang="de-DE" sz="2400">
                <a:ea typeface="ＭＳ Ｐゴシック"/>
              </a:rPr>
              <a:t>Wen es klappt sonst.</a:t>
            </a:r>
            <a:endParaRPr lang="de-DE" sz="2400"/>
          </a:p>
        </p:txBody>
      </p:sp>
      <p:sp>
        <p:nvSpPr>
          <p:cNvPr id="3" name="Titel 2"/>
          <p:cNvSpPr>
            <a:spLocks noGrp="1"/>
          </p:cNvSpPr>
          <p:nvPr>
            <p:ph type="title"/>
          </p:nvPr>
        </p:nvSpPr>
        <p:spPr bwMode="auto"/>
        <p:txBody>
          <a:bodyPr/>
          <a:lstStyle/>
          <a:p>
            <a:pPr>
              <a:defRPr/>
            </a:pPr>
            <a:r>
              <a:rPr lang="de-DE"/>
              <a:t>Auszug aus einem Versuchsprotokoll (Klasse 8, IGS)</a:t>
            </a:r>
            <a:endParaRPr/>
          </a:p>
        </p:txBody>
      </p:sp>
      <p:pic>
        <p:nvPicPr>
          <p:cNvPr id="4" name="Inhaltsplatzhalter 5"/>
          <p:cNvPicPr>
            <a:picLocks noChangeAspect="1"/>
          </p:cNvPicPr>
          <p:nvPr/>
        </p:nvPicPr>
        <p:blipFill>
          <a:blip r:embed="rId3"/>
          <a:srcRect l="13113" t="26241" b="47440"/>
          <a:stretch/>
        </p:blipFill>
        <p:spPr bwMode="auto">
          <a:xfrm>
            <a:off x="553851" y="1291104"/>
            <a:ext cx="7423063" cy="2299261"/>
          </a:xfrm>
          <a:prstGeom prst="rect">
            <a:avLst/>
          </a:prstGeom>
        </p:spPr>
      </p:pic>
      <p:sp>
        <p:nvSpPr>
          <p:cNvPr id="5" name="Fußzeilenplatzhalter 4"/>
          <p:cNvSpPr>
            <a:spLocks noGrp="1"/>
          </p:cNvSpPr>
          <p:nvPr>
            <p:ph type="ftr" sz="quarter" idx="3"/>
          </p:nvPr>
        </p:nvSpPr>
        <p:spPr bwMode="auto"/>
        <p:txBody>
          <a:bodyPr/>
          <a:lstStyle/>
          <a:p>
            <a:pPr>
              <a:defRPr/>
            </a:pPr>
            <a:r>
              <a:rPr lang="en-US"/>
              <a:t>Sprache im Fach</a:t>
            </a:r>
          </a:p>
        </p:txBody>
      </p:sp>
      <p:sp>
        <p:nvSpPr>
          <p:cNvPr id="6" name="Foliennummernplatzhalter 5"/>
          <p:cNvSpPr>
            <a:spLocks noGrp="1"/>
          </p:cNvSpPr>
          <p:nvPr>
            <p:ph type="sldNum" sz="quarter" idx="4"/>
          </p:nvPr>
        </p:nvSpPr>
        <p:spPr bwMode="auto"/>
        <p:txBody>
          <a:bodyPr/>
          <a:lstStyle/>
          <a:p>
            <a:pPr>
              <a:defRPr/>
            </a:pPr>
            <a:fld id="{48F63A3B-78C7-47BE-AE5E-E10140E04643}" type="slidenum">
              <a:rPr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a:lnSpc>
                <a:spcPct val="100000"/>
              </a:lnSpc>
              <a:buFont typeface="Wingdings"/>
              <a:buChar char="§"/>
              <a:defRPr/>
            </a:pPr>
            <a:r>
              <a:rPr lang="de-DE" sz="2200"/>
              <a:t>Sammeln von Ergebnissen im Plenum und Abgleich mit dem Lösungsblatt. </a:t>
            </a:r>
            <a:endParaRPr/>
          </a:p>
          <a:p>
            <a:pPr>
              <a:lnSpc>
                <a:spcPct val="100000"/>
              </a:lnSpc>
              <a:buFont typeface="Wingdings"/>
              <a:buChar char="§"/>
              <a:defRPr/>
            </a:pPr>
            <a:r>
              <a:rPr lang="de-DE" sz="2200"/>
              <a:t>Das Lösungsblatt kann an dieser Stelle ggf. ausgegeben oder alternativ zur Selbstkontrolle online zur Verfügung gestellt werden.</a:t>
            </a:r>
            <a:endParaRPr/>
          </a:p>
          <a:p>
            <a:pPr>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a:bodyPr>
          <a:lstStyle/>
          <a:p>
            <a:pPr marL="274638" indent="-274638">
              <a:lnSpc>
                <a:spcPct val="100000"/>
              </a:lnSpc>
              <a:buFont typeface="Wingdings"/>
              <a:buChar char="§"/>
              <a:defRPr/>
            </a:pPr>
            <a:r>
              <a:rPr lang="de-DE" sz="2400"/>
              <a:t>In jedem Unterricht bestehen zusätzlich zu den fachlichen Anforderungen </a:t>
            </a:r>
            <a:r>
              <a:rPr lang="de-DE" sz="2400" u="sng"/>
              <a:t>immer</a:t>
            </a:r>
            <a:r>
              <a:rPr lang="de-DE" sz="2400"/>
              <a:t> auch sprachliche Anforderungen.</a:t>
            </a:r>
            <a:endParaRPr/>
          </a:p>
          <a:p>
            <a:pPr marL="274638" indent="-274638">
              <a:lnSpc>
                <a:spcPct val="100000"/>
              </a:lnSpc>
              <a:buFont typeface="Wingdings"/>
              <a:buChar char="§"/>
              <a:defRPr/>
            </a:pPr>
            <a:r>
              <a:rPr lang="de-DE" sz="2400"/>
              <a:t>Kinder und Jugendliche sind mit der Alltagssprache ver­traut; die komplexe Bildungs- und Fachsprache lernen sie erst mit dem Schuleintritt kennen. </a:t>
            </a:r>
            <a:endParaRPr/>
          </a:p>
          <a:p>
            <a:pPr marL="274638" indent="-274638">
              <a:lnSpc>
                <a:spcPct val="100000"/>
              </a:lnSpc>
              <a:buFont typeface="Wingdings"/>
              <a:buChar char="§"/>
              <a:defRPr/>
            </a:pPr>
            <a:r>
              <a:rPr lang="de-DE" sz="2400"/>
              <a:t>Die Beherrschung der Bildungs- und Fachsprache wird in der Schule vorausgesetzt und fließt (bewusst oder un­be­wusst) in die Bewertung von Leistungen ein, wird jedoch nicht zwangsläufig auch unterrichtet!</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Fazit und Problematik in der Schule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31</a:t>
            </a:fld>
            <a:endParaRPr lang="en-US"/>
          </a:p>
        </p:txBody>
      </p:sp>
      <p:pic>
        <p:nvPicPr>
          <p:cNvPr id="7" name="Grafik 6"/>
          <p:cNvPicPr>
            <a:picLocks noChangeAspect="1"/>
          </p:cNvPicPr>
          <p:nvPr/>
        </p:nvPicPr>
        <p:blipFill>
          <a:blip r:embed="rId3"/>
          <a:stretch/>
        </p:blipFill>
        <p:spPr bwMode="auto">
          <a:xfrm>
            <a:off x="6858000" y="4795360"/>
            <a:ext cx="1703070" cy="123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fontScale="92500"/>
          </a:bodyPr>
          <a:lstStyle/>
          <a:p>
            <a:pPr marL="274638" indent="-274638">
              <a:lnSpc>
                <a:spcPct val="100000"/>
              </a:lnSpc>
              <a:buFont typeface="Wingdings"/>
              <a:buChar char="§"/>
              <a:defRPr/>
            </a:pPr>
            <a:r>
              <a:rPr lang="de-DE" sz="2200"/>
              <a:t>Fazit: In jedem Unterricht bestehen zusätzlich zu den fachlichen Anforderungen immer auch sprachliche Anforderungen, die die Schüler/innen bewältigen müssen. Die Nicht-Beherrschung der sprachlichen Komponente wirkt sich negativ auf den Schulerfolg aus.</a:t>
            </a:r>
            <a:endParaRPr/>
          </a:p>
          <a:p>
            <a:pPr marL="274638" indent="-274638">
              <a:lnSpc>
                <a:spcPct val="100000"/>
              </a:lnSpc>
              <a:buFont typeface="Wingdings"/>
              <a:buChar char="§"/>
              <a:defRPr/>
            </a:pPr>
            <a:r>
              <a:rPr lang="de-DE" sz="2200"/>
              <a:t>Kinder und Jugendliche sind mit der Alltagssprache vertraut; die Bildungs- und Fachsprache lernen sie erst mit dem Schuleintritt kennen. Dieses Register ist viel komplexer und daher schwierig für alle Lernenden, insbesondere jedoch für Schüler/innen aus sog. „bildungsfernen“ Schichten und mit Deutsch als Zweitsprache.</a:t>
            </a:r>
            <a:endParaRPr/>
          </a:p>
          <a:p>
            <a:pPr marL="274638" indent="-274638">
              <a:lnSpc>
                <a:spcPct val="100000"/>
              </a:lnSpc>
              <a:buFont typeface="Wingdings"/>
              <a:buChar char="§"/>
              <a:defRPr/>
            </a:pPr>
            <a:r>
              <a:rPr lang="de-DE" sz="2200"/>
              <a:t>Die Beherrschung der Bildungs- und Fachsprache wird in der Schule vorausgesetzt und fließt (bewusst oder unbewusst) in die Bewertung von Leistungen ein, wird jedoch nicht zwangsläufig auch unterrichtet.</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48" y="1381886"/>
            <a:ext cx="5158288" cy="4830228"/>
          </a:xfrm>
        </p:spPr>
        <p:txBody>
          <a:bodyPr>
            <a:normAutofit lnSpcReduction="10000"/>
          </a:bodyPr>
          <a:lstStyle/>
          <a:p>
            <a:pPr marL="274638" indent="-274638">
              <a:lnSpc>
                <a:spcPct val="110000"/>
              </a:lnSpc>
              <a:spcBef>
                <a:spcPts val="0"/>
              </a:spcBef>
              <a:spcAft>
                <a:spcPts val="1200"/>
              </a:spcAft>
              <a:buFont typeface="Wingdings"/>
              <a:buChar char="§"/>
              <a:defRPr/>
            </a:pPr>
            <a:r>
              <a:rPr lang="de-DE" sz="2200"/>
              <a:t>Die Konsequenz kann </a:t>
            </a:r>
            <a:r>
              <a:rPr lang="de-DE" sz="2200" u="sng"/>
              <a:t>nicht</a:t>
            </a:r>
            <a:r>
              <a:rPr lang="de-DE" sz="2200"/>
              <a:t> darin bestehen, die Bildungs- und Fachsprache im Unterricht zu vermeiden bzw. durch eine „leichte Sprache“ zu ersetzen.</a:t>
            </a:r>
            <a:endParaRPr/>
          </a:p>
          <a:p>
            <a:pPr marL="274638" indent="-274638">
              <a:lnSpc>
                <a:spcPct val="110000"/>
              </a:lnSpc>
              <a:spcBef>
                <a:spcPts val="0"/>
              </a:spcBef>
              <a:spcAft>
                <a:spcPts val="1200"/>
              </a:spcAft>
              <a:buFont typeface="Wingdings"/>
              <a:buChar char="§"/>
              <a:defRPr/>
            </a:pPr>
            <a:r>
              <a:rPr lang="de-DE" sz="2200"/>
              <a:t>Dann wären die meisten Schüler/innen mit anspruchsvolleren Texten der Bildungs- und Fachsprache später  überfordert.</a:t>
            </a:r>
            <a:endParaRPr/>
          </a:p>
          <a:p>
            <a:pPr marL="274638" indent="-274638">
              <a:lnSpc>
                <a:spcPct val="110000"/>
              </a:lnSpc>
              <a:spcBef>
                <a:spcPts val="0"/>
              </a:spcBef>
              <a:spcAft>
                <a:spcPts val="1200"/>
              </a:spcAft>
              <a:buFont typeface="Wingdings"/>
              <a:buChar char="§"/>
              <a:defRPr/>
            </a:pPr>
            <a:r>
              <a:rPr lang="de-DE" sz="2200"/>
              <a:t>Daher gilt: Die Funktionen und die sprachlichen Mittel der Bildungs- und Fachsprache müssen den Lehrkräften bewusst sein und den Schüler/innen Schritt für Schritt vermittelt werden. </a:t>
            </a:r>
            <a:endParaRPr lang="de-DE"/>
          </a:p>
        </p:txBody>
      </p:sp>
      <p:sp>
        <p:nvSpPr>
          <p:cNvPr id="3" name="Titel 2"/>
          <p:cNvSpPr>
            <a:spLocks noGrp="1"/>
          </p:cNvSpPr>
          <p:nvPr>
            <p:ph type="title"/>
          </p:nvPr>
        </p:nvSpPr>
        <p:spPr bwMode="auto"/>
        <p:txBody>
          <a:bodyPr/>
          <a:lstStyle/>
          <a:p>
            <a:pPr>
              <a:defRPr/>
            </a:pPr>
            <a:r>
              <a:rPr lang="de-DE"/>
              <a:t>Konsequenzen</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33</a:t>
            </a:fld>
            <a:endParaRPr lang="en-US"/>
          </a:p>
        </p:txBody>
      </p:sp>
      <p:grpSp>
        <p:nvGrpSpPr>
          <p:cNvPr id="15" name="Gruppieren 14"/>
          <p:cNvGrpSpPr/>
          <p:nvPr/>
        </p:nvGrpSpPr>
        <p:grpSpPr bwMode="auto">
          <a:xfrm>
            <a:off x="5863860" y="4310063"/>
            <a:ext cx="2701602" cy="1756628"/>
            <a:chOff x="5863860" y="4310063"/>
            <a:chExt cx="2701602" cy="1756628"/>
          </a:xfrm>
        </p:grpSpPr>
        <p:pic>
          <p:nvPicPr>
            <p:cNvPr id="16" name="Grafik 15"/>
            <p:cNvPicPr>
              <a:picLocks noChangeAspect="1"/>
            </p:cNvPicPr>
            <p:nvPr/>
          </p:nvPicPr>
          <p:blipFill>
            <a:blip r:embed="rId3"/>
            <a:srcRect t="1253"/>
            <a:stretch/>
          </p:blipFill>
          <p:spPr bwMode="auto">
            <a:xfrm>
              <a:off x="7454143" y="5164930"/>
              <a:ext cx="694033" cy="901761"/>
            </a:xfrm>
            <a:prstGeom prst="rect">
              <a:avLst/>
            </a:prstGeom>
          </p:spPr>
        </p:pic>
        <p:pic>
          <p:nvPicPr>
            <p:cNvPr id="17" name="Grafik 16"/>
            <p:cNvPicPr>
              <a:picLocks noChangeAspect="1"/>
            </p:cNvPicPr>
            <p:nvPr/>
          </p:nvPicPr>
          <p:blipFill>
            <a:blip r:embed="rId4"/>
            <a:stretch/>
          </p:blipFill>
          <p:spPr bwMode="auto">
            <a:xfrm>
              <a:off x="6484236" y="5384345"/>
              <a:ext cx="496021" cy="652660"/>
            </a:xfrm>
            <a:prstGeom prst="rect">
              <a:avLst/>
            </a:prstGeom>
          </p:spPr>
        </p:pic>
        <p:pic>
          <p:nvPicPr>
            <p:cNvPr id="18" name="Grafik 17"/>
            <p:cNvPicPr>
              <a:picLocks noChangeAspect="1"/>
            </p:cNvPicPr>
            <p:nvPr/>
          </p:nvPicPr>
          <p:blipFill>
            <a:blip r:embed="rId5"/>
            <a:srcRect t="658" b="52316"/>
            <a:stretch/>
          </p:blipFill>
          <p:spPr bwMode="auto">
            <a:xfrm>
              <a:off x="7036856" y="4310063"/>
              <a:ext cx="1528606" cy="857251"/>
            </a:xfrm>
            <a:prstGeom prst="rect">
              <a:avLst/>
            </a:prstGeom>
          </p:spPr>
        </p:pic>
        <p:pic>
          <p:nvPicPr>
            <p:cNvPr id="19" name="Grafik 18"/>
            <p:cNvPicPr>
              <a:picLocks noChangeAspect="1"/>
            </p:cNvPicPr>
            <p:nvPr/>
          </p:nvPicPr>
          <p:blipFill>
            <a:blip r:embed="rId6"/>
            <a:stretch/>
          </p:blipFill>
          <p:spPr bwMode="auto">
            <a:xfrm>
              <a:off x="5863860" y="5677323"/>
              <a:ext cx="273358" cy="359682"/>
            </a:xfrm>
            <a:prstGeom prst="rect">
              <a:avLst/>
            </a:prstGeom>
          </p:spPr>
        </p:pic>
      </p:grpSp>
      <p:grpSp>
        <p:nvGrpSpPr>
          <p:cNvPr id="7" name="Gruppieren 6"/>
          <p:cNvGrpSpPr/>
          <p:nvPr/>
        </p:nvGrpSpPr>
        <p:grpSpPr bwMode="auto">
          <a:xfrm>
            <a:off x="5841690" y="1442846"/>
            <a:ext cx="2726048" cy="1173664"/>
            <a:chOff x="5841690" y="1442846"/>
            <a:chExt cx="2726048" cy="1173664"/>
          </a:xfrm>
        </p:grpSpPr>
        <p:pic>
          <p:nvPicPr>
            <p:cNvPr id="9" name="Grafik 8"/>
            <p:cNvPicPr>
              <a:picLocks noChangeAspect="1"/>
            </p:cNvPicPr>
            <p:nvPr/>
          </p:nvPicPr>
          <p:blipFill>
            <a:blip r:embed="rId7"/>
            <a:srcRect b="51513"/>
            <a:stretch/>
          </p:blipFill>
          <p:spPr bwMode="auto">
            <a:xfrm>
              <a:off x="7039132" y="1442846"/>
              <a:ext cx="1528606" cy="883876"/>
            </a:xfrm>
            <a:prstGeom prst="rect">
              <a:avLst/>
            </a:prstGeom>
          </p:spPr>
        </p:pic>
        <p:pic>
          <p:nvPicPr>
            <p:cNvPr id="11" name="Grafik 10"/>
            <p:cNvPicPr>
              <a:picLocks noChangeAspect="1"/>
            </p:cNvPicPr>
            <p:nvPr/>
          </p:nvPicPr>
          <p:blipFill>
            <a:blip r:embed="rId6"/>
            <a:stretch/>
          </p:blipFill>
          <p:spPr bwMode="auto">
            <a:xfrm>
              <a:off x="5841690" y="2246644"/>
              <a:ext cx="273358" cy="359682"/>
            </a:xfrm>
            <a:prstGeom prst="rect">
              <a:avLst/>
            </a:prstGeom>
          </p:spPr>
        </p:pic>
        <p:pic>
          <p:nvPicPr>
            <p:cNvPr id="12" name="Grafik 11"/>
            <p:cNvPicPr>
              <a:picLocks noChangeAspect="1"/>
            </p:cNvPicPr>
            <p:nvPr/>
          </p:nvPicPr>
          <p:blipFill>
            <a:blip r:embed="rId6"/>
            <a:stretch/>
          </p:blipFill>
          <p:spPr bwMode="auto">
            <a:xfrm>
              <a:off x="6546706" y="2246715"/>
              <a:ext cx="273358" cy="359682"/>
            </a:xfrm>
            <a:prstGeom prst="rect">
              <a:avLst/>
            </a:prstGeom>
          </p:spPr>
        </p:pic>
        <p:pic>
          <p:nvPicPr>
            <p:cNvPr id="14" name="Grafik 13"/>
            <p:cNvPicPr>
              <a:picLocks noChangeAspect="1"/>
            </p:cNvPicPr>
            <p:nvPr/>
          </p:nvPicPr>
          <p:blipFill>
            <a:blip r:embed="rId6"/>
            <a:stretch/>
          </p:blipFill>
          <p:spPr bwMode="auto">
            <a:xfrm>
              <a:off x="7844942" y="2240280"/>
              <a:ext cx="273358" cy="359682"/>
            </a:xfrm>
            <a:prstGeom prst="rect">
              <a:avLst/>
            </a:prstGeom>
          </p:spPr>
        </p:pic>
        <p:pic>
          <p:nvPicPr>
            <p:cNvPr id="13" name="Grafik 12"/>
            <p:cNvPicPr>
              <a:picLocks noChangeAspect="1"/>
            </p:cNvPicPr>
            <p:nvPr/>
          </p:nvPicPr>
          <p:blipFill>
            <a:blip r:embed="rId6"/>
            <a:stretch/>
          </p:blipFill>
          <p:spPr bwMode="auto">
            <a:xfrm>
              <a:off x="7195823" y="2256828"/>
              <a:ext cx="273358" cy="359682"/>
            </a:xfrm>
            <a:prstGeom prst="rect">
              <a:avLst/>
            </a:prstGeom>
          </p:spPr>
        </p:pic>
      </p:grpSp>
      <p:grpSp>
        <p:nvGrpSpPr>
          <p:cNvPr id="8" name="Gruppieren 7"/>
          <p:cNvGrpSpPr/>
          <p:nvPr/>
        </p:nvGrpSpPr>
        <p:grpSpPr bwMode="auto">
          <a:xfrm>
            <a:off x="5818667" y="2843712"/>
            <a:ext cx="2385526" cy="1325255"/>
            <a:chOff x="5818667" y="2843712"/>
            <a:chExt cx="2385526" cy="1325255"/>
          </a:xfrm>
        </p:grpSpPr>
        <p:pic>
          <p:nvPicPr>
            <p:cNvPr id="6" name="Grafik 5"/>
            <p:cNvPicPr>
              <a:picLocks noChangeAspect="1"/>
            </p:cNvPicPr>
            <p:nvPr/>
          </p:nvPicPr>
          <p:blipFill>
            <a:blip r:embed="rId8"/>
            <a:stretch/>
          </p:blipFill>
          <p:spPr bwMode="auto">
            <a:xfrm flipH="1">
              <a:off x="5818667" y="2843712"/>
              <a:ext cx="617199" cy="1325255"/>
            </a:xfrm>
            <a:prstGeom prst="rect">
              <a:avLst/>
            </a:prstGeom>
          </p:spPr>
        </p:pic>
        <p:pic>
          <p:nvPicPr>
            <p:cNvPr id="10" name="Grafik 9"/>
            <p:cNvPicPr>
              <a:picLocks noChangeAspect="1"/>
            </p:cNvPicPr>
            <p:nvPr/>
          </p:nvPicPr>
          <p:blipFill>
            <a:blip r:embed="rId9"/>
            <a:stretch/>
          </p:blipFill>
          <p:spPr bwMode="auto">
            <a:xfrm>
              <a:off x="6513212" y="3173780"/>
              <a:ext cx="694033" cy="913202"/>
            </a:xfrm>
            <a:prstGeom prst="rect">
              <a:avLst/>
            </a:prstGeom>
          </p:spPr>
        </p:pic>
        <p:pic>
          <p:nvPicPr>
            <p:cNvPr id="27" name="Grafik 26"/>
            <p:cNvPicPr>
              <a:picLocks noChangeAspect="1"/>
            </p:cNvPicPr>
            <p:nvPr/>
          </p:nvPicPr>
          <p:blipFill>
            <a:blip r:embed="rId9"/>
            <a:stretch/>
          </p:blipFill>
          <p:spPr bwMode="auto">
            <a:xfrm>
              <a:off x="7510160" y="3173780"/>
              <a:ext cx="694033" cy="91320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Autofit/>
          </a:bodyPr>
          <a:lstStyle/>
          <a:p>
            <a:pPr>
              <a:lnSpc>
                <a:spcPct val="100000"/>
              </a:lnSpc>
              <a:spcBef>
                <a:spcPts val="600"/>
              </a:spcBef>
              <a:buFont typeface="Wingdings"/>
              <a:buChar char="§"/>
              <a:defRPr/>
            </a:pPr>
            <a:r>
              <a:rPr lang="de-DE" sz="1600"/>
              <a:t>Wichtig: Die Konsequenz aus dieser Erkenntnis kann nicht darin bestehen, die Bildungs- und Fachsprache im Unterricht zu vermeiden bzw. durch eine „leichte Sprache“ zu ersetzen! So würde eine Lernchance vergeben werden, denn die Bildungs- und Fachsprache macht das fachliche Lernen zwar auf den ersten Blick komplizierter, jedoch muss langfristig gesehen daran gearbeitet werden, dass die Schüler/innen eigenständig mit den Anforderungen umgehen können. </a:t>
            </a:r>
            <a:endParaRPr/>
          </a:p>
          <a:p>
            <a:pPr>
              <a:lnSpc>
                <a:spcPct val="100000"/>
              </a:lnSpc>
              <a:spcBef>
                <a:spcPts val="600"/>
              </a:spcBef>
              <a:buFont typeface="Wingdings"/>
              <a:buChar char="§"/>
              <a:defRPr/>
            </a:pPr>
            <a:r>
              <a:rPr lang="de-DE" sz="1600"/>
              <a:t>Ohne eine frühzeitige Vermittlung sind die Schüler/innen später mit anspruchsvolleren Texten der Bildungs- und Fachsprache überfordert. Eine Vermeidungsstrategie – falls eine solche überhaupt möglich sein sollte – ist also nicht sinnvoll.</a:t>
            </a:r>
            <a:endParaRPr/>
          </a:p>
          <a:p>
            <a:pPr>
              <a:lnSpc>
                <a:spcPct val="100000"/>
              </a:lnSpc>
              <a:spcBef>
                <a:spcPts val="600"/>
              </a:spcBef>
              <a:buFont typeface="Wingdings"/>
              <a:buChar char="§"/>
              <a:defRPr/>
            </a:pPr>
            <a:r>
              <a:rPr lang="de-DE" sz="1600"/>
              <a:t>Daher gilt: Die Funktionen und die sprachlichen Mittel der Bildungs- und Fachsprache müssen den Lehrkräften bewusst sein und den Schüler/innen Schritt für Schritt vermittelt werden. Dies muss durchgängig und fächerübergreifend geschehen.</a:t>
            </a:r>
            <a:endParaRPr/>
          </a:p>
          <a:p>
            <a:pPr>
              <a:lnSpc>
                <a:spcPct val="100000"/>
              </a:lnSpc>
              <a:spcBef>
                <a:spcPts val="600"/>
              </a:spcBef>
              <a:buFont typeface="Wingdings"/>
              <a:buChar char="§"/>
              <a:defRPr/>
            </a:pPr>
            <a:r>
              <a:rPr lang="de-DE" sz="1600">
                <a:ea typeface="ＭＳ Ｐゴシック"/>
              </a:rPr>
              <a:t>Gogolin &amp; Lange (2011, S. 120) formulieren: „Das Register Bildungssprache wird ausdrücklich thematisiert, sowohl im Hinblick auf die Unterschiede zwischen Alltags- und Bildungssprache als auch mit Blick auf die Differenzierung der ‚Jargons‘ der Lernbereiche und Unterrichtsfächer; die Lernenden erfahren Gründe dafür, dass eine bestimmte Redeweise in einem Kontext angebracht ist, in einem anderen aber nicht.“</a:t>
            </a:r>
            <a:endParaRPr lang="de-DE" sz="1400"/>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49" y="1381886"/>
            <a:ext cx="7898016" cy="4544870"/>
          </a:xfrm>
        </p:spPr>
        <p:txBody>
          <a:bodyPr>
            <a:normAutofit/>
          </a:bodyPr>
          <a:lstStyle/>
          <a:p>
            <a:pPr marL="0" indent="0" algn="just">
              <a:lnSpc>
                <a:spcPct val="100000"/>
              </a:lnSpc>
              <a:buNone/>
              <a:defRPr/>
            </a:pPr>
            <a:r>
              <a:rPr lang="de-DE" sz="2400"/>
              <a:t>„Sprachförderung ist eine Aufgabe aller Fächer. Sprache ist nicht vor den Inhalten da, sondern wächst gleichzeitig mit dem Lernen der Fachinhalte. Insofern kann man Fach und Spra­che nicht voneinander trennen, weder fachdidaktisch, noch sprachdidaktisch, noch lernpsychologisch.“ (Leisen 2011)</a:t>
            </a:r>
            <a:endParaRPr lang="de-DE" sz="2400" b="1"/>
          </a:p>
          <a:p>
            <a:pPr marL="0" indent="0">
              <a:buNone/>
              <a:defRPr/>
            </a:pPr>
            <a:endParaRPr lang="de-DE"/>
          </a:p>
        </p:txBody>
      </p:sp>
      <p:sp>
        <p:nvSpPr>
          <p:cNvPr id="3" name="Titel 2"/>
          <p:cNvSpPr>
            <a:spLocks noGrp="1"/>
          </p:cNvSpPr>
          <p:nvPr>
            <p:ph type="title"/>
          </p:nvPr>
        </p:nvSpPr>
        <p:spPr bwMode="auto"/>
        <p:txBody>
          <a:bodyPr/>
          <a:lstStyle/>
          <a:p>
            <a:pPr>
              <a:defRPr/>
            </a:pPr>
            <a:r>
              <a:rPr lang="de-DE"/>
              <a:t>Konsequenzen</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35</a:t>
            </a:fld>
            <a:endParaRPr lang="en-US"/>
          </a:p>
        </p:txBody>
      </p:sp>
      <p:pic>
        <p:nvPicPr>
          <p:cNvPr id="6" name="Grafik 5"/>
          <p:cNvPicPr>
            <a:picLocks noChangeAspect="1"/>
          </p:cNvPicPr>
          <p:nvPr/>
        </p:nvPicPr>
        <p:blipFill>
          <a:blip r:embed="rId3"/>
          <a:stretch/>
        </p:blipFill>
        <p:spPr bwMode="auto">
          <a:xfrm>
            <a:off x="2222500" y="3368129"/>
            <a:ext cx="4284980" cy="25709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49" y="1381886"/>
            <a:ext cx="7898016" cy="4544870"/>
          </a:xfrm>
        </p:spPr>
        <p:txBody>
          <a:bodyPr>
            <a:normAutofit/>
          </a:bodyPr>
          <a:lstStyle/>
          <a:p>
            <a:pPr>
              <a:lnSpc>
                <a:spcPct val="100000"/>
              </a:lnSpc>
              <a:buFont typeface="Wingdings"/>
              <a:buChar char="§"/>
              <a:defRPr/>
            </a:pPr>
            <a:r>
              <a:rPr lang="de-DE" sz="2200"/>
              <a:t>Das Zitat von Josef Leisen zeigt angehenden Lehrkräfte, dass sie sich mit der Sprache ihres Fachs auseinandersetzen und Wege finden müssen, diese an ihre Schüler/innen weiterzugeben. </a:t>
            </a:r>
            <a:endParaRPr/>
          </a:p>
          <a:p>
            <a:pPr>
              <a:lnSpc>
                <a:spcPct val="100000"/>
              </a:lnSpc>
              <a:buFont typeface="Wingdings"/>
              <a:buChar char="§"/>
              <a:defRPr/>
            </a:pPr>
            <a:r>
              <a:rPr lang="de-DE" sz="2200"/>
              <a:t>Genauere Vermittlungsmethoden sind Bestandteil der Präsentation im Fortbildungsbaustein 6. Sollen hier bereits erste Vermutungen zur Durchführung sprachsensiblen Fachunterrichts angestellt werden, kann eine Abschlussdiskussion mit den Studierenden geführt werden. </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49" y="1389747"/>
            <a:ext cx="7898016" cy="4560203"/>
          </a:xfrm>
        </p:spPr>
        <p:txBody>
          <a:bodyPr>
            <a:noAutofit/>
          </a:bodyPr>
          <a:lstStyle/>
          <a:p>
            <a:pPr marL="0" indent="0">
              <a:spcBef>
                <a:spcPts val="0"/>
              </a:spcBef>
              <a:spcAft>
                <a:spcPts val="0"/>
              </a:spcAft>
              <a:buNone/>
              <a:defRPr/>
            </a:pPr>
            <a:r>
              <a:rPr lang="de-DE" sz="1400">
                <a:solidFill>
                  <a:srgbClr val="000000"/>
                </a:solidFill>
              </a:rPr>
              <a:t>Arndt, B., Arnold, K., Dietrich, V., Eberle, A., Franik, R., Hein, A. &amp; Kunze, S. (2009). Fokus Chemie. Gymnasium. Ausgabe N. Band 2. Berlin: Cornelsen.</a:t>
            </a:r>
            <a:endParaRPr lang="de-DE" sz="1400"/>
          </a:p>
          <a:p>
            <a:pPr marL="0" indent="0">
              <a:lnSpc>
                <a:spcPct val="100000"/>
              </a:lnSpc>
              <a:spcBef>
                <a:spcPts val="600"/>
              </a:spcBef>
              <a:buNone/>
              <a:defRPr/>
            </a:pPr>
            <a:r>
              <a:rPr lang="de-DE" sz="1400"/>
              <a:t>Baack, K., Göbel, R., Maier, A., Marx, U., Remé, R. &amp; Seitz, H.-J. (2013). Natura 1. Biologie für Gymnasien. Stuttgart: Klett. </a:t>
            </a:r>
            <a:endParaRPr/>
          </a:p>
          <a:p>
            <a:pPr marL="0" indent="0">
              <a:lnSpc>
                <a:spcPct val="100000"/>
              </a:lnSpc>
              <a:spcBef>
                <a:spcPts val="600"/>
              </a:spcBef>
              <a:buNone/>
              <a:defRPr/>
            </a:pPr>
            <a:r>
              <a:rPr lang="de-DE" sz="1400"/>
              <a:t>Bickes, Ch. (2016). Funktion und Struktur von Bildungs- und Fachsprache. Ein grammatischer Leitfaden. Hannover: unidruck. </a:t>
            </a:r>
            <a:endParaRPr/>
          </a:p>
          <a:p>
            <a:pPr marL="0" indent="0">
              <a:lnSpc>
                <a:spcPct val="100000"/>
              </a:lnSpc>
              <a:spcBef>
                <a:spcPts val="600"/>
              </a:spcBef>
              <a:buNone/>
              <a:defRPr/>
            </a:pPr>
            <a:r>
              <a:rPr lang="en-US" sz="1400"/>
              <a:t>Eichinger, L. M. (2009). Adjektiv (und Adkopula). In L. Hoffmann (Hrsg.), Handbuch der deutschen Wortarten (S. 143-187). </a:t>
            </a:r>
            <a:r>
              <a:rPr lang="de-DE" sz="1400"/>
              <a:t>Berlin: De Gruyter.</a:t>
            </a:r>
            <a:endParaRPr lang="en-US" sz="1400"/>
          </a:p>
          <a:p>
            <a:pPr marL="0" indent="0">
              <a:lnSpc>
                <a:spcPct val="100000"/>
              </a:lnSpc>
              <a:spcBef>
                <a:spcPts val="600"/>
              </a:spcBef>
              <a:buNone/>
              <a:defRPr/>
            </a:pPr>
            <a:r>
              <a:rPr lang="en-US" sz="1400"/>
              <a:t>Gogolin, I. &amp; Lange, I. (2011). Bildungssprache und Durchgängige Sprachbildung. In S. Fürstenau &amp; M. Gomolla (Hrsg.), Migration und schulischer Wandel. Mehrsprachigkeit (S.107-127). Wiesbaden: Springer VS.</a:t>
            </a:r>
            <a:endParaRPr/>
          </a:p>
          <a:p>
            <a:pPr marL="0" indent="0">
              <a:lnSpc>
                <a:spcPct val="100000"/>
              </a:lnSpc>
              <a:spcBef>
                <a:spcPts val="600"/>
              </a:spcBef>
              <a:buNone/>
              <a:defRPr/>
            </a:pPr>
            <a:r>
              <a:rPr lang="de-DE" sz="1400"/>
              <a:t>Leisen, J. (2011). Handbuch Sprachförderung im Fach. Sprachsensibler Fachunterricht in der Praxis. Grundlagenwissen, Anregungen und Beispiele für die Unterstützung von sprachschwachen Lernern und Lernern mit Zuwanderungsgeschichte beim Sprechen, Lesen, Schreiben und Üben im Fach. Bonn: Varus.</a:t>
            </a:r>
            <a:endParaRPr/>
          </a:p>
          <a:p>
            <a:pPr marL="0" indent="0">
              <a:lnSpc>
                <a:spcPct val="100000"/>
              </a:lnSpc>
              <a:spcBef>
                <a:spcPts val="600"/>
              </a:spcBef>
              <a:buNone/>
              <a:defRPr/>
            </a:pPr>
            <a:r>
              <a:rPr lang="de-DE" sz="1400"/>
              <a:t>Tajmel, T. (2012). Wie sprachsensibler Fachunterricht vorbereitet werden kann. Sprachliche Ziele des naturwissenschaftlichen Unterrichts. In Regionale Arbeitsstelle für Bildung, Integration und Demokratie (RAA) Mecklenburg-Vorpommern e. V (Hrsg.), Praxisbaustein Deutsch als Zweitsprache 2. Bildungssprache und sprachsensibler Fachunterricht (S. 12-20). Münster: Waxmann.</a:t>
            </a:r>
          </a:p>
        </p:txBody>
      </p:sp>
      <p:sp>
        <p:nvSpPr>
          <p:cNvPr id="3" name="Titel 2"/>
          <p:cNvSpPr>
            <a:spLocks noGrp="1"/>
          </p:cNvSpPr>
          <p:nvPr>
            <p:ph type="title"/>
          </p:nvPr>
        </p:nvSpPr>
        <p:spPr bwMode="auto">
          <a:xfrm>
            <a:off x="622299" y="360233"/>
            <a:ext cx="7886700" cy="750110"/>
          </a:xfrm>
        </p:spPr>
        <p:txBody>
          <a:bodyPr/>
          <a:lstStyle/>
          <a:p>
            <a:pPr>
              <a:defRPr/>
            </a:pPr>
            <a:r>
              <a:rPr lang="de-DE"/>
              <a:t>Literatur</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normAutofit/>
          </a:bodyPr>
          <a:lstStyle/>
          <a:p>
            <a:pPr>
              <a:lnSpc>
                <a:spcPct val="100000"/>
              </a:lnSpc>
              <a:buFont typeface="Wingdings"/>
              <a:buChar char="§"/>
              <a:defRPr/>
            </a:pPr>
            <a:r>
              <a:rPr lang="de-DE" sz="2200"/>
              <a:t>Zu sehen ist ein Auszug aus einem Protokoll zu einem Versuch im Chemieunterricht der 8. Klasse einer IGS zur Frage ‚Wie kann man einen Geldschein anzünden, ohne ihn zu verbrennen?‘</a:t>
            </a:r>
            <a:endParaRPr/>
          </a:p>
          <a:p>
            <a:pPr>
              <a:lnSpc>
                <a:spcPct val="100000"/>
              </a:lnSpc>
              <a:buFont typeface="Wingdings"/>
              <a:buChar char="§"/>
              <a:defRPr/>
            </a:pPr>
            <a:r>
              <a:rPr lang="de-DE" sz="2200"/>
              <a:t>Mögliche Fragen an die Studierenden: </a:t>
            </a:r>
            <a:endParaRPr/>
          </a:p>
          <a:p>
            <a:pPr lvl="1">
              <a:lnSpc>
                <a:spcPct val="100000"/>
              </a:lnSpc>
              <a:buFont typeface="Wingdings"/>
              <a:buChar char="§"/>
              <a:defRPr/>
            </a:pPr>
            <a:r>
              <a:rPr lang="de-DE" sz="2200"/>
              <a:t>„Was sagen Sie zu dem Text des Schülers?“ </a:t>
            </a:r>
            <a:endParaRPr/>
          </a:p>
          <a:p>
            <a:pPr lvl="1">
              <a:lnSpc>
                <a:spcPct val="100000"/>
              </a:lnSpc>
              <a:buFont typeface="Wingdings"/>
              <a:buChar char="§"/>
              <a:defRPr/>
            </a:pPr>
            <a:r>
              <a:rPr lang="de-DE" sz="2200"/>
              <a:t>„Würden Sie diesen Text als Lehrkraft so akzeptieren? – Warum nicht?“</a:t>
            </a:r>
            <a:endParaRPr/>
          </a:p>
          <a:p>
            <a:pPr>
              <a:lnSpc>
                <a:spcPct val="100000"/>
              </a:lnSpc>
              <a:buFont typeface="Wingdings"/>
              <a:buChar char="§"/>
              <a:defRPr/>
            </a:pPr>
            <a:r>
              <a:rPr lang="de-DE" sz="2200"/>
              <a:t>Mögliche Antworten: schlecht geschrieben; viele Rechtschreib- und Grammatikfehler; nur 1 langer Satz; </a:t>
            </a:r>
            <a:r>
              <a:rPr lang="de-DE" sz="2200" i="1"/>
              <a:t>Tada</a:t>
            </a:r>
            <a:r>
              <a:rPr lang="de-DE" sz="2200"/>
              <a:t> mitten im Satz ist nicht passend; es fehlt etwas am Ende; unstrukturiert; …</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marL="0" indent="0">
              <a:lnSpc>
                <a:spcPct val="100000"/>
              </a:lnSpc>
              <a:buFont typeface="Wingdings 3"/>
              <a:buNone/>
              <a:defRPr/>
            </a:pPr>
            <a:r>
              <a:rPr lang="de-DE" sz="2400"/>
              <a:t>Es ist davon auszugehen, dass die meisten Lehrkräfte den Text des Schülers so nicht akzeptiert hätten; vor allem, weil er </a:t>
            </a:r>
            <a:r>
              <a:rPr lang="de-DE" sz="2400" u="sng"/>
              <a:t>sprachlich</a:t>
            </a:r>
            <a:r>
              <a:rPr lang="de-DE" sz="2400"/>
              <a:t> nicht den Anforderungen entspricht.</a:t>
            </a:r>
            <a:endParaRPr/>
          </a:p>
          <a:p>
            <a:pPr marL="0" indent="0">
              <a:lnSpc>
                <a:spcPct val="100000"/>
              </a:lnSpc>
              <a:buFont typeface="Wingdings 3"/>
              <a:buNone/>
              <a:defRPr/>
            </a:pPr>
            <a:r>
              <a:rPr lang="de-DE" sz="2400"/>
              <a:t>Doch in welchem Verhältnis stehen sprachliche und fachliche Anforderungen in der Schule?</a:t>
            </a:r>
            <a:endParaRPr/>
          </a:p>
          <a:p>
            <a:pPr marL="0" indent="0">
              <a:buFont typeface="Wingdings 3"/>
              <a:buNone/>
              <a:defRPr/>
            </a:pPr>
            <a:endParaRPr lang="de-DE" sz="2400"/>
          </a:p>
          <a:p>
            <a:pPr>
              <a:defRPr/>
            </a:pPr>
            <a:endParaRPr lang="de-DE" sz="2400"/>
          </a:p>
          <a:p>
            <a:pPr marL="0" indent="0">
              <a:buNone/>
              <a:defRPr/>
            </a:pPr>
            <a:endParaRPr lang="de-DE"/>
          </a:p>
        </p:txBody>
      </p:sp>
      <p:sp>
        <p:nvSpPr>
          <p:cNvPr id="3" name="Titel 2"/>
          <p:cNvSpPr>
            <a:spLocks noGrp="1"/>
          </p:cNvSpPr>
          <p:nvPr>
            <p:ph type="title"/>
          </p:nvPr>
        </p:nvSpPr>
        <p:spPr bwMode="auto"/>
        <p:txBody>
          <a:bodyPr/>
          <a:lstStyle/>
          <a:p>
            <a:pPr>
              <a:defRPr/>
            </a:pPr>
            <a:r>
              <a:rPr lang="de-DE"/>
              <a:t>Sprachliche &amp; fachliche Anforderungen in der Schule</a:t>
            </a:r>
            <a:endParaRPr/>
          </a:p>
        </p:txBody>
      </p:sp>
      <p:sp>
        <p:nvSpPr>
          <p:cNvPr id="5" name="Fußzeilenplatzhalter 4"/>
          <p:cNvSpPr>
            <a:spLocks noGrp="1"/>
          </p:cNvSpPr>
          <p:nvPr>
            <p:ph type="ftr" sz="quarter" idx="3"/>
          </p:nvPr>
        </p:nvSpPr>
        <p:spPr bwMode="auto"/>
        <p:txBody>
          <a:bodyPr/>
          <a:lstStyle/>
          <a:p>
            <a:pPr>
              <a:defRPr/>
            </a:pPr>
            <a:r>
              <a:rPr lang="en-US"/>
              <a:t>Sprache im Fach</a:t>
            </a:r>
          </a:p>
        </p:txBody>
      </p:sp>
      <p:sp>
        <p:nvSpPr>
          <p:cNvPr id="6" name="Foliennummernplatzhalter 5"/>
          <p:cNvSpPr>
            <a:spLocks noGrp="1"/>
          </p:cNvSpPr>
          <p:nvPr>
            <p:ph type="sldNum" sz="quarter" idx="4"/>
          </p:nvPr>
        </p:nvSpPr>
        <p:spPr bwMode="auto"/>
        <p:txBody>
          <a:bodyPr/>
          <a:lstStyle/>
          <a:p>
            <a:pPr>
              <a:defRPr/>
            </a:pPr>
            <a:fld id="{48F63A3B-78C7-47BE-AE5E-E10140E04643}" type="slidenum">
              <a:rPr lang="en-US"/>
              <a:t>5</a:t>
            </a:fld>
            <a:endParaRPr lang="en-US"/>
          </a:p>
        </p:txBody>
      </p:sp>
      <p:pic>
        <p:nvPicPr>
          <p:cNvPr id="4" name="Grafik 3"/>
          <p:cNvPicPr>
            <a:picLocks noChangeAspect="1"/>
          </p:cNvPicPr>
          <p:nvPr/>
        </p:nvPicPr>
        <p:blipFill>
          <a:blip r:embed="rId3"/>
          <a:stretch/>
        </p:blipFill>
        <p:spPr bwMode="auto">
          <a:xfrm>
            <a:off x="723900" y="3556066"/>
            <a:ext cx="3020650" cy="2506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a:lnSpc>
                <a:spcPct val="100000"/>
              </a:lnSpc>
              <a:buFont typeface="Wingdings"/>
              <a:buChar char="§"/>
              <a:defRPr/>
            </a:pPr>
            <a:r>
              <a:rPr lang="de-DE" sz="2200"/>
              <a:t>Grundsätzliche Frage: Worin genau bestehen die sprachlichen Anforderungen in der Schule und in welchem Verhältnis stehen sie zu den fachlichen Anforderungen?</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5543550" cy="4544870"/>
          </a:xfrm>
        </p:spPr>
        <p:txBody>
          <a:bodyPr/>
          <a:lstStyle/>
          <a:p>
            <a:pPr marL="0" indent="0">
              <a:lnSpc>
                <a:spcPct val="100000"/>
              </a:lnSpc>
              <a:buFont typeface="Wingdings"/>
              <a:buNone/>
              <a:defRPr/>
            </a:pPr>
            <a:r>
              <a:rPr lang="de-DE" sz="2400" b="1"/>
              <a:t>Zwei sprachliche Anforderungsbereiche:</a:t>
            </a:r>
            <a:endParaRPr/>
          </a:p>
          <a:p>
            <a:pPr marL="0" indent="0">
              <a:lnSpc>
                <a:spcPct val="100000"/>
              </a:lnSpc>
              <a:buNone/>
              <a:defRPr/>
            </a:pPr>
            <a:endParaRPr lang="de-DE" sz="1200" u="sng"/>
          </a:p>
          <a:p>
            <a:pPr marL="457200" indent="-457200">
              <a:lnSpc>
                <a:spcPct val="100000"/>
              </a:lnSpc>
              <a:buFont typeface="+mj-lt"/>
              <a:buAutoNum type="arabicPeriod"/>
              <a:defRPr/>
            </a:pPr>
            <a:r>
              <a:rPr lang="de-DE" sz="2400" u="sng"/>
              <a:t>Produktion</a:t>
            </a:r>
            <a:r>
              <a:rPr lang="de-DE" sz="2400"/>
              <a:t> von sprachlichem Output: Texte verfassen, Aufgaben bearbeiten, am Unterrichtsgespräch teilnehmen, …</a:t>
            </a:r>
            <a:endParaRPr/>
          </a:p>
          <a:p>
            <a:pPr marL="457200" indent="-457200">
              <a:lnSpc>
                <a:spcPct val="100000"/>
              </a:lnSpc>
              <a:buFont typeface="+mj-lt"/>
              <a:buAutoNum type="arabicPeriod"/>
              <a:defRPr/>
            </a:pPr>
            <a:endParaRPr lang="de-DE" sz="1200"/>
          </a:p>
          <a:p>
            <a:pPr marL="457200" indent="-457200">
              <a:lnSpc>
                <a:spcPct val="100000"/>
              </a:lnSpc>
              <a:buFont typeface="+mj-lt"/>
              <a:buAutoNum type="arabicPeriod"/>
              <a:defRPr/>
            </a:pPr>
            <a:r>
              <a:rPr lang="de-DE" sz="2400" u="sng"/>
              <a:t>Rezeption</a:t>
            </a:r>
            <a:r>
              <a:rPr lang="de-DE" sz="2400"/>
              <a:t> von sprachlichem Input:       Texte lesen, Aufgaben verstehen,          einem Vortrag folgen, …</a:t>
            </a:r>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Sprachliche Anforderungen in der Schule</a:t>
            </a:r>
            <a:endParaRPr/>
          </a:p>
        </p:txBody>
      </p:sp>
      <p:sp>
        <p:nvSpPr>
          <p:cNvPr id="6" name="Fußzeilenplatzhalter 5"/>
          <p:cNvSpPr>
            <a:spLocks noGrp="1"/>
          </p:cNvSpPr>
          <p:nvPr>
            <p:ph type="ftr" sz="quarter" idx="3"/>
          </p:nvPr>
        </p:nvSpPr>
        <p:spPr bwMode="auto"/>
        <p:txBody>
          <a:bodyPr/>
          <a:lstStyle/>
          <a:p>
            <a:pPr>
              <a:defRPr/>
            </a:pPr>
            <a:r>
              <a:rPr lang="en-US"/>
              <a:t>Sprache im Fach</a:t>
            </a:r>
          </a:p>
        </p:txBody>
      </p:sp>
      <p:sp>
        <p:nvSpPr>
          <p:cNvPr id="7" name="Foliennummernplatzhalter 6"/>
          <p:cNvSpPr>
            <a:spLocks noGrp="1"/>
          </p:cNvSpPr>
          <p:nvPr>
            <p:ph type="sldNum" sz="quarter" idx="4"/>
          </p:nvPr>
        </p:nvSpPr>
        <p:spPr bwMode="auto"/>
        <p:txBody>
          <a:bodyPr/>
          <a:lstStyle/>
          <a:p>
            <a:pPr>
              <a:defRPr/>
            </a:pPr>
            <a:fld id="{48F63A3B-78C7-47BE-AE5E-E10140E04643}" type="slidenum">
              <a:rPr lang="en-US"/>
              <a:t>7</a:t>
            </a:fld>
            <a:endParaRPr lang="en-US"/>
          </a:p>
        </p:txBody>
      </p:sp>
      <p:pic>
        <p:nvPicPr>
          <p:cNvPr id="10" name="Grafik 9"/>
          <p:cNvPicPr>
            <a:picLocks noChangeAspect="1"/>
          </p:cNvPicPr>
          <p:nvPr/>
        </p:nvPicPr>
        <p:blipFill>
          <a:blip r:embed="rId3"/>
          <a:stretch/>
        </p:blipFill>
        <p:spPr bwMode="auto">
          <a:xfrm>
            <a:off x="6717918" y="3880282"/>
            <a:ext cx="1083242" cy="1490106"/>
          </a:xfrm>
          <a:prstGeom prst="rect">
            <a:avLst/>
          </a:prstGeom>
        </p:spPr>
      </p:pic>
      <p:pic>
        <p:nvPicPr>
          <p:cNvPr id="8" name="Grafik 7"/>
          <p:cNvPicPr>
            <a:picLocks noChangeAspect="1"/>
          </p:cNvPicPr>
          <p:nvPr/>
        </p:nvPicPr>
        <p:blipFill>
          <a:blip r:embed="rId4"/>
          <a:stretch/>
        </p:blipFill>
        <p:spPr bwMode="auto">
          <a:xfrm>
            <a:off x="6717918" y="1512157"/>
            <a:ext cx="1083242" cy="1755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 name="Inhaltsplatzhalter 1"/>
          <p:cNvSpPr>
            <a:spLocks noGrp="1"/>
          </p:cNvSpPr>
          <p:nvPr>
            <p:ph idx="4294967295"/>
          </p:nvPr>
        </p:nvSpPr>
        <p:spPr bwMode="auto">
          <a:xfrm>
            <a:off x="628650" y="1381886"/>
            <a:ext cx="7886700" cy="4544870"/>
          </a:xfrm>
        </p:spPr>
        <p:txBody>
          <a:bodyPr/>
          <a:lstStyle/>
          <a:p>
            <a:pPr>
              <a:lnSpc>
                <a:spcPct val="100000"/>
              </a:lnSpc>
              <a:buFont typeface="Wingdings"/>
              <a:buChar char="§"/>
              <a:defRPr/>
            </a:pPr>
            <a:r>
              <a:rPr lang="de-DE" sz="2200"/>
              <a:t>Die sprachlichen Anforderungen in der Schule lassen sich grundsätzlich in zwei Anforderungsbereiche einteilen: </a:t>
            </a:r>
            <a:endParaRPr/>
          </a:p>
          <a:p>
            <a:pPr marL="706438" lvl="1" indent="-342900">
              <a:lnSpc>
                <a:spcPct val="100000"/>
              </a:lnSpc>
              <a:buFont typeface="Wingdings"/>
              <a:buChar char="§"/>
              <a:defRPr/>
            </a:pPr>
            <a:r>
              <a:rPr lang="de-DE" sz="2200"/>
              <a:t>zum einen in den Bereich der Produktion von sprachlichem Output, z. B. das Schreiben von Texten oder die Teilnahme am Unterrichtsgespräch, </a:t>
            </a:r>
            <a:endParaRPr/>
          </a:p>
          <a:p>
            <a:pPr marL="706438" lvl="1" indent="-342900">
              <a:lnSpc>
                <a:spcPct val="100000"/>
              </a:lnSpc>
              <a:buFont typeface="Wingdings"/>
              <a:buChar char="§"/>
              <a:defRPr/>
            </a:pPr>
            <a:r>
              <a:rPr lang="de-DE" sz="2200"/>
              <a:t>und zum anderen in den Bereich der Rezeption von sprachlichem Input, z. B. Lesen und Zuhören.</a:t>
            </a:r>
            <a:endParaRPr lang="de-DE" sz="2200">
              <a:ea typeface="ＭＳ Ｐゴシック"/>
            </a:endParaRPr>
          </a:p>
          <a:p>
            <a:pPr marL="0" indent="0">
              <a:buNone/>
              <a:defRPr/>
            </a:pPr>
            <a:endParaRPr lang="de-DE"/>
          </a:p>
        </p:txBody>
      </p:sp>
      <p:sp>
        <p:nvSpPr>
          <p:cNvPr id="3" name="Titel 2"/>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en-US"/>
              <a:t>Sprache im Fach</a:t>
            </a:r>
          </a:p>
        </p:txBody>
      </p:sp>
      <p:sp>
        <p:nvSpPr>
          <p:cNvPr id="5" name="Foliennummernplatzhalter 4"/>
          <p:cNvSpPr>
            <a:spLocks noGrp="1"/>
          </p:cNvSpPr>
          <p:nvPr>
            <p:ph type="sldNum" sz="quarter" idx="4"/>
          </p:nvPr>
        </p:nvSpPr>
        <p:spPr bwMode="auto"/>
        <p:txBody>
          <a:bodyPr/>
          <a:lstStyle/>
          <a:p>
            <a:pPr>
              <a:defRPr/>
            </a:pPr>
            <a:fld id="{48F63A3B-78C7-47BE-AE5E-E10140E04643}" type="slidenum">
              <a:rPr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de-DE"/>
              <a:t>1. Produktion von Output</a:t>
            </a:r>
            <a:endParaRPr/>
          </a:p>
        </p:txBody>
      </p:sp>
      <p:sp>
        <p:nvSpPr>
          <p:cNvPr id="12" name="Fußzeilenplatzhalter 11"/>
          <p:cNvSpPr>
            <a:spLocks noGrp="1"/>
          </p:cNvSpPr>
          <p:nvPr>
            <p:ph type="ftr" sz="quarter" idx="3"/>
          </p:nvPr>
        </p:nvSpPr>
        <p:spPr bwMode="auto"/>
        <p:txBody>
          <a:bodyPr/>
          <a:lstStyle/>
          <a:p>
            <a:pPr>
              <a:defRPr/>
            </a:pPr>
            <a:r>
              <a:rPr lang="en-US"/>
              <a:t>Sprache im Fach</a:t>
            </a:r>
          </a:p>
        </p:txBody>
      </p:sp>
      <p:sp>
        <p:nvSpPr>
          <p:cNvPr id="13" name="Foliennummernplatzhalter 12"/>
          <p:cNvSpPr>
            <a:spLocks noGrp="1"/>
          </p:cNvSpPr>
          <p:nvPr>
            <p:ph type="sldNum" sz="quarter" idx="4"/>
          </p:nvPr>
        </p:nvSpPr>
        <p:spPr bwMode="auto"/>
        <p:txBody>
          <a:bodyPr/>
          <a:lstStyle/>
          <a:p>
            <a:pPr>
              <a:defRPr/>
            </a:pPr>
            <a:fld id="{48F63A3B-78C7-47BE-AE5E-E10140E04643}" type="slidenum">
              <a:rPr lang="en-US"/>
              <a:t>9</a:t>
            </a:fld>
            <a:endParaRPr lang="en-US"/>
          </a:p>
        </p:txBody>
      </p:sp>
      <p:sp>
        <p:nvSpPr>
          <p:cNvPr id="14" name="Inhaltsplatzhalter 1"/>
          <p:cNvSpPr txBox="1"/>
          <p:nvPr/>
        </p:nvSpPr>
        <p:spPr bwMode="auto">
          <a:xfrm>
            <a:off x="628650" y="1381886"/>
            <a:ext cx="7886700" cy="4544870"/>
          </a:xfrm>
          <a:prstGeom prst="rect">
            <a:avLst/>
          </a:prstGeom>
        </p:spPr>
        <p:txBody>
          <a:bodyPr vert="horz" lIns="91440" tIns="45720" rIns="91440" bIns="45720" rtlCol="0">
            <a:normAutofit fontScale="775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20000"/>
              </a:lnSpc>
              <a:buFont typeface="Wingdings"/>
              <a:buNone/>
              <a:defRPr/>
            </a:pPr>
            <a:r>
              <a:rPr lang="de-DE" sz="2600" b="1"/>
              <a:t>Erklären Sie in einem Satz, warum Sie sich für Ihre Studienfächer entschieden haben. </a:t>
            </a:r>
            <a:endParaRPr/>
          </a:p>
          <a:p>
            <a:pPr marL="0" indent="0">
              <a:lnSpc>
                <a:spcPct val="120000"/>
              </a:lnSpc>
              <a:spcBef>
                <a:spcPts val="1200"/>
              </a:spcBef>
              <a:spcAft>
                <a:spcPts val="600"/>
              </a:spcAft>
              <a:buFont typeface="Wingdings"/>
              <a:buNone/>
              <a:defRPr/>
            </a:pPr>
            <a:r>
              <a:rPr lang="de-DE" sz="2600" b="1"/>
              <a:t>Mögliche Sätze bei der Beantwortung:</a:t>
            </a:r>
            <a:endParaRPr/>
          </a:p>
          <a:p>
            <a:pPr marL="712788" indent="0">
              <a:lnSpc>
                <a:spcPct val="120000"/>
              </a:lnSpc>
              <a:buFont typeface="Wingdings"/>
              <a:buNone/>
              <a:defRPr/>
            </a:pPr>
            <a:r>
              <a:rPr lang="de-DE" sz="2600" i="1"/>
              <a:t>Ich studiere Biologie und Chemie, weil …</a:t>
            </a:r>
            <a:endParaRPr/>
          </a:p>
          <a:p>
            <a:pPr marL="712788" indent="0">
              <a:lnSpc>
                <a:spcPct val="120000"/>
              </a:lnSpc>
              <a:buFont typeface="Wingdings"/>
              <a:buNone/>
              <a:defRPr/>
            </a:pPr>
            <a:r>
              <a:rPr lang="de-DE" sz="2600" i="1"/>
              <a:t>Ich habe mich für die Fächer Deutsch und Geschichte entschieden, da …</a:t>
            </a:r>
            <a:endParaRPr/>
          </a:p>
          <a:p>
            <a:pPr marL="712788" indent="0">
              <a:lnSpc>
                <a:spcPct val="120000"/>
              </a:lnSpc>
              <a:buFont typeface="Wingdings"/>
              <a:buNone/>
              <a:defRPr/>
            </a:pPr>
            <a:r>
              <a:rPr lang="de-DE" sz="2600" i="1"/>
              <a:t>Aufgrund meiner guten Erfahrungen in den Fächern Sport und Englisch habe ich mich entschieden, …</a:t>
            </a:r>
            <a:endParaRPr/>
          </a:p>
          <a:p>
            <a:pPr marL="712788" indent="0">
              <a:lnSpc>
                <a:spcPct val="120000"/>
              </a:lnSpc>
              <a:buFont typeface="Wingdings"/>
              <a:buNone/>
              <a:defRPr/>
            </a:pPr>
            <a:r>
              <a:rPr lang="de-DE" sz="2600" i="1"/>
              <a:t>… und deshalb studiere ich Physik und Mathematik.</a:t>
            </a:r>
            <a:endParaRPr lang="de-DE" sz="2600"/>
          </a:p>
          <a:p>
            <a:pPr marL="0" indent="0">
              <a:lnSpc>
                <a:spcPct val="120000"/>
              </a:lnSpc>
              <a:spcBef>
                <a:spcPts val="1200"/>
              </a:spcBef>
              <a:buFont typeface="Wingdings"/>
              <a:buNone/>
              <a:defRPr/>
            </a:pPr>
            <a:r>
              <a:rPr lang="de-DE" sz="2600" b="1" i="1"/>
              <a:t>Erklären </a:t>
            </a:r>
            <a:r>
              <a:rPr lang="de-DE" sz="2600" b="1"/>
              <a:t>ist ein sog. Operator (= Aufforderungsverb) in der Schule und wird für Aufgaben verwendet. Was hat ein Operator mit Sprache zu tun?</a:t>
            </a:r>
            <a:endParaRPr/>
          </a:p>
          <a:p>
            <a:pPr marL="0" indent="0">
              <a:buFont typeface="Arial"/>
              <a:buNone/>
              <a:defRPr/>
            </a:pPr>
            <a:endParaRPr lang="de-DE"/>
          </a:p>
        </p:txBody>
      </p:sp>
      <p:sp>
        <p:nvSpPr>
          <p:cNvPr id="15" name="Ellipse 14"/>
          <p:cNvSpPr/>
          <p:nvPr/>
        </p:nvSpPr>
        <p:spPr bwMode="auto">
          <a:xfrm>
            <a:off x="4854389" y="2608729"/>
            <a:ext cx="524436" cy="430306"/>
          </a:xfrm>
          <a:prstGeom prst="ellipse">
            <a:avLst/>
          </a:prstGeom>
          <a:solidFill>
            <a:srgbClr val="FF5050">
              <a:alpha val="30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Ellipse 15"/>
          <p:cNvSpPr/>
          <p:nvPr/>
        </p:nvSpPr>
        <p:spPr bwMode="auto">
          <a:xfrm>
            <a:off x="1349189" y="3433065"/>
            <a:ext cx="412376" cy="345558"/>
          </a:xfrm>
          <a:prstGeom prst="ellipse">
            <a:avLst/>
          </a:prstGeom>
          <a:solidFill>
            <a:srgbClr val="FF5050">
              <a:alpha val="30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Ellipse 16"/>
          <p:cNvSpPr/>
          <p:nvPr/>
        </p:nvSpPr>
        <p:spPr bwMode="auto">
          <a:xfrm>
            <a:off x="1322294" y="3792071"/>
            <a:ext cx="1138516" cy="419176"/>
          </a:xfrm>
          <a:prstGeom prst="ellipse">
            <a:avLst/>
          </a:prstGeom>
          <a:solidFill>
            <a:srgbClr val="FF5050">
              <a:alpha val="30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Ellipse 17"/>
          <p:cNvSpPr/>
          <p:nvPr/>
        </p:nvSpPr>
        <p:spPr bwMode="auto">
          <a:xfrm>
            <a:off x="2081156" y="4540500"/>
            <a:ext cx="856129" cy="430306"/>
          </a:xfrm>
          <a:prstGeom prst="ellipse">
            <a:avLst/>
          </a:prstGeom>
          <a:solidFill>
            <a:srgbClr val="FF5050">
              <a:alpha val="30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5426</Words>
  <Application>Microsoft Office PowerPoint</Application>
  <DocSecurity>0</DocSecurity>
  <PresentationFormat>Bildschirmpräsentation (4:3)</PresentationFormat>
  <Paragraphs>372</Paragraphs>
  <Slides>37</Slides>
  <Notes>17</Notes>
  <HiddenSlides>18</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Wingdings</vt:lpstr>
      <vt:lpstr>Wingdings 3</vt:lpstr>
      <vt:lpstr>Office Theme</vt:lpstr>
      <vt:lpstr>Sprache im Fach</vt:lpstr>
      <vt:lpstr>Ziele dieser Einheit</vt:lpstr>
      <vt:lpstr>Auszug aus einem Versuchsprotokoll (Klasse 8, IGS)</vt:lpstr>
      <vt:lpstr>Kommentare</vt:lpstr>
      <vt:lpstr>Sprachliche &amp; fachliche Anforderungen in der Schule</vt:lpstr>
      <vt:lpstr>Kommentare</vt:lpstr>
      <vt:lpstr>Sprachliche Anforderungen in der Schule</vt:lpstr>
      <vt:lpstr>Kommentare</vt:lpstr>
      <vt:lpstr>1. Produktion von Output</vt:lpstr>
      <vt:lpstr>Kommentare</vt:lpstr>
      <vt:lpstr>1. Produktion von Output</vt:lpstr>
      <vt:lpstr>Kommentare</vt:lpstr>
      <vt:lpstr>1. Produktion von Output</vt:lpstr>
      <vt:lpstr>Kommentare</vt:lpstr>
      <vt:lpstr>2. Rezeption von Input</vt:lpstr>
      <vt:lpstr>Kommentare</vt:lpstr>
      <vt:lpstr>2. Rezeption von Input</vt:lpstr>
      <vt:lpstr>Kommentare</vt:lpstr>
      <vt:lpstr>Fazit: Sprachliche &amp; fachliche Anforderungen in der Schule</vt:lpstr>
      <vt:lpstr>Kommentare</vt:lpstr>
      <vt:lpstr>Bildungs- und Fachsprache = Sprache des In- und Outputs</vt:lpstr>
      <vt:lpstr>Kommentare</vt:lpstr>
      <vt:lpstr>Bildungs- und Fachsprache: Beispiele</vt:lpstr>
      <vt:lpstr>Kommentare (Merkmale 1/3)</vt:lpstr>
      <vt:lpstr>Kommentare (Merkmale 2/3)</vt:lpstr>
      <vt:lpstr>Kommentare (Merkmale 3/3)</vt:lpstr>
      <vt:lpstr>Übung: Bildungs- und Fachsprache</vt:lpstr>
      <vt:lpstr>Kommentare</vt:lpstr>
      <vt:lpstr>Auswertung: Bildungs- und Fachsprache</vt:lpstr>
      <vt:lpstr>Kommentare</vt:lpstr>
      <vt:lpstr>Fazit und Problematik in der Schule</vt:lpstr>
      <vt:lpstr>Kommentare</vt:lpstr>
      <vt:lpstr>Konsequenzen</vt:lpstr>
      <vt:lpstr>Kommentare</vt:lpstr>
      <vt:lpstr>Konsequenzen</vt:lpstr>
      <vt:lpstr>Kommentare</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Janina Schendel</dc:creator>
  <cp:keywords/>
  <dc:description/>
  <cp:lastModifiedBy>Fenja Netzer</cp:lastModifiedBy>
  <cp:revision>117</cp:revision>
  <dcterms:created xsi:type="dcterms:W3CDTF">2016-09-06T13:06:13Z</dcterms:created>
  <dcterms:modified xsi:type="dcterms:W3CDTF">2022-03-22T15:56:16Z</dcterms:modified>
  <cp:category/>
  <dc:identifier/>
  <cp:contentStatus/>
  <dc:language/>
  <cp:version/>
</cp:coreProperties>
</file>