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Lst>
  <p:sldSz cx="9144000" cy="6858000" type="screen4x3"/>
  <p:notesSz cx="9144000" cy="6858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301" autoAdjust="0"/>
  </p:normalViewPr>
  <p:slideViewPr>
    <p:cSldViewPr>
      <p:cViewPr varScale="1">
        <p:scale>
          <a:sx n="42" d="100"/>
          <a:sy n="42" d="100"/>
        </p:scale>
        <p:origin x="1908"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1" y="0"/>
            <a:ext cx="2945659" cy="495348"/>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idx="1"/>
          </p:nvPr>
        </p:nvSpPr>
        <p:spPr bwMode="auto">
          <a:xfrm>
            <a:off x="3850444" y="0"/>
            <a:ext cx="2945659" cy="495348"/>
          </a:xfrm>
          <a:prstGeom prst="rect">
            <a:avLst/>
          </a:prstGeom>
        </p:spPr>
        <p:txBody>
          <a:bodyPr vert="horz" lIns="91440" tIns="45720" rIns="91440" bIns="45720" rtlCol="0"/>
          <a:lstStyle>
            <a:lvl1pPr algn="r">
              <a:defRPr sz="1200"/>
            </a:lvl1pPr>
          </a:lstStyle>
          <a:p>
            <a:pPr>
              <a:defRPr/>
            </a:pPr>
            <a:fld id="{6325FE08-938C-40A5-B2DC-F0F241D8ED35}" type="datetimeFigureOut">
              <a:rPr lang="de-DE"/>
              <a:t>22.03.2022</a:t>
            </a:fld>
            <a:endParaRPr lang="de-DE"/>
          </a:p>
        </p:txBody>
      </p:sp>
      <p:sp>
        <p:nvSpPr>
          <p:cNvPr id="4" name="Folienbildplatzhalter 3"/>
          <p:cNvSpPr>
            <a:spLocks noGrp="1" noRot="1" noChangeAspect="1"/>
          </p:cNvSpPr>
          <p:nvPr>
            <p:ph type="sldImg" idx="2"/>
          </p:nvPr>
        </p:nvSpPr>
        <p:spPr bwMode="auto">
          <a:xfrm>
            <a:off x="1177925" y="1235075"/>
            <a:ext cx="4441825" cy="3330575"/>
          </a:xfrm>
          <a:prstGeom prst="rect">
            <a:avLst/>
          </a:prstGeom>
          <a:noFill/>
          <a:ln w="12700">
            <a:solidFill>
              <a:prstClr val="black"/>
            </a:solidFill>
          </a:ln>
        </p:spPr>
        <p:txBody>
          <a:bodyPr vert="horz" lIns="91440" tIns="45720" rIns="91440" bIns="45720" rtlCol="0" anchor="ctr"/>
          <a:lstStyle/>
          <a:p>
            <a:pPr>
              <a:defRPr/>
            </a:pPr>
            <a:endParaRPr lang="de-DE"/>
          </a:p>
        </p:txBody>
      </p:sp>
      <p:sp>
        <p:nvSpPr>
          <p:cNvPr id="5" name="Notizenplatzhalter 4"/>
          <p:cNvSpPr>
            <a:spLocks noGrp="1"/>
          </p:cNvSpPr>
          <p:nvPr>
            <p:ph type="body" sz="quarter" idx="3"/>
          </p:nvPr>
        </p:nvSpPr>
        <p:spPr bwMode="auto">
          <a:xfrm>
            <a:off x="679768" y="4751219"/>
            <a:ext cx="5438140" cy="3887360"/>
          </a:xfrm>
          <a:prstGeom prst="rect">
            <a:avLst/>
          </a:prstGeom>
        </p:spPr>
        <p:txBody>
          <a:bodyPr vert="horz" lIns="91440" tIns="45720" rIns="91440" bIns="45720" rtlCol="0"/>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Fußzeilenplatzhalter 5"/>
          <p:cNvSpPr>
            <a:spLocks noGrp="1"/>
          </p:cNvSpPr>
          <p:nvPr>
            <p:ph type="ftr" sz="quarter" idx="4"/>
          </p:nvPr>
        </p:nvSpPr>
        <p:spPr bwMode="auto">
          <a:xfrm>
            <a:off x="1" y="9377318"/>
            <a:ext cx="2945659" cy="495347"/>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p:cNvSpPr>
            <a:spLocks noGrp="1"/>
          </p:cNvSpPr>
          <p:nvPr>
            <p:ph type="sldNum" sz="quarter" idx="5"/>
          </p:nvPr>
        </p:nvSpPr>
        <p:spPr bwMode="auto">
          <a:xfrm>
            <a:off x="3850444" y="9377318"/>
            <a:ext cx="2945659" cy="495347"/>
          </a:xfrm>
          <a:prstGeom prst="rect">
            <a:avLst/>
          </a:prstGeom>
        </p:spPr>
        <p:txBody>
          <a:bodyPr vert="horz" lIns="91440" tIns="45720" rIns="91440" bIns="45720" rtlCol="0" anchor="b"/>
          <a:lstStyle>
            <a:lvl1pPr algn="r">
              <a:defRPr sz="1200"/>
            </a:lvl1pPr>
          </a:lstStyle>
          <a:p>
            <a:pPr>
              <a:defRPr/>
            </a:pPr>
            <a:fld id="{D07836B0-4074-4F3D-AE4D-FFF6179DF9BD}" type="slidenum">
              <a:rPr lang="de-DE"/>
              <a:t>‹Nr.›</a:t>
            </a:fld>
            <a:endParaRPr lang="de-DE"/>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57346" name="Folienbildplatzhalter 1"/>
          <p:cNvSpPr>
            <a:spLocks noGrp="1" noRot="1" noChangeAspect="1" noTextEdit="1"/>
          </p:cNvSpPr>
          <p:nvPr>
            <p:ph type="sldImg"/>
          </p:nvPr>
        </p:nvSpPr>
        <p:spPr bwMode="auto">
          <a:ln/>
        </p:spPr>
      </p:sp>
      <p:sp>
        <p:nvSpPr>
          <p:cNvPr id="57347" name="Notizenplatzhalter 2"/>
          <p:cNvSpPr>
            <a:spLocks noGrp="1"/>
          </p:cNvSpPr>
          <p:nvPr>
            <p:ph type="body" idx="1"/>
          </p:nvPr>
        </p:nvSpPr>
        <p:spPr bwMode="auto">
          <a:prstGeom prst="rect">
            <a:avLst/>
          </a:prstGeom>
          <a:noFill/>
        </p:spPr>
        <p:txBody>
          <a:bodyPr/>
          <a:lstStyle/>
          <a:p>
            <a:pPr marL="0" marR="0" lvl="0" indent="0" algn="l" defTabSz="914400">
              <a:lnSpc>
                <a:spcPct val="100000"/>
              </a:lnSpc>
              <a:spcBef>
                <a:spcPts val="0"/>
              </a:spcBef>
              <a:spcAft>
                <a:spcPts val="0"/>
              </a:spcAft>
              <a:buClrTx/>
              <a:buSzTx/>
              <a:buFontTx/>
              <a:buNone/>
              <a:defRPr/>
            </a:pPr>
            <a:r>
              <a:rPr lang="en-GB" sz="1200">
                <a:solidFill>
                  <a:schemeClr val="tx1"/>
                </a:solidFill>
                <a:latin typeface="Calibri"/>
                <a:ea typeface="Arial"/>
                <a:cs typeface="Arial"/>
              </a:rPr>
              <a:t>© My Hanh Vo Thi</a:t>
            </a:r>
            <a:endParaRPr lang="de-DE" sz="1200">
              <a:solidFill>
                <a:schemeClr val="tx1"/>
              </a:solidFill>
              <a:latin typeface="Calibri"/>
              <a:ea typeface="Arial"/>
              <a:cs typeface="Arial"/>
            </a:endParaRPr>
          </a:p>
          <a:p>
            <a:pPr>
              <a:defRPr/>
            </a:pPr>
            <a:endParaRPr lang="de-DE">
              <a:latin typeface="Agfa Rotis Sans Serif"/>
            </a:endParaRPr>
          </a:p>
        </p:txBody>
      </p:sp>
      <p:sp>
        <p:nvSpPr>
          <p:cNvPr id="57348" name="Foliennummernplatzhalter 3"/>
          <p:cNvSpPr>
            <a:spLocks noGrp="1"/>
          </p:cNvSpPr>
          <p:nvPr>
            <p:ph type="sldNum" sz="quarter" idx="5"/>
          </p:nvPr>
        </p:nvSpPr>
        <p:spPr bwMode="auto">
          <a:prstGeom prst="rect">
            <a:avLst/>
          </a:prstGeom>
          <a:noFill/>
        </p:spPr>
        <p:txBody>
          <a:bodyPr/>
          <a:lstStyle>
            <a:lvl1pPr>
              <a:defRPr sz="2400">
                <a:solidFill>
                  <a:schemeClr val="tx1"/>
                </a:solidFill>
                <a:latin typeface="Arial"/>
                <a:ea typeface="ＭＳ Ｐゴシック"/>
              </a:defRPr>
            </a:lvl1pPr>
            <a:lvl2pPr marL="742950" indent="-285750">
              <a:defRPr sz="2400">
                <a:solidFill>
                  <a:schemeClr val="tx1"/>
                </a:solidFill>
                <a:latin typeface="Arial"/>
                <a:ea typeface="ＭＳ Ｐゴシック"/>
              </a:defRPr>
            </a:lvl2pPr>
            <a:lvl3pPr marL="1143000" indent="-228600">
              <a:defRPr sz="2400">
                <a:solidFill>
                  <a:schemeClr val="tx1"/>
                </a:solidFill>
                <a:latin typeface="Arial"/>
                <a:ea typeface="ＭＳ Ｐゴシック"/>
              </a:defRPr>
            </a:lvl3pPr>
            <a:lvl4pPr marL="1600200" indent="-228600">
              <a:defRPr sz="2400">
                <a:solidFill>
                  <a:schemeClr val="tx1"/>
                </a:solidFill>
                <a:latin typeface="Arial"/>
                <a:ea typeface="ＭＳ Ｐゴシック"/>
              </a:defRPr>
            </a:lvl4pPr>
            <a:lvl5pPr marL="2057400" indent="-228600">
              <a:defRPr sz="2400">
                <a:solidFill>
                  <a:schemeClr val="tx1"/>
                </a:solidFill>
                <a:latin typeface="Arial"/>
                <a:ea typeface="ＭＳ Ｐゴシック"/>
              </a:defRPr>
            </a:lvl5pPr>
            <a:lvl6pPr marL="2514600" indent="-228600">
              <a:spcBef>
                <a:spcPts val="0"/>
              </a:spcBef>
              <a:spcAft>
                <a:spcPts val="0"/>
              </a:spcAft>
              <a:defRPr sz="2400">
                <a:solidFill>
                  <a:schemeClr val="tx1"/>
                </a:solidFill>
                <a:latin typeface="Arial"/>
                <a:ea typeface="ＭＳ Ｐゴシック"/>
              </a:defRPr>
            </a:lvl6pPr>
            <a:lvl7pPr marL="2971800" indent="-228600">
              <a:spcBef>
                <a:spcPts val="0"/>
              </a:spcBef>
              <a:spcAft>
                <a:spcPts val="0"/>
              </a:spcAft>
              <a:defRPr sz="2400">
                <a:solidFill>
                  <a:schemeClr val="tx1"/>
                </a:solidFill>
                <a:latin typeface="Arial"/>
                <a:ea typeface="ＭＳ Ｐゴシック"/>
              </a:defRPr>
            </a:lvl7pPr>
            <a:lvl8pPr marL="3429000" indent="-228600">
              <a:spcBef>
                <a:spcPts val="0"/>
              </a:spcBef>
              <a:spcAft>
                <a:spcPts val="0"/>
              </a:spcAft>
              <a:defRPr sz="2400">
                <a:solidFill>
                  <a:schemeClr val="tx1"/>
                </a:solidFill>
                <a:latin typeface="Arial"/>
                <a:ea typeface="ＭＳ Ｐゴシック"/>
              </a:defRPr>
            </a:lvl8pPr>
            <a:lvl9pPr marL="3886200" indent="-228600">
              <a:spcBef>
                <a:spcPts val="0"/>
              </a:spcBef>
              <a:spcAft>
                <a:spcPts val="0"/>
              </a:spcAft>
              <a:defRPr sz="2400">
                <a:solidFill>
                  <a:schemeClr val="tx1"/>
                </a:solidFill>
                <a:latin typeface="Arial"/>
                <a:ea typeface="ＭＳ Ｐゴシック"/>
              </a:defRPr>
            </a:lvl9pPr>
          </a:lstStyle>
          <a:p>
            <a:pPr>
              <a:defRPr/>
            </a:pPr>
            <a:fld id="{74C8594D-73A4-4FFC-9760-5FD899F4DC92}" type="slidenum">
              <a:rPr lang="de-DE" sz="1200"/>
              <a:t>2</a:t>
            </a:fld>
            <a:endParaRPr lang="de-DE"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67586" name="Folienbildplatzhalter 1"/>
          <p:cNvSpPr>
            <a:spLocks noGrp="1" noRot="1" noChangeAspect="1" noTextEdit="1"/>
          </p:cNvSpPr>
          <p:nvPr>
            <p:ph type="sldImg"/>
          </p:nvPr>
        </p:nvSpPr>
        <p:spPr bwMode="auto">
          <a:ln/>
        </p:spPr>
      </p:sp>
      <p:sp>
        <p:nvSpPr>
          <p:cNvPr id="63491" name="Notizenplatzhalter 2"/>
          <p:cNvSpPr>
            <a:spLocks noGrp="1"/>
          </p:cNvSpPr>
          <p:nvPr>
            <p:ph type="body" idx="1"/>
          </p:nvPr>
        </p:nvSpPr>
        <p:spPr bwMode="auto"/>
        <p:txBody>
          <a:bodyPr/>
          <a:lstStyle/>
          <a:p>
            <a:pPr marL="171450" indent="-171450">
              <a:lnSpc>
                <a:spcPct val="100000"/>
              </a:lnSpc>
              <a:buFont typeface="Wingdings"/>
              <a:buChar char="§"/>
              <a:defRPr/>
            </a:pPr>
            <a:r>
              <a:rPr lang="de-DE">
                <a:latin typeface="Calibri"/>
              </a:rPr>
              <a:t>In der Übersicht wird deutlich, dass sich die Register Alltagssprache und Bildungs- und Fachsprache insgesamt durch einen höheren bzw. geringeren Grad an Komplexität, Objektivität, Elaboriertheit, Exaktheit, Planung, Informationsdichte und Situationsentbundenheit unterscheiden (ausgedrückt anhand der Pfeilrichtung).</a:t>
            </a:r>
            <a:endParaRPr/>
          </a:p>
          <a:p>
            <a:pPr>
              <a:lnSpc>
                <a:spcPct val="100000"/>
              </a:lnSpc>
              <a:defRPr/>
            </a:pPr>
            <a:endParaRPr lang="de-DE">
              <a:latin typeface="Calibri"/>
            </a:endParaRPr>
          </a:p>
          <a:p>
            <a:pPr>
              <a:lnSpc>
                <a:spcPct val="100000"/>
              </a:lnSpc>
              <a:defRPr/>
            </a:pPr>
            <a:endParaRPr lang="de-DE">
              <a:latin typeface="Calibri"/>
            </a:endParaRPr>
          </a:p>
          <a:p>
            <a:pPr marL="0" marR="0" lvl="0" indent="0" algn="l" defTabSz="914400">
              <a:lnSpc>
                <a:spcPct val="100000"/>
              </a:lnSpc>
              <a:spcBef>
                <a:spcPts val="0"/>
              </a:spcBef>
              <a:spcAft>
                <a:spcPts val="0"/>
              </a:spcAft>
              <a:buClrTx/>
              <a:buSzTx/>
              <a:buFontTx/>
              <a:buNone/>
              <a:defRPr/>
            </a:pPr>
            <a:r>
              <a:rPr lang="de-DE" i="0">
                <a:latin typeface="Calibri"/>
              </a:rPr>
              <a:t>Abbildung 1: </a:t>
            </a:r>
            <a:r>
              <a:rPr lang="de-DE" sz="1200" i="0">
                <a:solidFill>
                  <a:schemeClr val="tx1"/>
                </a:solidFill>
                <a:latin typeface="Calibri"/>
                <a:ea typeface="Arial"/>
                <a:cs typeface="Arial"/>
              </a:rPr>
              <a:t>© Marie Hoch</a:t>
            </a:r>
            <a:endParaRPr lang="de-DE" i="0">
              <a:latin typeface="Calibri"/>
            </a:endParaRPr>
          </a:p>
          <a:p>
            <a:pPr marL="0" marR="0" lvl="0" indent="0" algn="l" defTabSz="914400">
              <a:lnSpc>
                <a:spcPct val="100000"/>
              </a:lnSpc>
              <a:spcBef>
                <a:spcPts val="0"/>
              </a:spcBef>
              <a:spcAft>
                <a:spcPts val="0"/>
              </a:spcAft>
              <a:buClrTx/>
              <a:buSzTx/>
              <a:buFontTx/>
              <a:buNone/>
              <a:defRPr/>
            </a:pPr>
            <a:r>
              <a:rPr lang="de-DE" i="0">
                <a:latin typeface="Calibri"/>
              </a:rPr>
              <a:t>Abbildung 2: </a:t>
            </a:r>
            <a:r>
              <a:rPr lang="en-GB" sz="1200" i="0">
                <a:solidFill>
                  <a:schemeClr val="tx1"/>
                </a:solidFill>
                <a:latin typeface="Calibri"/>
                <a:ea typeface="Arial"/>
                <a:cs typeface="Arial"/>
              </a:rPr>
              <a:t>© My Hanh Vo Thi</a:t>
            </a:r>
            <a:endParaRPr lang="de-DE" i="0">
              <a:latin typeface="Calibri"/>
            </a:endParaRPr>
          </a:p>
          <a:p>
            <a:pPr marL="0" marR="0" lvl="0" indent="0" algn="l" defTabSz="914400">
              <a:lnSpc>
                <a:spcPct val="100000"/>
              </a:lnSpc>
              <a:spcBef>
                <a:spcPts val="0"/>
              </a:spcBef>
              <a:spcAft>
                <a:spcPts val="0"/>
              </a:spcAft>
              <a:buClrTx/>
              <a:buSzTx/>
              <a:buFontTx/>
              <a:buNone/>
              <a:defRPr/>
            </a:pPr>
            <a:r>
              <a:rPr lang="de-DE" i="0">
                <a:latin typeface="Calibri"/>
              </a:rPr>
              <a:t>Abbildung 3: </a:t>
            </a:r>
            <a:r>
              <a:rPr lang="de-DE" sz="1200" i="0">
                <a:solidFill>
                  <a:schemeClr val="tx1"/>
                </a:solidFill>
                <a:latin typeface="Calibri"/>
                <a:ea typeface="Arial"/>
                <a:cs typeface="Arial"/>
              </a:rPr>
              <a:t>© Marie Hoch</a:t>
            </a:r>
            <a:endParaRPr lang="de-DE" i="0">
              <a:latin typeface="Calibri"/>
            </a:endParaRPr>
          </a:p>
          <a:p>
            <a:pPr marL="0" marR="0" lvl="0" indent="0" algn="l" defTabSz="914400">
              <a:lnSpc>
                <a:spcPct val="100000"/>
              </a:lnSpc>
              <a:spcBef>
                <a:spcPts val="0"/>
              </a:spcBef>
              <a:spcAft>
                <a:spcPts val="0"/>
              </a:spcAft>
              <a:buClrTx/>
              <a:buSzTx/>
              <a:buFontTx/>
              <a:buNone/>
              <a:defRPr/>
            </a:pPr>
            <a:r>
              <a:rPr lang="de-DE" i="0">
                <a:latin typeface="Calibri"/>
              </a:rPr>
              <a:t>Abbildung 4: </a:t>
            </a:r>
            <a:r>
              <a:rPr lang="en-GB" sz="1200" i="0">
                <a:solidFill>
                  <a:schemeClr val="tx1"/>
                </a:solidFill>
                <a:latin typeface="Calibri"/>
                <a:ea typeface="Arial"/>
                <a:cs typeface="Arial"/>
              </a:rPr>
              <a:t>© My Hanh Vo Thi</a:t>
            </a:r>
            <a:endParaRPr lang="de-DE" sz="1200" i="0">
              <a:solidFill>
                <a:schemeClr val="tx1"/>
              </a:solidFill>
              <a:latin typeface="Calibri"/>
              <a:ea typeface="Arial"/>
              <a:cs typeface="Arial"/>
            </a:endParaRPr>
          </a:p>
          <a:p>
            <a:pPr>
              <a:lnSpc>
                <a:spcPct val="100000"/>
              </a:lnSpc>
              <a:defRPr/>
            </a:pPr>
            <a:endParaRPr lang="de-DE" i="0">
              <a:latin typeface="Calibri"/>
            </a:endParaRPr>
          </a:p>
        </p:txBody>
      </p:sp>
      <p:sp>
        <p:nvSpPr>
          <p:cNvPr id="67588" name="Foliennummernplatzhalter 3"/>
          <p:cNvSpPr>
            <a:spLocks noGrp="1"/>
          </p:cNvSpPr>
          <p:nvPr>
            <p:ph type="sldNum" sz="quarter" idx="5"/>
          </p:nvPr>
        </p:nvSpPr>
        <p:spPr bwMode="auto">
          <a:prstGeom prst="rect">
            <a:avLst/>
          </a:prstGeom>
          <a:noFill/>
        </p:spPr>
        <p:txBody>
          <a:bodyPr/>
          <a:lstStyle>
            <a:lvl1pPr>
              <a:defRPr sz="2400">
                <a:solidFill>
                  <a:schemeClr val="tx1"/>
                </a:solidFill>
                <a:latin typeface="Arial"/>
                <a:ea typeface="ＭＳ Ｐゴシック"/>
              </a:defRPr>
            </a:lvl1pPr>
            <a:lvl2pPr marL="742950" indent="-285750">
              <a:defRPr sz="2400">
                <a:solidFill>
                  <a:schemeClr val="tx1"/>
                </a:solidFill>
                <a:latin typeface="Arial"/>
                <a:ea typeface="ＭＳ Ｐゴシック"/>
              </a:defRPr>
            </a:lvl2pPr>
            <a:lvl3pPr marL="1143000" indent="-228600">
              <a:defRPr sz="2400">
                <a:solidFill>
                  <a:schemeClr val="tx1"/>
                </a:solidFill>
                <a:latin typeface="Arial"/>
                <a:ea typeface="ＭＳ Ｐゴシック"/>
              </a:defRPr>
            </a:lvl3pPr>
            <a:lvl4pPr marL="1600200" indent="-228600">
              <a:defRPr sz="2400">
                <a:solidFill>
                  <a:schemeClr val="tx1"/>
                </a:solidFill>
                <a:latin typeface="Arial"/>
                <a:ea typeface="ＭＳ Ｐゴシック"/>
              </a:defRPr>
            </a:lvl4pPr>
            <a:lvl5pPr marL="2057400" indent="-228600">
              <a:defRPr sz="2400">
                <a:solidFill>
                  <a:schemeClr val="tx1"/>
                </a:solidFill>
                <a:latin typeface="Arial"/>
                <a:ea typeface="ＭＳ Ｐゴシック"/>
              </a:defRPr>
            </a:lvl5pPr>
            <a:lvl6pPr marL="2514600" indent="-228600">
              <a:spcBef>
                <a:spcPts val="0"/>
              </a:spcBef>
              <a:spcAft>
                <a:spcPts val="0"/>
              </a:spcAft>
              <a:defRPr sz="2400">
                <a:solidFill>
                  <a:schemeClr val="tx1"/>
                </a:solidFill>
                <a:latin typeface="Arial"/>
                <a:ea typeface="ＭＳ Ｐゴシック"/>
              </a:defRPr>
            </a:lvl6pPr>
            <a:lvl7pPr marL="2971800" indent="-228600">
              <a:spcBef>
                <a:spcPts val="0"/>
              </a:spcBef>
              <a:spcAft>
                <a:spcPts val="0"/>
              </a:spcAft>
              <a:defRPr sz="2400">
                <a:solidFill>
                  <a:schemeClr val="tx1"/>
                </a:solidFill>
                <a:latin typeface="Arial"/>
                <a:ea typeface="ＭＳ Ｐゴシック"/>
              </a:defRPr>
            </a:lvl7pPr>
            <a:lvl8pPr marL="3429000" indent="-228600">
              <a:spcBef>
                <a:spcPts val="0"/>
              </a:spcBef>
              <a:spcAft>
                <a:spcPts val="0"/>
              </a:spcAft>
              <a:defRPr sz="2400">
                <a:solidFill>
                  <a:schemeClr val="tx1"/>
                </a:solidFill>
                <a:latin typeface="Arial"/>
                <a:ea typeface="ＭＳ Ｐゴシック"/>
              </a:defRPr>
            </a:lvl8pPr>
            <a:lvl9pPr marL="3886200" indent="-228600">
              <a:spcBef>
                <a:spcPts val="0"/>
              </a:spcBef>
              <a:spcAft>
                <a:spcPts val="0"/>
              </a:spcAft>
              <a:defRPr sz="2400">
                <a:solidFill>
                  <a:schemeClr val="tx1"/>
                </a:solidFill>
                <a:latin typeface="Arial"/>
                <a:ea typeface="ＭＳ Ｐゴシック"/>
              </a:defRPr>
            </a:lvl9pPr>
          </a:lstStyle>
          <a:p>
            <a:pPr>
              <a:defRPr/>
            </a:pPr>
            <a:fld id="{65C7BAF5-2C4F-45EC-B724-F681A92C56AA}" type="slidenum">
              <a:rPr lang="de-DE" sz="1200"/>
              <a:t>23</a:t>
            </a:fld>
            <a:endParaRPr lang="de-DE"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68610" name="Folienbildplatzhalter 1"/>
          <p:cNvSpPr>
            <a:spLocks noGrp="1" noRot="1" noChangeAspect="1" noTextEdit="1"/>
          </p:cNvSpPr>
          <p:nvPr>
            <p:ph type="sldImg"/>
          </p:nvPr>
        </p:nvSpPr>
        <p:spPr bwMode="auto">
          <a:ln/>
        </p:spPr>
      </p:sp>
      <p:sp>
        <p:nvSpPr>
          <p:cNvPr id="64515" name="Notizenplatzhalter 2"/>
          <p:cNvSpPr>
            <a:spLocks noGrp="1"/>
          </p:cNvSpPr>
          <p:nvPr>
            <p:ph type="body" idx="1"/>
          </p:nvPr>
        </p:nvSpPr>
        <p:spPr bwMode="auto"/>
        <p:txBody>
          <a:bodyPr/>
          <a:lstStyle/>
          <a:p>
            <a:pPr marL="342900" indent="-342900" algn="just">
              <a:lnSpc>
                <a:spcPct val="100000"/>
              </a:lnSpc>
              <a:buFont typeface="Wingdings"/>
              <a:buChar char="§"/>
              <a:defRPr/>
            </a:pPr>
            <a:r>
              <a:rPr lang="de-DE" sz="1200">
                <a:latin typeface="Calibri"/>
              </a:rPr>
              <a:t>Aufgrund der unterschiedlichen Kennzeichen der beiden Register werden die Alltagssprache und die Bildungs- und Fachsprache im Mündlichkeits-/Schriftlichkeitsmodell nach Koch/Oesterreicher an entgegengesetzten Polen eingeordnet. Dieses Modell wird genutzt, um verschiedene Formen von Kommunikation zu klassifizieren. Wichtig hierbei ist, dass die jeweilige Kommunikationsform präzise benannt wird, z. B. eine formelle, geschäftliche E-Mail, denn: „Eingeordnet werden können nur Textsorten bzw. Diskursarten, nicht aber Kommunikationsformen. So unterliegt ein Geschäftsbrief (über E-Mail) anderen Kommunikationsbedingungen als ein Liebesbrief (über E-Mail) und weist demzufolge auch andere sprachliche Merkmale auf. Mit anderen Worten: Die beiden Textsorten, E-Mail-Liebesbrief und E-Mail-Geschäftsbrief, können im Kontinuum von Mündlichkeit und Schriftlichkeit relativ zueinander positioniert werden, nicht aber die E-Mail als solche“ (Dürscheid 2003, S. 11).</a:t>
            </a:r>
            <a:endParaRPr/>
          </a:p>
          <a:p>
            <a:pPr marL="342900" indent="-342900" algn="just">
              <a:lnSpc>
                <a:spcPct val="100000"/>
              </a:lnSpc>
              <a:buFont typeface="Wingdings"/>
              <a:buChar char="§"/>
              <a:defRPr/>
            </a:pPr>
            <a:r>
              <a:rPr lang="de-DE" sz="1200">
                <a:latin typeface="Calibri"/>
              </a:rPr>
              <a:t>Für eine Einordnung </a:t>
            </a:r>
            <a:r>
              <a:rPr lang="de-DE" sz="1200"/>
              <a:t>mündlicher und schriftlicher Kommunikationsformen </a:t>
            </a:r>
            <a:r>
              <a:rPr lang="de-DE" sz="1200">
                <a:latin typeface="Calibri"/>
              </a:rPr>
              <a:t>müssen zwei Fragen beantwortet werden:</a:t>
            </a:r>
            <a:endParaRPr/>
          </a:p>
          <a:p>
            <a:pPr marL="800100" lvl="1" indent="-342900" algn="just">
              <a:lnSpc>
                <a:spcPct val="100000"/>
              </a:lnSpc>
              <a:buFont typeface="Wingdings"/>
              <a:buChar char="§"/>
              <a:defRPr/>
            </a:pPr>
            <a:r>
              <a:rPr lang="de-DE" sz="1200">
                <a:latin typeface="Calibri"/>
              </a:rPr>
              <a:t>1: Handelt es sich medial um gesprochene oder um geschriebene Kommunikation? Für unsere Beispiele gilt: Ein Gespräch und ein Vortrag sind mündliche Kommunikationsformen, sie sind also medial mündlich. Ein Chat und ein Fachbuch sind schriftliche Kommunikationsformen, daher zählen sie zu den medial schriftlichen Formen.</a:t>
            </a:r>
            <a:endParaRPr/>
          </a:p>
          <a:p>
            <a:pPr marL="800100" lvl="1" indent="-342900" algn="just">
              <a:lnSpc>
                <a:spcPct val="100000"/>
              </a:lnSpc>
              <a:buFont typeface="Wingdings"/>
              <a:buChar char="§"/>
              <a:defRPr/>
            </a:pPr>
            <a:r>
              <a:rPr lang="de-DE" sz="1200">
                <a:latin typeface="Calibri"/>
              </a:rPr>
              <a:t>2: Sind die Merkmale der Kommunikationsform eher typisch für gesprochene Sprache oder für geschriebene Sprache? Diese Frage ist oft nicht eindeutig zu beantworten. Daher steht der rote Pfeil für ein Kontinuum zwischen den Polen typisch mündlicher und typisch schriftlicher Kommunikationsformen.</a:t>
            </a:r>
            <a:endParaRPr/>
          </a:p>
          <a:p>
            <a:pPr>
              <a:lnSpc>
                <a:spcPct val="100000"/>
              </a:lnSpc>
              <a:defRPr/>
            </a:pPr>
            <a:endParaRPr lang="de-DE" sz="1200">
              <a:latin typeface="Calibri"/>
            </a:endParaRPr>
          </a:p>
          <a:p>
            <a:pPr marL="0" marR="0" lvl="0" indent="0" algn="l" defTabSz="914400">
              <a:lnSpc>
                <a:spcPct val="100000"/>
              </a:lnSpc>
              <a:spcBef>
                <a:spcPts val="0"/>
              </a:spcBef>
              <a:spcAft>
                <a:spcPts val="0"/>
              </a:spcAft>
              <a:buClrTx/>
              <a:buSzTx/>
              <a:buFontTx/>
              <a:buNone/>
              <a:defRPr/>
            </a:pPr>
            <a:r>
              <a:rPr lang="de-DE" sz="1200" i="0">
                <a:latin typeface="Calibri"/>
              </a:rPr>
              <a:t>Abbildung 1: </a:t>
            </a:r>
            <a:r>
              <a:rPr lang="de-DE" sz="1200" i="0">
                <a:solidFill>
                  <a:schemeClr val="tx1"/>
                </a:solidFill>
                <a:latin typeface="Calibri"/>
                <a:ea typeface="Arial"/>
                <a:cs typeface="Arial"/>
              </a:rPr>
              <a:t>© Marie Hoch</a:t>
            </a:r>
            <a:endParaRPr lang="de-DE" sz="1200" i="0">
              <a:latin typeface="Calibri"/>
            </a:endParaRPr>
          </a:p>
          <a:p>
            <a:pPr marL="0" marR="0" lvl="0" indent="0" algn="l" defTabSz="914400">
              <a:lnSpc>
                <a:spcPct val="100000"/>
              </a:lnSpc>
              <a:spcBef>
                <a:spcPts val="0"/>
              </a:spcBef>
              <a:spcAft>
                <a:spcPts val="0"/>
              </a:spcAft>
              <a:buClrTx/>
              <a:buSzTx/>
              <a:buFontTx/>
              <a:buNone/>
              <a:defRPr/>
            </a:pPr>
            <a:r>
              <a:rPr lang="de-DE" sz="1200" i="0">
                <a:latin typeface="Calibri"/>
              </a:rPr>
              <a:t>Abbildung 2: </a:t>
            </a:r>
            <a:r>
              <a:rPr lang="en-GB" sz="1200" i="0">
                <a:solidFill>
                  <a:schemeClr val="tx1"/>
                </a:solidFill>
                <a:latin typeface="Calibri"/>
                <a:ea typeface="Arial"/>
                <a:cs typeface="Arial"/>
              </a:rPr>
              <a:t>© My Hanh Vo Thi</a:t>
            </a:r>
            <a:endParaRPr lang="de-DE" sz="1200" i="0">
              <a:latin typeface="Calibri"/>
            </a:endParaRPr>
          </a:p>
          <a:p>
            <a:pPr marL="0" marR="0" lvl="0" indent="0" algn="l" defTabSz="914400">
              <a:lnSpc>
                <a:spcPct val="100000"/>
              </a:lnSpc>
              <a:spcBef>
                <a:spcPts val="0"/>
              </a:spcBef>
              <a:spcAft>
                <a:spcPts val="0"/>
              </a:spcAft>
              <a:buClrTx/>
              <a:buSzTx/>
              <a:buFontTx/>
              <a:buNone/>
              <a:defRPr/>
            </a:pPr>
            <a:r>
              <a:rPr lang="de-DE" sz="1200" i="0">
                <a:latin typeface="Calibri"/>
              </a:rPr>
              <a:t>Abbildung 3: </a:t>
            </a:r>
            <a:r>
              <a:rPr lang="de-DE" sz="1200" i="0">
                <a:solidFill>
                  <a:schemeClr val="tx1"/>
                </a:solidFill>
                <a:latin typeface="Calibri"/>
                <a:ea typeface="Arial"/>
                <a:cs typeface="Arial"/>
              </a:rPr>
              <a:t>© Marie Hoch</a:t>
            </a:r>
            <a:endParaRPr lang="de-DE" sz="1200" i="0">
              <a:latin typeface="Calibri"/>
            </a:endParaRPr>
          </a:p>
          <a:p>
            <a:pPr marL="0" marR="0" lvl="0" indent="0" algn="l" defTabSz="914400">
              <a:lnSpc>
                <a:spcPct val="100000"/>
              </a:lnSpc>
              <a:spcBef>
                <a:spcPts val="0"/>
              </a:spcBef>
              <a:spcAft>
                <a:spcPts val="0"/>
              </a:spcAft>
              <a:buClrTx/>
              <a:buSzTx/>
              <a:buFontTx/>
              <a:buNone/>
              <a:defRPr/>
            </a:pPr>
            <a:r>
              <a:rPr lang="de-DE" sz="1200" i="0">
                <a:latin typeface="Calibri"/>
              </a:rPr>
              <a:t>Abbildung 4: </a:t>
            </a:r>
            <a:r>
              <a:rPr lang="en-GB" sz="1200" i="0">
                <a:solidFill>
                  <a:schemeClr val="tx1"/>
                </a:solidFill>
                <a:latin typeface="Calibri"/>
                <a:ea typeface="Arial"/>
                <a:cs typeface="Arial"/>
              </a:rPr>
              <a:t>© My Hanh Vo Thi</a:t>
            </a:r>
            <a:endParaRPr lang="de-DE" sz="1200" i="0">
              <a:solidFill>
                <a:schemeClr val="tx1"/>
              </a:solidFill>
              <a:latin typeface="Calibri"/>
              <a:ea typeface="Arial"/>
              <a:cs typeface="Arial"/>
            </a:endParaRPr>
          </a:p>
          <a:p>
            <a:pPr>
              <a:lnSpc>
                <a:spcPct val="100000"/>
              </a:lnSpc>
              <a:defRPr/>
            </a:pPr>
            <a:endParaRPr lang="de-DE" sz="1200">
              <a:latin typeface="Calibri"/>
            </a:endParaRPr>
          </a:p>
        </p:txBody>
      </p:sp>
      <p:sp>
        <p:nvSpPr>
          <p:cNvPr id="68612" name="Kopfzeilenplatzhalter 3"/>
          <p:cNvSpPr>
            <a:spLocks noGrp="1"/>
          </p:cNvSpPr>
          <p:nvPr>
            <p:ph type="hdr" sz="quarter"/>
          </p:nvPr>
        </p:nvSpPr>
        <p:spPr bwMode="auto">
          <a:prstGeom prst="rect">
            <a:avLst/>
          </a:prstGeom>
          <a:noFill/>
        </p:spPr>
        <p:txBody>
          <a:bodyPr/>
          <a:lstStyle>
            <a:lvl1pPr>
              <a:defRPr sz="2400">
                <a:solidFill>
                  <a:schemeClr val="tx1"/>
                </a:solidFill>
                <a:latin typeface="Arial"/>
                <a:ea typeface="ＭＳ Ｐゴシック"/>
              </a:defRPr>
            </a:lvl1pPr>
            <a:lvl2pPr marL="742950" indent="-285750">
              <a:defRPr sz="2400">
                <a:solidFill>
                  <a:schemeClr val="tx1"/>
                </a:solidFill>
                <a:latin typeface="Arial"/>
                <a:ea typeface="ＭＳ Ｐゴシック"/>
              </a:defRPr>
            </a:lvl2pPr>
            <a:lvl3pPr marL="1143000" indent="-228600">
              <a:defRPr sz="2400">
                <a:solidFill>
                  <a:schemeClr val="tx1"/>
                </a:solidFill>
                <a:latin typeface="Arial"/>
                <a:ea typeface="ＭＳ Ｐゴシック"/>
              </a:defRPr>
            </a:lvl3pPr>
            <a:lvl4pPr marL="1600200" indent="-228600">
              <a:defRPr sz="2400">
                <a:solidFill>
                  <a:schemeClr val="tx1"/>
                </a:solidFill>
                <a:latin typeface="Arial"/>
                <a:ea typeface="ＭＳ Ｐゴシック"/>
              </a:defRPr>
            </a:lvl4pPr>
            <a:lvl5pPr marL="2057400" indent="-228600">
              <a:defRPr sz="2400">
                <a:solidFill>
                  <a:schemeClr val="tx1"/>
                </a:solidFill>
                <a:latin typeface="Arial"/>
                <a:ea typeface="ＭＳ Ｐゴシック"/>
              </a:defRPr>
            </a:lvl5pPr>
            <a:lvl6pPr marL="2514600" indent="-228600">
              <a:spcBef>
                <a:spcPts val="0"/>
              </a:spcBef>
              <a:spcAft>
                <a:spcPts val="0"/>
              </a:spcAft>
              <a:defRPr sz="2400">
                <a:solidFill>
                  <a:schemeClr val="tx1"/>
                </a:solidFill>
                <a:latin typeface="Arial"/>
                <a:ea typeface="ＭＳ Ｐゴシック"/>
              </a:defRPr>
            </a:lvl6pPr>
            <a:lvl7pPr marL="2971800" indent="-228600">
              <a:spcBef>
                <a:spcPts val="0"/>
              </a:spcBef>
              <a:spcAft>
                <a:spcPts val="0"/>
              </a:spcAft>
              <a:defRPr sz="2400">
                <a:solidFill>
                  <a:schemeClr val="tx1"/>
                </a:solidFill>
                <a:latin typeface="Arial"/>
                <a:ea typeface="ＭＳ Ｐゴシック"/>
              </a:defRPr>
            </a:lvl7pPr>
            <a:lvl8pPr marL="3429000" indent="-228600">
              <a:spcBef>
                <a:spcPts val="0"/>
              </a:spcBef>
              <a:spcAft>
                <a:spcPts val="0"/>
              </a:spcAft>
              <a:defRPr sz="2400">
                <a:solidFill>
                  <a:schemeClr val="tx1"/>
                </a:solidFill>
                <a:latin typeface="Arial"/>
                <a:ea typeface="ＭＳ Ｐゴシック"/>
              </a:defRPr>
            </a:lvl8pPr>
            <a:lvl9pPr marL="3886200" indent="-228600">
              <a:spcBef>
                <a:spcPts val="0"/>
              </a:spcBef>
              <a:spcAft>
                <a:spcPts val="0"/>
              </a:spcAft>
              <a:defRPr sz="2400">
                <a:solidFill>
                  <a:schemeClr val="tx1"/>
                </a:solidFill>
                <a:latin typeface="Arial"/>
                <a:ea typeface="ＭＳ Ｐゴシック"/>
              </a:defRPr>
            </a:lvl9pPr>
          </a:lstStyle>
          <a:p>
            <a:pPr>
              <a:defRPr/>
            </a:pPr>
            <a:endParaRPr lang="de-DE" sz="1200"/>
          </a:p>
        </p:txBody>
      </p:sp>
      <p:sp>
        <p:nvSpPr>
          <p:cNvPr id="68613" name="Foliennummernplatzhalter 4"/>
          <p:cNvSpPr>
            <a:spLocks noGrp="1"/>
          </p:cNvSpPr>
          <p:nvPr>
            <p:ph type="sldNum" sz="quarter" idx="5"/>
          </p:nvPr>
        </p:nvSpPr>
        <p:spPr bwMode="auto">
          <a:prstGeom prst="rect">
            <a:avLst/>
          </a:prstGeom>
          <a:noFill/>
        </p:spPr>
        <p:txBody>
          <a:bodyPr/>
          <a:lstStyle>
            <a:lvl1pPr>
              <a:defRPr sz="2400">
                <a:solidFill>
                  <a:schemeClr val="tx1"/>
                </a:solidFill>
                <a:latin typeface="Arial"/>
                <a:ea typeface="ＭＳ Ｐゴシック"/>
              </a:defRPr>
            </a:lvl1pPr>
            <a:lvl2pPr marL="742950" indent="-285750">
              <a:defRPr sz="2400">
                <a:solidFill>
                  <a:schemeClr val="tx1"/>
                </a:solidFill>
                <a:latin typeface="Arial"/>
                <a:ea typeface="ＭＳ Ｐゴシック"/>
              </a:defRPr>
            </a:lvl2pPr>
            <a:lvl3pPr marL="1143000" indent="-228600">
              <a:defRPr sz="2400">
                <a:solidFill>
                  <a:schemeClr val="tx1"/>
                </a:solidFill>
                <a:latin typeface="Arial"/>
                <a:ea typeface="ＭＳ Ｐゴシック"/>
              </a:defRPr>
            </a:lvl3pPr>
            <a:lvl4pPr marL="1600200" indent="-228600">
              <a:defRPr sz="2400">
                <a:solidFill>
                  <a:schemeClr val="tx1"/>
                </a:solidFill>
                <a:latin typeface="Arial"/>
                <a:ea typeface="ＭＳ Ｐゴシック"/>
              </a:defRPr>
            </a:lvl4pPr>
            <a:lvl5pPr marL="2057400" indent="-228600">
              <a:defRPr sz="2400">
                <a:solidFill>
                  <a:schemeClr val="tx1"/>
                </a:solidFill>
                <a:latin typeface="Arial"/>
                <a:ea typeface="ＭＳ Ｐゴシック"/>
              </a:defRPr>
            </a:lvl5pPr>
            <a:lvl6pPr marL="2514600" indent="-228600">
              <a:spcBef>
                <a:spcPts val="0"/>
              </a:spcBef>
              <a:spcAft>
                <a:spcPts val="0"/>
              </a:spcAft>
              <a:defRPr sz="2400">
                <a:solidFill>
                  <a:schemeClr val="tx1"/>
                </a:solidFill>
                <a:latin typeface="Arial"/>
                <a:ea typeface="ＭＳ Ｐゴシック"/>
              </a:defRPr>
            </a:lvl6pPr>
            <a:lvl7pPr marL="2971800" indent="-228600">
              <a:spcBef>
                <a:spcPts val="0"/>
              </a:spcBef>
              <a:spcAft>
                <a:spcPts val="0"/>
              </a:spcAft>
              <a:defRPr sz="2400">
                <a:solidFill>
                  <a:schemeClr val="tx1"/>
                </a:solidFill>
                <a:latin typeface="Arial"/>
                <a:ea typeface="ＭＳ Ｐゴシック"/>
              </a:defRPr>
            </a:lvl7pPr>
            <a:lvl8pPr marL="3429000" indent="-228600">
              <a:spcBef>
                <a:spcPts val="0"/>
              </a:spcBef>
              <a:spcAft>
                <a:spcPts val="0"/>
              </a:spcAft>
              <a:defRPr sz="2400">
                <a:solidFill>
                  <a:schemeClr val="tx1"/>
                </a:solidFill>
                <a:latin typeface="Arial"/>
                <a:ea typeface="ＭＳ Ｐゴシック"/>
              </a:defRPr>
            </a:lvl8pPr>
            <a:lvl9pPr marL="3886200" indent="-228600">
              <a:spcBef>
                <a:spcPts val="0"/>
              </a:spcBef>
              <a:spcAft>
                <a:spcPts val="0"/>
              </a:spcAft>
              <a:defRPr sz="2400">
                <a:solidFill>
                  <a:schemeClr val="tx1"/>
                </a:solidFill>
                <a:latin typeface="Arial"/>
                <a:ea typeface="ＭＳ Ｐゴシック"/>
              </a:defRPr>
            </a:lvl9pPr>
          </a:lstStyle>
          <a:p>
            <a:pPr>
              <a:defRPr/>
            </a:pPr>
            <a:fld id="{4DF4C60C-6CA2-4CEF-9238-600DB46750F5}" type="slidenum">
              <a:rPr lang="de-DE" sz="1200"/>
              <a:t>25</a:t>
            </a:fld>
            <a:endParaRPr lang="de-DE"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71682" name="Folienbildplatzhalter 1"/>
          <p:cNvSpPr>
            <a:spLocks noGrp="1" noRot="1" noChangeAspect="1" noTextEdit="1"/>
          </p:cNvSpPr>
          <p:nvPr>
            <p:ph type="sldImg"/>
          </p:nvPr>
        </p:nvSpPr>
        <p:spPr bwMode="auto">
          <a:ln/>
        </p:spPr>
      </p:sp>
      <p:sp>
        <p:nvSpPr>
          <p:cNvPr id="65539" name="Notizenplatzhalter 2"/>
          <p:cNvSpPr>
            <a:spLocks noGrp="1"/>
          </p:cNvSpPr>
          <p:nvPr>
            <p:ph type="body" idx="1"/>
          </p:nvPr>
        </p:nvSpPr>
        <p:spPr bwMode="auto"/>
        <p:txBody>
          <a:bodyPr/>
          <a:lstStyle/>
          <a:p>
            <a:pPr marL="171450" indent="-171450" algn="just">
              <a:lnSpc>
                <a:spcPct val="100000"/>
              </a:lnSpc>
              <a:buFont typeface="Wingdings"/>
              <a:buChar char="§"/>
              <a:defRPr/>
            </a:pPr>
            <a:r>
              <a:rPr lang="de-DE">
                <a:latin typeface="Calibri"/>
              </a:rPr>
              <a:t>Das </a:t>
            </a:r>
            <a:r>
              <a:rPr lang="de-DE" i="1">
                <a:latin typeface="Calibri"/>
              </a:rPr>
              <a:t>face-to-face</a:t>
            </a:r>
            <a:r>
              <a:rPr lang="de-DE">
                <a:latin typeface="Calibri"/>
              </a:rPr>
              <a:t>-Gespräch ist die idealtypische Form konzeptionell mündlicher Kommunikation: Das Gespräch ist dialogisch, spontan, grammatikalisch ‚in-korrekt‘ etc. Auch die Chatkommunikation weist fast alle genannten Merkmale auf und unterscheidet sich bis auf die Tatsache, dass es sich um geschriebene Sprache zwischen räumlich distanzierten Gesprächspartner/innen handelt, kaum von einem mündlichen Gespräch. Daher werden beide alltagssprachlichen Kommunikationsformen als konzeptionell mündlich klassifiziert, unabhängig von der medialen Realisierung. Zur Bewältigung sind (nur) grundlegende Sprachkompetenzen (BICS) erforderlich.</a:t>
            </a:r>
            <a:endParaRPr/>
          </a:p>
          <a:p>
            <a:pPr marL="171450" indent="-171450" algn="just">
              <a:lnSpc>
                <a:spcPct val="100000"/>
              </a:lnSpc>
              <a:buFont typeface="Wingdings"/>
              <a:buChar char="§"/>
              <a:defRPr/>
            </a:pPr>
            <a:r>
              <a:rPr lang="de-DE">
                <a:latin typeface="Calibri"/>
              </a:rPr>
              <a:t>Das Fachbuch hingegen weist alle Merkmale konzeptionell schriftlicher Kommunikation auf: Die Sprache ist monologisch, geplant, elaboriert, grammatikalisch ‚korrekt‘ etc. Auch der (Fach-)Vortrag weist fast alle genannten Merkmale auf und unterscheidet sich bis auf die Tatsache, dass es sich um gesprochene Sprache zwischen räumlich nahen Gesprächspartner/innen handelt, kaum von einem schriftlichen Text. Folglich werden beide bildungs- und fachsprachlichen Kommunikationsformen als konzeptionell schriftlich klassifiziert, unabhängig von der medialen Realisierung. Zur Bewältigung ist eine weiterführende Sprachkompetenz (CALP) erforderlich.</a:t>
            </a:r>
            <a:endParaRPr/>
          </a:p>
          <a:p>
            <a:pPr algn="just">
              <a:lnSpc>
                <a:spcPct val="100000"/>
              </a:lnSpc>
              <a:buFont typeface="Wingdings"/>
              <a:buNone/>
              <a:defRPr/>
            </a:pPr>
            <a:endParaRPr lang="de-DE">
              <a:latin typeface="Calibri"/>
            </a:endParaRPr>
          </a:p>
          <a:p>
            <a:pPr marL="0" marR="0" lvl="0" indent="0" algn="l" defTabSz="914400">
              <a:lnSpc>
                <a:spcPct val="100000"/>
              </a:lnSpc>
              <a:spcBef>
                <a:spcPts val="0"/>
              </a:spcBef>
              <a:spcAft>
                <a:spcPts val="0"/>
              </a:spcAft>
              <a:buClrTx/>
              <a:buSzTx/>
              <a:buFontTx/>
              <a:buNone/>
              <a:defRPr/>
            </a:pPr>
            <a:r>
              <a:rPr lang="de-DE" i="0">
                <a:latin typeface="Calibri"/>
              </a:rPr>
              <a:t>Abbildung 1: </a:t>
            </a:r>
            <a:r>
              <a:rPr lang="de-DE" sz="1200" i="0">
                <a:solidFill>
                  <a:schemeClr val="tx1"/>
                </a:solidFill>
                <a:latin typeface="Calibri"/>
                <a:ea typeface="Arial"/>
                <a:cs typeface="Arial"/>
              </a:rPr>
              <a:t>© Marie Hoch</a:t>
            </a:r>
            <a:endParaRPr lang="de-DE" i="0">
              <a:latin typeface="Calibri"/>
            </a:endParaRPr>
          </a:p>
          <a:p>
            <a:pPr marL="0" marR="0" lvl="0" indent="0" algn="l" defTabSz="914400">
              <a:lnSpc>
                <a:spcPct val="100000"/>
              </a:lnSpc>
              <a:spcBef>
                <a:spcPts val="0"/>
              </a:spcBef>
              <a:spcAft>
                <a:spcPts val="0"/>
              </a:spcAft>
              <a:buClrTx/>
              <a:buSzTx/>
              <a:buFontTx/>
              <a:buNone/>
              <a:defRPr/>
            </a:pPr>
            <a:r>
              <a:rPr lang="de-DE" i="0">
                <a:latin typeface="Calibri"/>
              </a:rPr>
              <a:t>Abbildung 2: </a:t>
            </a:r>
            <a:r>
              <a:rPr lang="en-GB" sz="1200" i="0">
                <a:solidFill>
                  <a:schemeClr val="tx1"/>
                </a:solidFill>
                <a:latin typeface="Calibri"/>
                <a:ea typeface="Arial"/>
                <a:cs typeface="Arial"/>
              </a:rPr>
              <a:t>© My Hanh Vo Thi</a:t>
            </a:r>
            <a:endParaRPr lang="de-DE" i="0">
              <a:latin typeface="Calibri"/>
            </a:endParaRPr>
          </a:p>
          <a:p>
            <a:pPr marL="0" marR="0" lvl="0" indent="0" algn="l" defTabSz="914400">
              <a:lnSpc>
                <a:spcPct val="100000"/>
              </a:lnSpc>
              <a:spcBef>
                <a:spcPts val="0"/>
              </a:spcBef>
              <a:spcAft>
                <a:spcPts val="0"/>
              </a:spcAft>
              <a:buClrTx/>
              <a:buSzTx/>
              <a:buFontTx/>
              <a:buNone/>
              <a:defRPr/>
            </a:pPr>
            <a:r>
              <a:rPr lang="de-DE" i="0">
                <a:latin typeface="Calibri"/>
              </a:rPr>
              <a:t>Abbildung 3: </a:t>
            </a:r>
            <a:r>
              <a:rPr lang="de-DE" sz="1200" i="0">
                <a:solidFill>
                  <a:schemeClr val="tx1"/>
                </a:solidFill>
                <a:latin typeface="Calibri"/>
                <a:ea typeface="Arial"/>
                <a:cs typeface="Arial"/>
              </a:rPr>
              <a:t>© Marie Hoch</a:t>
            </a:r>
            <a:endParaRPr lang="de-DE" i="0">
              <a:latin typeface="Calibri"/>
            </a:endParaRPr>
          </a:p>
          <a:p>
            <a:pPr marL="0" marR="0" lvl="0" indent="0" algn="l" defTabSz="914400">
              <a:lnSpc>
                <a:spcPct val="100000"/>
              </a:lnSpc>
              <a:spcBef>
                <a:spcPts val="0"/>
              </a:spcBef>
              <a:spcAft>
                <a:spcPts val="0"/>
              </a:spcAft>
              <a:buClrTx/>
              <a:buSzTx/>
              <a:buFontTx/>
              <a:buNone/>
              <a:defRPr/>
            </a:pPr>
            <a:r>
              <a:rPr lang="de-DE" i="0">
                <a:latin typeface="Calibri"/>
              </a:rPr>
              <a:t>Abbildung 4: </a:t>
            </a:r>
            <a:r>
              <a:rPr lang="en-GB" sz="1200" i="0">
                <a:solidFill>
                  <a:schemeClr val="tx1"/>
                </a:solidFill>
                <a:latin typeface="Calibri"/>
                <a:ea typeface="Arial"/>
                <a:cs typeface="Arial"/>
              </a:rPr>
              <a:t>© My Hanh Vo Thi</a:t>
            </a:r>
            <a:endParaRPr lang="de-DE" sz="1200" i="0">
              <a:solidFill>
                <a:schemeClr val="tx1"/>
              </a:solidFill>
              <a:latin typeface="Calibri"/>
              <a:ea typeface="Arial"/>
              <a:cs typeface="Arial"/>
            </a:endParaRPr>
          </a:p>
          <a:p>
            <a:pPr>
              <a:lnSpc>
                <a:spcPct val="100000"/>
              </a:lnSpc>
              <a:defRPr/>
            </a:pPr>
            <a:endParaRPr lang="de-DE">
              <a:latin typeface="Calibri"/>
            </a:endParaRPr>
          </a:p>
          <a:p>
            <a:pPr>
              <a:lnSpc>
                <a:spcPct val="100000"/>
              </a:lnSpc>
              <a:defRPr/>
            </a:pPr>
            <a:endParaRPr lang="de-DE">
              <a:latin typeface="Calibri"/>
            </a:endParaRPr>
          </a:p>
        </p:txBody>
      </p:sp>
      <p:sp>
        <p:nvSpPr>
          <p:cNvPr id="71684" name="Kopfzeilenplatzhalter 3"/>
          <p:cNvSpPr>
            <a:spLocks noGrp="1"/>
          </p:cNvSpPr>
          <p:nvPr>
            <p:ph type="hdr" sz="quarter"/>
          </p:nvPr>
        </p:nvSpPr>
        <p:spPr bwMode="auto">
          <a:prstGeom prst="rect">
            <a:avLst/>
          </a:prstGeom>
          <a:noFill/>
        </p:spPr>
        <p:txBody>
          <a:bodyPr/>
          <a:lstStyle>
            <a:lvl1pPr>
              <a:defRPr sz="2400">
                <a:solidFill>
                  <a:schemeClr val="tx1"/>
                </a:solidFill>
                <a:latin typeface="Arial"/>
                <a:ea typeface="ＭＳ Ｐゴシック"/>
              </a:defRPr>
            </a:lvl1pPr>
            <a:lvl2pPr marL="742950" indent="-285750">
              <a:defRPr sz="2400">
                <a:solidFill>
                  <a:schemeClr val="tx1"/>
                </a:solidFill>
                <a:latin typeface="Arial"/>
                <a:ea typeface="ＭＳ Ｐゴシック"/>
              </a:defRPr>
            </a:lvl2pPr>
            <a:lvl3pPr marL="1143000" indent="-228600">
              <a:defRPr sz="2400">
                <a:solidFill>
                  <a:schemeClr val="tx1"/>
                </a:solidFill>
                <a:latin typeface="Arial"/>
                <a:ea typeface="ＭＳ Ｐゴシック"/>
              </a:defRPr>
            </a:lvl3pPr>
            <a:lvl4pPr marL="1600200" indent="-228600">
              <a:defRPr sz="2400">
                <a:solidFill>
                  <a:schemeClr val="tx1"/>
                </a:solidFill>
                <a:latin typeface="Arial"/>
                <a:ea typeface="ＭＳ Ｐゴシック"/>
              </a:defRPr>
            </a:lvl4pPr>
            <a:lvl5pPr marL="2057400" indent="-228600">
              <a:defRPr sz="2400">
                <a:solidFill>
                  <a:schemeClr val="tx1"/>
                </a:solidFill>
                <a:latin typeface="Arial"/>
                <a:ea typeface="ＭＳ Ｐゴシック"/>
              </a:defRPr>
            </a:lvl5pPr>
            <a:lvl6pPr marL="2514600" indent="-228600">
              <a:spcBef>
                <a:spcPts val="0"/>
              </a:spcBef>
              <a:spcAft>
                <a:spcPts val="0"/>
              </a:spcAft>
              <a:defRPr sz="2400">
                <a:solidFill>
                  <a:schemeClr val="tx1"/>
                </a:solidFill>
                <a:latin typeface="Arial"/>
                <a:ea typeface="ＭＳ Ｐゴシック"/>
              </a:defRPr>
            </a:lvl6pPr>
            <a:lvl7pPr marL="2971800" indent="-228600">
              <a:spcBef>
                <a:spcPts val="0"/>
              </a:spcBef>
              <a:spcAft>
                <a:spcPts val="0"/>
              </a:spcAft>
              <a:defRPr sz="2400">
                <a:solidFill>
                  <a:schemeClr val="tx1"/>
                </a:solidFill>
                <a:latin typeface="Arial"/>
                <a:ea typeface="ＭＳ Ｐゴシック"/>
              </a:defRPr>
            </a:lvl7pPr>
            <a:lvl8pPr marL="3429000" indent="-228600">
              <a:spcBef>
                <a:spcPts val="0"/>
              </a:spcBef>
              <a:spcAft>
                <a:spcPts val="0"/>
              </a:spcAft>
              <a:defRPr sz="2400">
                <a:solidFill>
                  <a:schemeClr val="tx1"/>
                </a:solidFill>
                <a:latin typeface="Arial"/>
                <a:ea typeface="ＭＳ Ｐゴシック"/>
              </a:defRPr>
            </a:lvl8pPr>
            <a:lvl9pPr marL="3886200" indent="-228600">
              <a:spcBef>
                <a:spcPts val="0"/>
              </a:spcBef>
              <a:spcAft>
                <a:spcPts val="0"/>
              </a:spcAft>
              <a:defRPr sz="2400">
                <a:solidFill>
                  <a:schemeClr val="tx1"/>
                </a:solidFill>
                <a:latin typeface="Arial"/>
                <a:ea typeface="ＭＳ Ｐゴシック"/>
              </a:defRPr>
            </a:lvl9pPr>
          </a:lstStyle>
          <a:p>
            <a:pPr>
              <a:defRPr/>
            </a:pPr>
            <a:endParaRPr lang="de-DE" sz="1200"/>
          </a:p>
        </p:txBody>
      </p:sp>
      <p:sp>
        <p:nvSpPr>
          <p:cNvPr id="71685" name="Foliennummernplatzhalter 4"/>
          <p:cNvSpPr>
            <a:spLocks noGrp="1"/>
          </p:cNvSpPr>
          <p:nvPr>
            <p:ph type="sldNum" sz="quarter" idx="5"/>
          </p:nvPr>
        </p:nvSpPr>
        <p:spPr bwMode="auto">
          <a:prstGeom prst="rect">
            <a:avLst/>
          </a:prstGeom>
          <a:noFill/>
        </p:spPr>
        <p:txBody>
          <a:bodyPr/>
          <a:lstStyle>
            <a:lvl1pPr>
              <a:defRPr sz="2400">
                <a:solidFill>
                  <a:schemeClr val="tx1"/>
                </a:solidFill>
                <a:latin typeface="Arial"/>
                <a:ea typeface="ＭＳ Ｐゴシック"/>
              </a:defRPr>
            </a:lvl1pPr>
            <a:lvl2pPr marL="742950" indent="-285750">
              <a:defRPr sz="2400">
                <a:solidFill>
                  <a:schemeClr val="tx1"/>
                </a:solidFill>
                <a:latin typeface="Arial"/>
                <a:ea typeface="ＭＳ Ｐゴシック"/>
              </a:defRPr>
            </a:lvl2pPr>
            <a:lvl3pPr marL="1143000" indent="-228600">
              <a:defRPr sz="2400">
                <a:solidFill>
                  <a:schemeClr val="tx1"/>
                </a:solidFill>
                <a:latin typeface="Arial"/>
                <a:ea typeface="ＭＳ Ｐゴシック"/>
              </a:defRPr>
            </a:lvl3pPr>
            <a:lvl4pPr marL="1600200" indent="-228600">
              <a:defRPr sz="2400">
                <a:solidFill>
                  <a:schemeClr val="tx1"/>
                </a:solidFill>
                <a:latin typeface="Arial"/>
                <a:ea typeface="ＭＳ Ｐゴシック"/>
              </a:defRPr>
            </a:lvl4pPr>
            <a:lvl5pPr marL="2057400" indent="-228600">
              <a:defRPr sz="2400">
                <a:solidFill>
                  <a:schemeClr val="tx1"/>
                </a:solidFill>
                <a:latin typeface="Arial"/>
                <a:ea typeface="ＭＳ Ｐゴシック"/>
              </a:defRPr>
            </a:lvl5pPr>
            <a:lvl6pPr marL="2514600" indent="-228600">
              <a:spcBef>
                <a:spcPts val="0"/>
              </a:spcBef>
              <a:spcAft>
                <a:spcPts val="0"/>
              </a:spcAft>
              <a:defRPr sz="2400">
                <a:solidFill>
                  <a:schemeClr val="tx1"/>
                </a:solidFill>
                <a:latin typeface="Arial"/>
                <a:ea typeface="ＭＳ Ｐゴシック"/>
              </a:defRPr>
            </a:lvl6pPr>
            <a:lvl7pPr marL="2971800" indent="-228600">
              <a:spcBef>
                <a:spcPts val="0"/>
              </a:spcBef>
              <a:spcAft>
                <a:spcPts val="0"/>
              </a:spcAft>
              <a:defRPr sz="2400">
                <a:solidFill>
                  <a:schemeClr val="tx1"/>
                </a:solidFill>
                <a:latin typeface="Arial"/>
                <a:ea typeface="ＭＳ Ｐゴシック"/>
              </a:defRPr>
            </a:lvl7pPr>
            <a:lvl8pPr marL="3429000" indent="-228600">
              <a:spcBef>
                <a:spcPts val="0"/>
              </a:spcBef>
              <a:spcAft>
                <a:spcPts val="0"/>
              </a:spcAft>
              <a:defRPr sz="2400">
                <a:solidFill>
                  <a:schemeClr val="tx1"/>
                </a:solidFill>
                <a:latin typeface="Arial"/>
                <a:ea typeface="ＭＳ Ｐゴシック"/>
              </a:defRPr>
            </a:lvl8pPr>
            <a:lvl9pPr marL="3886200" indent="-228600">
              <a:spcBef>
                <a:spcPts val="0"/>
              </a:spcBef>
              <a:spcAft>
                <a:spcPts val="0"/>
              </a:spcAft>
              <a:defRPr sz="2400">
                <a:solidFill>
                  <a:schemeClr val="tx1"/>
                </a:solidFill>
                <a:latin typeface="Arial"/>
                <a:ea typeface="ＭＳ Ｐゴシック"/>
              </a:defRPr>
            </a:lvl9pPr>
          </a:lstStyle>
          <a:p>
            <a:pPr>
              <a:defRPr/>
            </a:pPr>
            <a:fld id="{9FCAEBD6-5788-47DF-A7C6-7E4EEC2619B8}" type="slidenum">
              <a:rPr lang="de-DE" sz="1200"/>
              <a:t>28</a:t>
            </a:fld>
            <a:endParaRPr lang="de-DE"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72706" name="Folienbildplatzhalter 1"/>
          <p:cNvSpPr>
            <a:spLocks noGrp="1" noRot="1" noChangeAspect="1" noTextEdit="1"/>
          </p:cNvSpPr>
          <p:nvPr>
            <p:ph type="sldImg"/>
          </p:nvPr>
        </p:nvSpPr>
        <p:spPr bwMode="auto">
          <a:ln/>
        </p:spPr>
      </p:sp>
      <p:sp>
        <p:nvSpPr>
          <p:cNvPr id="72707" name="Notizenplatzhalter 2"/>
          <p:cNvSpPr>
            <a:spLocks noGrp="1"/>
          </p:cNvSpPr>
          <p:nvPr>
            <p:ph type="body" idx="1"/>
          </p:nvPr>
        </p:nvSpPr>
        <p:spPr bwMode="auto">
          <a:prstGeom prst="rect">
            <a:avLst/>
          </a:prstGeom>
          <a:noFill/>
        </p:spPr>
        <p:txBody>
          <a:bodyPr/>
          <a:lstStyle/>
          <a:p>
            <a:pPr marL="342900" indent="-342900" algn="just">
              <a:buFont typeface="Wingdings"/>
              <a:buChar char="§"/>
              <a:defRPr/>
            </a:pPr>
            <a:r>
              <a:rPr lang="de-DE" sz="1200"/>
              <a:t>Die Übung dient der Differenzierung der Register Alltagssprache sowie Bildungs- und Fachsprache und ist für Kurse geeignet, für die das Thema gänzlich neu ist. Bei erfahreneren Kursen kann die Aufgabe mündlich besprochen oder übersprungen werden (siehe vertiefende Übung am Ende der Präsentation)</a:t>
            </a:r>
            <a:r>
              <a:rPr lang="de-DE" sz="1200">
                <a:latin typeface="Calibri"/>
              </a:rPr>
              <a:t>.</a:t>
            </a:r>
            <a:endParaRPr/>
          </a:p>
          <a:p>
            <a:pPr marL="342900" indent="-342900" algn="just">
              <a:buFont typeface="Wingdings"/>
              <a:buChar char="§"/>
              <a:defRPr/>
            </a:pPr>
            <a:r>
              <a:rPr lang="de-DE" sz="1200">
                <a:latin typeface="Calibri"/>
              </a:rPr>
              <a:t>Optional kann eine aktive Anwendung des Mündlichkeits-/Schriftlichkeits-modells nach Koch/Oesterreicher angeschlossen werden.</a:t>
            </a:r>
            <a:endParaRPr/>
          </a:p>
          <a:p>
            <a:pPr marL="342900" indent="-342900" algn="just">
              <a:buFont typeface="Wingdings"/>
              <a:buChar char="§"/>
              <a:defRPr/>
            </a:pPr>
            <a:r>
              <a:rPr lang="de-DE" sz="1200">
                <a:latin typeface="Calibri"/>
              </a:rPr>
              <a:t>Ausgabe der Materialien:</a:t>
            </a:r>
            <a:endParaRPr/>
          </a:p>
          <a:p>
            <a:pPr marL="800100" lvl="1" indent="-342900" algn="just">
              <a:buFont typeface="Wingdings"/>
              <a:buChar char="§"/>
              <a:defRPr/>
            </a:pPr>
            <a:r>
              <a:rPr lang="de-DE" sz="1200">
                <a:latin typeface="Calibri"/>
              </a:rPr>
              <a:t>Arbeitsblatt</a:t>
            </a:r>
            <a:endParaRPr/>
          </a:p>
        </p:txBody>
      </p:sp>
      <p:sp>
        <p:nvSpPr>
          <p:cNvPr id="72708" name="Foliennummernplatzhalter 3"/>
          <p:cNvSpPr>
            <a:spLocks noGrp="1"/>
          </p:cNvSpPr>
          <p:nvPr>
            <p:ph type="sldNum" sz="quarter" idx="5"/>
          </p:nvPr>
        </p:nvSpPr>
        <p:spPr bwMode="auto">
          <a:prstGeom prst="rect">
            <a:avLst/>
          </a:prstGeom>
          <a:noFill/>
        </p:spPr>
        <p:txBody>
          <a:bodyPr/>
          <a:lstStyle>
            <a:lvl1pPr>
              <a:defRPr sz="2400">
                <a:solidFill>
                  <a:schemeClr val="tx1"/>
                </a:solidFill>
                <a:latin typeface="Arial"/>
                <a:ea typeface="ＭＳ Ｐゴシック"/>
              </a:defRPr>
            </a:lvl1pPr>
            <a:lvl2pPr marL="803275" indent="-307975">
              <a:defRPr sz="2400">
                <a:solidFill>
                  <a:schemeClr val="tx1"/>
                </a:solidFill>
                <a:latin typeface="Arial"/>
                <a:ea typeface="ＭＳ Ｐゴシック"/>
              </a:defRPr>
            </a:lvl2pPr>
            <a:lvl3pPr marL="1236663" indent="-246063">
              <a:defRPr sz="2400">
                <a:solidFill>
                  <a:schemeClr val="tx1"/>
                </a:solidFill>
                <a:latin typeface="Arial"/>
                <a:ea typeface="ＭＳ Ｐゴシック"/>
              </a:defRPr>
            </a:lvl3pPr>
            <a:lvl4pPr marL="1731963" indent="-246063">
              <a:defRPr sz="2400">
                <a:solidFill>
                  <a:schemeClr val="tx1"/>
                </a:solidFill>
                <a:latin typeface="Arial"/>
                <a:ea typeface="ＭＳ Ｐゴシック"/>
              </a:defRPr>
            </a:lvl4pPr>
            <a:lvl5pPr marL="2227263" indent="-246063">
              <a:defRPr sz="2400">
                <a:solidFill>
                  <a:schemeClr val="tx1"/>
                </a:solidFill>
                <a:latin typeface="Arial"/>
                <a:ea typeface="ＭＳ Ｐゴシック"/>
              </a:defRPr>
            </a:lvl5pPr>
            <a:lvl6pPr marL="2684463" indent="-246063">
              <a:spcBef>
                <a:spcPts val="0"/>
              </a:spcBef>
              <a:spcAft>
                <a:spcPts val="0"/>
              </a:spcAft>
              <a:defRPr sz="2400">
                <a:solidFill>
                  <a:schemeClr val="tx1"/>
                </a:solidFill>
                <a:latin typeface="Arial"/>
                <a:ea typeface="ＭＳ Ｐゴシック"/>
              </a:defRPr>
            </a:lvl6pPr>
            <a:lvl7pPr marL="3141663" indent="-246063">
              <a:spcBef>
                <a:spcPts val="0"/>
              </a:spcBef>
              <a:spcAft>
                <a:spcPts val="0"/>
              </a:spcAft>
              <a:defRPr sz="2400">
                <a:solidFill>
                  <a:schemeClr val="tx1"/>
                </a:solidFill>
                <a:latin typeface="Arial"/>
                <a:ea typeface="ＭＳ Ｐゴシック"/>
              </a:defRPr>
            </a:lvl7pPr>
            <a:lvl8pPr marL="3598863" indent="-246063">
              <a:spcBef>
                <a:spcPts val="0"/>
              </a:spcBef>
              <a:spcAft>
                <a:spcPts val="0"/>
              </a:spcAft>
              <a:defRPr sz="2400">
                <a:solidFill>
                  <a:schemeClr val="tx1"/>
                </a:solidFill>
                <a:latin typeface="Arial"/>
                <a:ea typeface="ＭＳ Ｐゴシック"/>
              </a:defRPr>
            </a:lvl8pPr>
            <a:lvl9pPr marL="4056063" indent="-246063">
              <a:spcBef>
                <a:spcPts val="0"/>
              </a:spcBef>
              <a:spcAft>
                <a:spcPts val="0"/>
              </a:spcAft>
              <a:defRPr sz="2400">
                <a:solidFill>
                  <a:schemeClr val="tx1"/>
                </a:solidFill>
                <a:latin typeface="Arial"/>
                <a:ea typeface="ＭＳ Ｐゴシック"/>
              </a:defRPr>
            </a:lvl9pPr>
          </a:lstStyle>
          <a:p>
            <a:pPr>
              <a:defRPr/>
            </a:pPr>
            <a:fld id="{60C66C8E-9974-4C62-A110-DCCA70973905}" type="slidenum">
              <a:rPr lang="de-DE" sz="1200">
                <a:latin typeface="Calibri"/>
              </a:rPr>
              <a:t>30</a:t>
            </a:fld>
            <a:endParaRPr lang="de-DE" sz="1200">
              <a:latin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73730" name="Folienbildplatzhalter 1"/>
          <p:cNvSpPr>
            <a:spLocks noGrp="1" noRot="1" noChangeAspect="1" noTextEdit="1"/>
          </p:cNvSpPr>
          <p:nvPr>
            <p:ph type="sldImg"/>
          </p:nvPr>
        </p:nvSpPr>
        <p:spPr bwMode="auto">
          <a:ln/>
        </p:spPr>
      </p:sp>
      <p:sp>
        <p:nvSpPr>
          <p:cNvPr id="67587" name="Notizenplatzhalter 2"/>
          <p:cNvSpPr>
            <a:spLocks noGrp="1"/>
          </p:cNvSpPr>
          <p:nvPr>
            <p:ph type="body" idx="1"/>
          </p:nvPr>
        </p:nvSpPr>
        <p:spPr bwMode="auto"/>
        <p:txBody>
          <a:bodyPr/>
          <a:lstStyle/>
          <a:p>
            <a:pPr marL="342900" indent="-342900" algn="l">
              <a:buFont typeface="Wingdings"/>
              <a:buChar char="§"/>
              <a:defRPr/>
            </a:pPr>
            <a:r>
              <a:rPr lang="de-DE" sz="1200"/>
              <a:t>Vergleich und ggf. Diskussion der Ergebnisse im Plenum. Begründungen zu den Ergebnissen:</a:t>
            </a:r>
            <a:br>
              <a:rPr lang="de-DE" sz="1200"/>
            </a:br>
            <a:br>
              <a:rPr lang="de-DE" sz="1200"/>
            </a:br>
            <a:r>
              <a:rPr lang="de-DE" sz="1200"/>
              <a:t>A : grammatikalisch ‚korrekt‘ (Satzbau, Vollständigkeit, Zeichensetzung), präzise formuliert und daher situationsentbunden, Fachtermini (z. B. </a:t>
            </a:r>
            <a:r>
              <a:rPr lang="de-DE" sz="1200" i="1"/>
              <a:t>Wendekreis, astronomisch</a:t>
            </a:r>
            <a:r>
              <a:rPr lang="de-DE" sz="1200"/>
              <a:t>), inhaltlich komplex bzw. elaboriert, …</a:t>
            </a:r>
            <a:br>
              <a:rPr lang="de-DE" sz="1200"/>
            </a:br>
            <a:br>
              <a:rPr lang="de-DE" sz="1200"/>
            </a:br>
            <a:r>
              <a:rPr lang="de-DE" sz="1200"/>
              <a:t>B: im Dialog/Chat </a:t>
            </a:r>
            <a:r>
              <a:rPr lang="de-DE" sz="1200">
                <a:solidFill>
                  <a:schemeClr val="tx1"/>
                </a:solidFill>
                <a:latin typeface="Calibri"/>
                <a:ea typeface="Arial"/>
                <a:cs typeface="Arial"/>
              </a:rPr>
              <a:t>o. Ä.</a:t>
            </a:r>
            <a:r>
              <a:rPr lang="de-DE" sz="1200"/>
              <a:t> eingesetzt (situationsgebunden), grammatikalisch ‚inkorrekt‘ (Satz unvollständig), effizient/ökonomisch durch Auslassungen, …</a:t>
            </a:r>
            <a:br>
              <a:rPr lang="de-DE" sz="1200"/>
            </a:br>
            <a:br>
              <a:rPr lang="de-DE" sz="1200"/>
            </a:br>
            <a:r>
              <a:rPr lang="de-DE" sz="1200"/>
              <a:t>C: im Dialog eingesetzt (situationsgebunden), deiktisches Mittel („</a:t>
            </a:r>
            <a:r>
              <a:rPr lang="de-DE" sz="1200" i="1"/>
              <a:t>da“), </a:t>
            </a:r>
            <a:r>
              <a:rPr lang="de-DE" sz="1200"/>
              <a:t>thematische Sprünge, grammatikalisch ‚inkorrekt‘ (2. Satz unvollständig), effizient/ökonomisch durch Auslassungen, Interjektion (Empfindungswort „Puh“), … </a:t>
            </a:r>
            <a:br>
              <a:rPr lang="de-DE" sz="1200"/>
            </a:br>
            <a:br>
              <a:rPr lang="de-DE" sz="1200"/>
            </a:br>
            <a:r>
              <a:rPr lang="de-DE" sz="1200"/>
              <a:t>D: grammatikalisch ‚korrekt‘ (Satzbau, Vollständigkeit, Zeichensetzung), präzise formuliert und daher situationsentbunden, Fachtermini (z. B. </a:t>
            </a:r>
            <a:r>
              <a:rPr lang="de-DE" sz="1200" i="1"/>
              <a:t>UV-Strahlen, UV-B-/UV-A-Strahlung</a:t>
            </a:r>
            <a:r>
              <a:rPr lang="de-DE" sz="1200"/>
              <a:t>), inhaltlich komplex bzw. elaboriert, …</a:t>
            </a:r>
            <a:br>
              <a:rPr lang="de-DE" sz="1200"/>
            </a:br>
            <a:br>
              <a:rPr lang="de-DE" sz="1200"/>
            </a:br>
            <a:r>
              <a:rPr lang="de-DE" sz="1200"/>
              <a:t>E: im Chat/SMS </a:t>
            </a:r>
            <a:r>
              <a:rPr lang="de-DE" sz="1200">
                <a:solidFill>
                  <a:schemeClr val="tx1"/>
                </a:solidFill>
                <a:latin typeface="Calibri"/>
                <a:ea typeface="Arial"/>
                <a:cs typeface="Arial"/>
              </a:rPr>
              <a:t>o. Ä. </a:t>
            </a:r>
            <a:r>
              <a:rPr lang="de-DE" sz="1200"/>
              <a:t>eingesetzt (spontan, situationsgebunden), grammatikalisch ‚inkorrekt‘ (Unvollständigkeit [Ein- bzw. Zweiwortsätze], Zeichensetzung [dreifaches Ausrufezeichen]), effizient/ökonomisch durch Auslassungen (Verwendung von Smileys), … </a:t>
            </a:r>
            <a:br>
              <a:rPr lang="de-DE" sz="1200"/>
            </a:br>
            <a:br>
              <a:rPr lang="de-DE" sz="1200"/>
            </a:br>
            <a:r>
              <a:rPr lang="de-DE" sz="1200"/>
              <a:t>F: grammatikalisch ‚korrekt‘ (Satzbau, Vollständigkeit, Zeichensetzung), präzise formuliert und daher situationsentbunden, bildungssprachliche Begriffe (z. B. </a:t>
            </a:r>
            <a:r>
              <a:rPr lang="de-DE" sz="1200" i="1"/>
              <a:t>berechtigt fernbleiben, Arbeitsleistungen erbringen</a:t>
            </a:r>
            <a:r>
              <a:rPr lang="de-DE" sz="1200"/>
              <a:t>), inhaltlich komplex bzw. elaboriert, …</a:t>
            </a:r>
            <a:endParaRPr lang="de-DE" sz="1200">
              <a:latin typeface="Arial"/>
            </a:endParaRPr>
          </a:p>
        </p:txBody>
      </p:sp>
      <p:sp>
        <p:nvSpPr>
          <p:cNvPr id="73732" name="Foliennummernplatzhalter 3"/>
          <p:cNvSpPr>
            <a:spLocks noGrp="1"/>
          </p:cNvSpPr>
          <p:nvPr>
            <p:ph type="sldNum" sz="quarter" idx="5"/>
          </p:nvPr>
        </p:nvSpPr>
        <p:spPr bwMode="auto">
          <a:prstGeom prst="rect">
            <a:avLst/>
          </a:prstGeom>
          <a:noFill/>
        </p:spPr>
        <p:txBody>
          <a:bodyPr/>
          <a:lstStyle>
            <a:lvl1pPr>
              <a:defRPr sz="2400">
                <a:solidFill>
                  <a:schemeClr val="tx1"/>
                </a:solidFill>
                <a:latin typeface="Arial"/>
                <a:ea typeface="ＭＳ Ｐゴシック"/>
              </a:defRPr>
            </a:lvl1pPr>
            <a:lvl2pPr marL="803275" indent="-307975">
              <a:defRPr sz="2400">
                <a:solidFill>
                  <a:schemeClr val="tx1"/>
                </a:solidFill>
                <a:latin typeface="Arial"/>
                <a:ea typeface="ＭＳ Ｐゴシック"/>
              </a:defRPr>
            </a:lvl2pPr>
            <a:lvl3pPr marL="1236663" indent="-246063">
              <a:defRPr sz="2400">
                <a:solidFill>
                  <a:schemeClr val="tx1"/>
                </a:solidFill>
                <a:latin typeface="Arial"/>
                <a:ea typeface="ＭＳ Ｐゴシック"/>
              </a:defRPr>
            </a:lvl3pPr>
            <a:lvl4pPr marL="1731963" indent="-246063">
              <a:defRPr sz="2400">
                <a:solidFill>
                  <a:schemeClr val="tx1"/>
                </a:solidFill>
                <a:latin typeface="Arial"/>
                <a:ea typeface="ＭＳ Ｐゴシック"/>
              </a:defRPr>
            </a:lvl4pPr>
            <a:lvl5pPr marL="2227263" indent="-246063">
              <a:defRPr sz="2400">
                <a:solidFill>
                  <a:schemeClr val="tx1"/>
                </a:solidFill>
                <a:latin typeface="Arial"/>
                <a:ea typeface="ＭＳ Ｐゴシック"/>
              </a:defRPr>
            </a:lvl5pPr>
            <a:lvl6pPr marL="2684463" indent="-246063">
              <a:spcBef>
                <a:spcPts val="0"/>
              </a:spcBef>
              <a:spcAft>
                <a:spcPts val="0"/>
              </a:spcAft>
              <a:defRPr sz="2400">
                <a:solidFill>
                  <a:schemeClr val="tx1"/>
                </a:solidFill>
                <a:latin typeface="Arial"/>
                <a:ea typeface="ＭＳ Ｐゴシック"/>
              </a:defRPr>
            </a:lvl6pPr>
            <a:lvl7pPr marL="3141663" indent="-246063">
              <a:spcBef>
                <a:spcPts val="0"/>
              </a:spcBef>
              <a:spcAft>
                <a:spcPts val="0"/>
              </a:spcAft>
              <a:defRPr sz="2400">
                <a:solidFill>
                  <a:schemeClr val="tx1"/>
                </a:solidFill>
                <a:latin typeface="Arial"/>
                <a:ea typeface="ＭＳ Ｐゴシック"/>
              </a:defRPr>
            </a:lvl7pPr>
            <a:lvl8pPr marL="3598863" indent="-246063">
              <a:spcBef>
                <a:spcPts val="0"/>
              </a:spcBef>
              <a:spcAft>
                <a:spcPts val="0"/>
              </a:spcAft>
              <a:defRPr sz="2400">
                <a:solidFill>
                  <a:schemeClr val="tx1"/>
                </a:solidFill>
                <a:latin typeface="Arial"/>
                <a:ea typeface="ＭＳ Ｐゴシック"/>
              </a:defRPr>
            </a:lvl8pPr>
            <a:lvl9pPr marL="4056063" indent="-246063">
              <a:spcBef>
                <a:spcPts val="0"/>
              </a:spcBef>
              <a:spcAft>
                <a:spcPts val="0"/>
              </a:spcAft>
              <a:defRPr sz="2400">
                <a:solidFill>
                  <a:schemeClr val="tx1"/>
                </a:solidFill>
                <a:latin typeface="Arial"/>
                <a:ea typeface="ＭＳ Ｐゴシック"/>
              </a:defRPr>
            </a:lvl9pPr>
          </a:lstStyle>
          <a:p>
            <a:pPr>
              <a:defRPr/>
            </a:pPr>
            <a:fld id="{F7AB7590-8132-4250-BF43-D3C7D57C4118}" type="slidenum">
              <a:rPr lang="de-DE" sz="1200">
                <a:latin typeface="Calibri"/>
              </a:rPr>
              <a:t>32</a:t>
            </a:fld>
            <a:endParaRPr lang="de-DE" sz="1200">
              <a:latin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75778" name="Folienbildplatzhalter 1"/>
          <p:cNvSpPr>
            <a:spLocks noGrp="1" noRot="1" noChangeAspect="1" noTextEdit="1"/>
          </p:cNvSpPr>
          <p:nvPr>
            <p:ph type="sldImg"/>
          </p:nvPr>
        </p:nvSpPr>
        <p:spPr bwMode="auto">
          <a:ln/>
        </p:spPr>
      </p:sp>
      <p:sp>
        <p:nvSpPr>
          <p:cNvPr id="69635" name="Notizenplatzhalter 2"/>
          <p:cNvSpPr>
            <a:spLocks noGrp="1"/>
          </p:cNvSpPr>
          <p:nvPr>
            <p:ph type="body" idx="1"/>
          </p:nvPr>
        </p:nvSpPr>
        <p:spPr bwMode="auto"/>
        <p:txBody>
          <a:bodyPr/>
          <a:lstStyle/>
          <a:p>
            <a:pPr marL="342900" indent="-342900" algn="just">
              <a:buFont typeface="Wingdings"/>
              <a:buChar char="§"/>
              <a:defRPr/>
            </a:pPr>
            <a:r>
              <a:rPr lang="de-DE" sz="1200"/>
              <a:t>Vergleich und ggf. Diskussion der Ergebnisse im Plenum:</a:t>
            </a:r>
            <a:endParaRPr/>
          </a:p>
          <a:p>
            <a:pPr marL="800100" lvl="1" indent="-342900" algn="just">
              <a:buFont typeface="Wingdings"/>
              <a:buChar char="§"/>
              <a:defRPr/>
            </a:pPr>
            <a:r>
              <a:rPr lang="de-DE" sz="1200"/>
              <a:t>G: gesprochene Kommunikation (Telefonat) mit Kennzeichen gesprochener Sprache </a:t>
            </a:r>
            <a:endParaRPr/>
          </a:p>
          <a:p>
            <a:pPr marL="800100" lvl="1" indent="-342900" algn="just">
              <a:buFont typeface="Wingdings"/>
              <a:buChar char="§"/>
              <a:defRPr/>
            </a:pPr>
            <a:r>
              <a:rPr lang="de-DE" sz="1200"/>
              <a:t>H: geschriebene Kommunikation (Buchtext) mit Kennzeichen geschriebener Sprache </a:t>
            </a:r>
            <a:endParaRPr/>
          </a:p>
          <a:p>
            <a:pPr marL="800100" lvl="1" indent="-342900" algn="just">
              <a:buFont typeface="Wingdings"/>
              <a:buChar char="§"/>
              <a:defRPr/>
            </a:pPr>
            <a:r>
              <a:rPr lang="de-DE" sz="1200"/>
              <a:t>I: gesprochene Kommunikation (Vortrag) mit Kennzeichen geschriebener Sprache </a:t>
            </a:r>
            <a:endParaRPr/>
          </a:p>
          <a:p>
            <a:pPr marL="800100" lvl="1" indent="-342900" algn="just">
              <a:buFont typeface="Wingdings"/>
              <a:buChar char="§"/>
              <a:defRPr/>
            </a:pPr>
            <a:r>
              <a:rPr lang="de-DE" sz="1200"/>
              <a:t>J: geschriebene Kommunikation (Chat) mit Kennzeichen gesprochener Sprache </a:t>
            </a:r>
            <a:endParaRPr/>
          </a:p>
          <a:p>
            <a:pPr marL="342900" indent="-342900" algn="just">
              <a:buFont typeface="Wingdings"/>
              <a:buChar char="§"/>
              <a:defRPr/>
            </a:pPr>
            <a:r>
              <a:rPr lang="de-DE" sz="1200"/>
              <a:t>Fazit: Unabhängig davon, ob sie medial mündlich oder schriftlich realisiert wird, ist die Bildungs- und Fachsprache eher konzeptionell schriftlich und die Alltagssprache eher konzeptionell mündlich.</a:t>
            </a:r>
            <a:endParaRPr/>
          </a:p>
          <a:p>
            <a:pPr>
              <a:defRPr/>
            </a:pPr>
            <a:endParaRPr lang="de-DE">
              <a:latin typeface="Arial"/>
            </a:endParaRPr>
          </a:p>
        </p:txBody>
      </p:sp>
      <p:sp>
        <p:nvSpPr>
          <p:cNvPr id="75780" name="Foliennummernplatzhalter 3"/>
          <p:cNvSpPr>
            <a:spLocks noGrp="1"/>
          </p:cNvSpPr>
          <p:nvPr>
            <p:ph type="sldNum" sz="quarter" idx="5"/>
          </p:nvPr>
        </p:nvSpPr>
        <p:spPr bwMode="auto">
          <a:prstGeom prst="rect">
            <a:avLst/>
          </a:prstGeom>
          <a:noFill/>
        </p:spPr>
        <p:txBody>
          <a:bodyPr/>
          <a:lstStyle>
            <a:lvl1pPr>
              <a:defRPr sz="2400">
                <a:solidFill>
                  <a:schemeClr val="tx1"/>
                </a:solidFill>
                <a:latin typeface="Arial"/>
                <a:ea typeface="ＭＳ Ｐゴシック"/>
              </a:defRPr>
            </a:lvl1pPr>
            <a:lvl2pPr marL="803275" indent="-307975">
              <a:defRPr sz="2400">
                <a:solidFill>
                  <a:schemeClr val="tx1"/>
                </a:solidFill>
                <a:latin typeface="Arial"/>
                <a:ea typeface="ＭＳ Ｐゴシック"/>
              </a:defRPr>
            </a:lvl2pPr>
            <a:lvl3pPr marL="1236663" indent="-246063">
              <a:defRPr sz="2400">
                <a:solidFill>
                  <a:schemeClr val="tx1"/>
                </a:solidFill>
                <a:latin typeface="Arial"/>
                <a:ea typeface="ＭＳ Ｐゴシック"/>
              </a:defRPr>
            </a:lvl3pPr>
            <a:lvl4pPr marL="1731963" indent="-246063">
              <a:defRPr sz="2400">
                <a:solidFill>
                  <a:schemeClr val="tx1"/>
                </a:solidFill>
                <a:latin typeface="Arial"/>
                <a:ea typeface="ＭＳ Ｐゴシック"/>
              </a:defRPr>
            </a:lvl4pPr>
            <a:lvl5pPr marL="2227263" indent="-246063">
              <a:defRPr sz="2400">
                <a:solidFill>
                  <a:schemeClr val="tx1"/>
                </a:solidFill>
                <a:latin typeface="Arial"/>
                <a:ea typeface="ＭＳ Ｐゴシック"/>
              </a:defRPr>
            </a:lvl5pPr>
            <a:lvl6pPr marL="2684463" indent="-246063">
              <a:spcBef>
                <a:spcPts val="0"/>
              </a:spcBef>
              <a:spcAft>
                <a:spcPts val="0"/>
              </a:spcAft>
              <a:defRPr sz="2400">
                <a:solidFill>
                  <a:schemeClr val="tx1"/>
                </a:solidFill>
                <a:latin typeface="Arial"/>
                <a:ea typeface="ＭＳ Ｐゴシック"/>
              </a:defRPr>
            </a:lvl6pPr>
            <a:lvl7pPr marL="3141663" indent="-246063">
              <a:spcBef>
                <a:spcPts val="0"/>
              </a:spcBef>
              <a:spcAft>
                <a:spcPts val="0"/>
              </a:spcAft>
              <a:defRPr sz="2400">
                <a:solidFill>
                  <a:schemeClr val="tx1"/>
                </a:solidFill>
                <a:latin typeface="Arial"/>
                <a:ea typeface="ＭＳ Ｐゴシック"/>
              </a:defRPr>
            </a:lvl7pPr>
            <a:lvl8pPr marL="3598863" indent="-246063">
              <a:spcBef>
                <a:spcPts val="0"/>
              </a:spcBef>
              <a:spcAft>
                <a:spcPts val="0"/>
              </a:spcAft>
              <a:defRPr sz="2400">
                <a:solidFill>
                  <a:schemeClr val="tx1"/>
                </a:solidFill>
                <a:latin typeface="Arial"/>
                <a:ea typeface="ＭＳ Ｐゴシック"/>
              </a:defRPr>
            </a:lvl8pPr>
            <a:lvl9pPr marL="4056063" indent="-246063">
              <a:spcBef>
                <a:spcPts val="0"/>
              </a:spcBef>
              <a:spcAft>
                <a:spcPts val="0"/>
              </a:spcAft>
              <a:defRPr sz="2400">
                <a:solidFill>
                  <a:schemeClr val="tx1"/>
                </a:solidFill>
                <a:latin typeface="Arial"/>
                <a:ea typeface="ＭＳ Ｐゴシック"/>
              </a:defRPr>
            </a:lvl9pPr>
          </a:lstStyle>
          <a:p>
            <a:pPr>
              <a:defRPr/>
            </a:pPr>
            <a:fld id="{602126E9-548B-4560-B5E8-9433660F6FB7}" type="slidenum">
              <a:rPr lang="de-DE" sz="1200">
                <a:latin typeface="Calibri"/>
              </a:rPr>
              <a:t>34</a:t>
            </a:fld>
            <a:endParaRPr lang="de-DE" sz="1200">
              <a:latin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77826" name="Folienbildplatzhalter 1"/>
          <p:cNvSpPr>
            <a:spLocks noGrp="1" noRot="1" noChangeAspect="1" noTextEdit="1"/>
          </p:cNvSpPr>
          <p:nvPr>
            <p:ph type="sldImg"/>
          </p:nvPr>
        </p:nvSpPr>
        <p:spPr bwMode="auto">
          <a:ln/>
        </p:spPr>
      </p:sp>
      <p:sp>
        <p:nvSpPr>
          <p:cNvPr id="71683" name="Notizenplatzhalter 2"/>
          <p:cNvSpPr>
            <a:spLocks noGrp="1"/>
          </p:cNvSpPr>
          <p:nvPr>
            <p:ph type="body" idx="1"/>
          </p:nvPr>
        </p:nvSpPr>
        <p:spPr bwMode="auto"/>
        <p:txBody>
          <a:bodyPr/>
          <a:lstStyle/>
          <a:p>
            <a:pPr marL="171450" indent="-171450" algn="just">
              <a:buFont typeface="Wingdings"/>
              <a:buChar char="§"/>
              <a:defRPr/>
            </a:pPr>
            <a:r>
              <a:rPr lang="de-DE">
                <a:latin typeface="Calibri"/>
              </a:rPr>
              <a:t>Optionale Vertiefung: Typisch für die Sprache im Chat sind durchgehende Kleinschreibung, fehlende Zeichensetzung, kurze Sätze und die Verwendung von Emoticons (wie Smileys etc.). Dies kann den Eindruck erwecken, dass die Schriftsprache nicht korrekt beherrscht wird. Tatsächlich handelt es sich jedoch eher um Phänomene der Ökonomie, da möglichst schnell und möglichst wenig getippt werden soll. </a:t>
            </a:r>
            <a:endParaRPr/>
          </a:p>
          <a:p>
            <a:pPr marL="171450" indent="-171450" algn="just">
              <a:buFont typeface="Wingdings"/>
              <a:buChar char="§"/>
              <a:defRPr/>
            </a:pPr>
            <a:r>
              <a:rPr lang="de-DE">
                <a:latin typeface="Calibri"/>
              </a:rPr>
              <a:t>Bei der direkten </a:t>
            </a:r>
            <a:r>
              <a:rPr lang="de-DE" i="1">
                <a:latin typeface="Calibri"/>
              </a:rPr>
              <a:t>face-to-face</a:t>
            </a:r>
            <a:r>
              <a:rPr lang="de-DE">
                <a:latin typeface="Calibri"/>
              </a:rPr>
              <a:t>-Kommunikation wird diese Ökonomie durch verkürzte und ‚ungrammatische‘ Sätze allgemein akzeptiert. Bei Chatgesprächen, wie sie über </a:t>
            </a:r>
            <a:r>
              <a:rPr lang="de-DE" i="1">
                <a:latin typeface="Calibri"/>
              </a:rPr>
              <a:t>Facebook, WhatsApp</a:t>
            </a:r>
            <a:r>
              <a:rPr lang="de-DE" i="0">
                <a:latin typeface="Calibri"/>
              </a:rPr>
              <a:t> etc</a:t>
            </a:r>
            <a:r>
              <a:rPr lang="de-DE">
                <a:latin typeface="Calibri"/>
              </a:rPr>
              <a:t>. geführt werden, ist die Akzeptanz noch nicht so weit fortgeschritten. Beide Gesprächsformen gehören jedoch in den Bereich der konzeptionell mündlichen Alltagssprache, für die Ökonomie ebenso typisch wie normal ist.  </a:t>
            </a:r>
            <a:endParaRPr/>
          </a:p>
          <a:p>
            <a:pPr marL="171450" indent="-171450" algn="just">
              <a:buFont typeface="Wingdings"/>
              <a:buChar char="§"/>
              <a:defRPr/>
            </a:pPr>
            <a:r>
              <a:rPr lang="de-DE">
                <a:latin typeface="Calibri"/>
              </a:rPr>
              <a:t>Entscheidend ist die Frage, ob die konzeptionell schriftliche Sprache der Schüler/innen durch die häufige Verwendung konzeptionell mündlicher Sprache beeinflusst wird. Untersuchungen hierzu zeigen, dass die Schüler/innen zahlreiche Register und Konzeptionen parallel beherrschen und durchaus differenzieren können, ob sie nun im Chat ohne Satzzeichen schreiben können oder in einer Klassenarbeit Satzzeichen verwenden müssen. Ein Verfall von Sprache durch konzeptionell mündliche und medial schriftliche Formen wie den Chat konnte bisher nicht beobachtet werden.</a:t>
            </a:r>
            <a:endParaRPr lang="de-DE" b="1">
              <a:latin typeface="Calibri"/>
            </a:endParaRPr>
          </a:p>
          <a:p>
            <a:pPr algn="just">
              <a:defRPr/>
            </a:pPr>
            <a:endParaRPr lang="de-DE">
              <a:latin typeface="Calibri"/>
            </a:endParaRPr>
          </a:p>
          <a:p>
            <a:pPr>
              <a:defRPr/>
            </a:pPr>
            <a:endParaRPr lang="de-DE">
              <a:latin typeface="Calibri"/>
            </a:endParaRPr>
          </a:p>
        </p:txBody>
      </p:sp>
      <p:sp>
        <p:nvSpPr>
          <p:cNvPr id="77828" name="Foliennummernplatzhalter 3"/>
          <p:cNvSpPr>
            <a:spLocks noGrp="1"/>
          </p:cNvSpPr>
          <p:nvPr>
            <p:ph type="sldNum" sz="quarter" idx="5"/>
          </p:nvPr>
        </p:nvSpPr>
        <p:spPr bwMode="auto">
          <a:prstGeom prst="rect">
            <a:avLst/>
          </a:prstGeom>
          <a:noFill/>
        </p:spPr>
        <p:txBody>
          <a:bodyPr/>
          <a:lstStyle>
            <a:lvl1pPr>
              <a:defRPr sz="2400">
                <a:solidFill>
                  <a:schemeClr val="tx1"/>
                </a:solidFill>
                <a:latin typeface="Arial"/>
                <a:ea typeface="ＭＳ Ｐゴシック"/>
              </a:defRPr>
            </a:lvl1pPr>
            <a:lvl2pPr marL="803275" indent="-307975">
              <a:defRPr sz="2400">
                <a:solidFill>
                  <a:schemeClr val="tx1"/>
                </a:solidFill>
                <a:latin typeface="Arial"/>
                <a:ea typeface="ＭＳ Ｐゴシック"/>
              </a:defRPr>
            </a:lvl2pPr>
            <a:lvl3pPr marL="1236663" indent="-246063">
              <a:defRPr sz="2400">
                <a:solidFill>
                  <a:schemeClr val="tx1"/>
                </a:solidFill>
                <a:latin typeface="Arial"/>
                <a:ea typeface="ＭＳ Ｐゴシック"/>
              </a:defRPr>
            </a:lvl3pPr>
            <a:lvl4pPr marL="1731963" indent="-246063">
              <a:defRPr sz="2400">
                <a:solidFill>
                  <a:schemeClr val="tx1"/>
                </a:solidFill>
                <a:latin typeface="Arial"/>
                <a:ea typeface="ＭＳ Ｐゴシック"/>
              </a:defRPr>
            </a:lvl4pPr>
            <a:lvl5pPr marL="2227263" indent="-246063">
              <a:defRPr sz="2400">
                <a:solidFill>
                  <a:schemeClr val="tx1"/>
                </a:solidFill>
                <a:latin typeface="Arial"/>
                <a:ea typeface="ＭＳ Ｐゴシック"/>
              </a:defRPr>
            </a:lvl5pPr>
            <a:lvl6pPr marL="2684463" indent="-246063">
              <a:spcBef>
                <a:spcPts val="0"/>
              </a:spcBef>
              <a:spcAft>
                <a:spcPts val="0"/>
              </a:spcAft>
              <a:defRPr sz="2400">
                <a:solidFill>
                  <a:schemeClr val="tx1"/>
                </a:solidFill>
                <a:latin typeface="Arial"/>
                <a:ea typeface="ＭＳ Ｐゴシック"/>
              </a:defRPr>
            </a:lvl6pPr>
            <a:lvl7pPr marL="3141663" indent="-246063">
              <a:spcBef>
                <a:spcPts val="0"/>
              </a:spcBef>
              <a:spcAft>
                <a:spcPts val="0"/>
              </a:spcAft>
              <a:defRPr sz="2400">
                <a:solidFill>
                  <a:schemeClr val="tx1"/>
                </a:solidFill>
                <a:latin typeface="Arial"/>
                <a:ea typeface="ＭＳ Ｐゴシック"/>
              </a:defRPr>
            </a:lvl7pPr>
            <a:lvl8pPr marL="3598863" indent="-246063">
              <a:spcBef>
                <a:spcPts val="0"/>
              </a:spcBef>
              <a:spcAft>
                <a:spcPts val="0"/>
              </a:spcAft>
              <a:defRPr sz="2400">
                <a:solidFill>
                  <a:schemeClr val="tx1"/>
                </a:solidFill>
                <a:latin typeface="Arial"/>
                <a:ea typeface="ＭＳ Ｐゴシック"/>
              </a:defRPr>
            </a:lvl8pPr>
            <a:lvl9pPr marL="4056063" indent="-246063">
              <a:spcBef>
                <a:spcPts val="0"/>
              </a:spcBef>
              <a:spcAft>
                <a:spcPts val="0"/>
              </a:spcAft>
              <a:defRPr sz="2400">
                <a:solidFill>
                  <a:schemeClr val="tx1"/>
                </a:solidFill>
                <a:latin typeface="Arial"/>
                <a:ea typeface="ＭＳ Ｐゴシック"/>
              </a:defRPr>
            </a:lvl9pPr>
          </a:lstStyle>
          <a:p>
            <a:pPr>
              <a:defRPr/>
            </a:pPr>
            <a:fld id="{981F671D-9029-4AC2-98DD-037C4C2C7E48}" type="slidenum">
              <a:rPr lang="de-DE" sz="1200">
                <a:latin typeface="Calibri"/>
              </a:rPr>
              <a:t>36</a:t>
            </a:fld>
            <a:endParaRPr lang="de-DE" sz="1200">
              <a:latin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78850" name="Folienbildplatzhalter 1"/>
          <p:cNvSpPr>
            <a:spLocks noGrp="1" noRot="1" noChangeAspect="1" noTextEdit="1"/>
          </p:cNvSpPr>
          <p:nvPr>
            <p:ph type="sldImg"/>
          </p:nvPr>
        </p:nvSpPr>
        <p:spPr bwMode="auto">
          <a:ln/>
        </p:spPr>
      </p:sp>
      <p:sp>
        <p:nvSpPr>
          <p:cNvPr id="72707" name="Notizenplatzhalter 2"/>
          <p:cNvSpPr>
            <a:spLocks noGrp="1"/>
          </p:cNvSpPr>
          <p:nvPr>
            <p:ph type="body" idx="1"/>
          </p:nvPr>
        </p:nvSpPr>
        <p:spPr bwMode="auto"/>
        <p:txBody>
          <a:bodyPr/>
          <a:lstStyle/>
          <a:p>
            <a:pPr marL="171450" indent="-171450" algn="just">
              <a:lnSpc>
                <a:spcPct val="100000"/>
              </a:lnSpc>
              <a:buFont typeface="Wingdings"/>
              <a:buChar char="§"/>
              <a:defRPr/>
            </a:pPr>
            <a:r>
              <a:rPr lang="de-DE">
                <a:latin typeface="Calibri"/>
              </a:rPr>
              <a:t>Abschließend soll die Frage beantwortet werden, wozu Bildungs- und Fachsprache benötigt werden, wenn doch die Alltagssprache, die mühelos im Alltag erworben wird, ebenfalls zur Verfügung steht.</a:t>
            </a:r>
            <a:endParaRPr/>
          </a:p>
          <a:p>
            <a:pPr marL="171450" indent="-171450" algn="just">
              <a:lnSpc>
                <a:spcPct val="100000"/>
              </a:lnSpc>
              <a:buFont typeface="Wingdings"/>
              <a:buChar char="§"/>
              <a:defRPr/>
            </a:pPr>
            <a:r>
              <a:rPr lang="de-DE">
                <a:latin typeface="Calibri"/>
              </a:rPr>
              <a:t>Die Antwort ist, dass die Bildungs- und Fachsprache spezifische Funktionen erfüllt, für die die Alltagssprache nicht immer genügt. Dazu zählen nach Morek &amp; Heller (2012) die kommunikative, die epistemische sowie die sozialsymbolische Funktion.</a:t>
            </a:r>
            <a:endParaRPr/>
          </a:p>
          <a:p>
            <a:pPr>
              <a:lnSpc>
                <a:spcPct val="100000"/>
              </a:lnSpc>
              <a:defRPr/>
            </a:pPr>
            <a:endParaRPr lang="de-DE">
              <a:latin typeface="Calibri"/>
            </a:endParaRPr>
          </a:p>
          <a:p>
            <a:pPr marL="0" marR="0" lvl="0" indent="0" algn="l" defTabSz="914400">
              <a:lnSpc>
                <a:spcPct val="100000"/>
              </a:lnSpc>
              <a:spcBef>
                <a:spcPts val="0"/>
              </a:spcBef>
              <a:spcAft>
                <a:spcPts val="0"/>
              </a:spcAft>
              <a:buClrTx/>
              <a:buSzTx/>
              <a:buFontTx/>
              <a:buNone/>
              <a:defRPr/>
            </a:pPr>
            <a:r>
              <a:rPr lang="de-DE" i="0">
                <a:latin typeface="Calibri"/>
              </a:rPr>
              <a:t>Abbildung 1: </a:t>
            </a:r>
            <a:r>
              <a:rPr lang="de-DE" sz="1200" i="0">
                <a:solidFill>
                  <a:schemeClr val="tx1"/>
                </a:solidFill>
                <a:latin typeface="Calibri"/>
                <a:ea typeface="Arial"/>
                <a:cs typeface="Arial"/>
              </a:rPr>
              <a:t>© Marie Hoch</a:t>
            </a:r>
            <a:endParaRPr lang="de-DE" i="0">
              <a:latin typeface="Calibri"/>
            </a:endParaRPr>
          </a:p>
          <a:p>
            <a:pPr marL="0" marR="0" lvl="0" indent="0" algn="l" defTabSz="914400">
              <a:lnSpc>
                <a:spcPct val="100000"/>
              </a:lnSpc>
              <a:spcBef>
                <a:spcPts val="0"/>
              </a:spcBef>
              <a:spcAft>
                <a:spcPts val="0"/>
              </a:spcAft>
              <a:buClrTx/>
              <a:buSzTx/>
              <a:buFontTx/>
              <a:buNone/>
              <a:defRPr/>
            </a:pPr>
            <a:r>
              <a:rPr lang="de-DE" i="0">
                <a:latin typeface="Calibri"/>
              </a:rPr>
              <a:t>Abbildung 2: </a:t>
            </a:r>
            <a:r>
              <a:rPr lang="en-GB" sz="1200" i="0">
                <a:solidFill>
                  <a:schemeClr val="tx1"/>
                </a:solidFill>
                <a:latin typeface="Calibri"/>
                <a:ea typeface="Arial"/>
                <a:cs typeface="Arial"/>
              </a:rPr>
              <a:t>© My Hanh Vo Thi</a:t>
            </a:r>
            <a:endParaRPr lang="de-DE" i="0">
              <a:latin typeface="Calibri"/>
            </a:endParaRPr>
          </a:p>
          <a:p>
            <a:pPr>
              <a:defRPr/>
            </a:pPr>
            <a:endParaRPr lang="de-DE">
              <a:latin typeface="Arial"/>
            </a:endParaRPr>
          </a:p>
        </p:txBody>
      </p:sp>
      <p:sp>
        <p:nvSpPr>
          <p:cNvPr id="78852" name="Foliennummernplatzhalter 3"/>
          <p:cNvSpPr>
            <a:spLocks noGrp="1"/>
          </p:cNvSpPr>
          <p:nvPr>
            <p:ph type="sldNum" sz="quarter" idx="5"/>
          </p:nvPr>
        </p:nvSpPr>
        <p:spPr bwMode="auto">
          <a:prstGeom prst="rect">
            <a:avLst/>
          </a:prstGeom>
          <a:noFill/>
        </p:spPr>
        <p:txBody>
          <a:bodyPr/>
          <a:lstStyle>
            <a:lvl1pPr>
              <a:defRPr sz="2400">
                <a:solidFill>
                  <a:schemeClr val="tx1"/>
                </a:solidFill>
                <a:latin typeface="Arial"/>
                <a:ea typeface="ＭＳ Ｐゴシック"/>
              </a:defRPr>
            </a:lvl1pPr>
            <a:lvl2pPr marL="742950" indent="-285750">
              <a:defRPr sz="2400">
                <a:solidFill>
                  <a:schemeClr val="tx1"/>
                </a:solidFill>
                <a:latin typeface="Arial"/>
                <a:ea typeface="ＭＳ Ｐゴシック"/>
              </a:defRPr>
            </a:lvl2pPr>
            <a:lvl3pPr marL="1143000" indent="-228600">
              <a:defRPr sz="2400">
                <a:solidFill>
                  <a:schemeClr val="tx1"/>
                </a:solidFill>
                <a:latin typeface="Arial"/>
                <a:ea typeface="ＭＳ Ｐゴシック"/>
              </a:defRPr>
            </a:lvl3pPr>
            <a:lvl4pPr marL="1600200" indent="-228600">
              <a:defRPr sz="2400">
                <a:solidFill>
                  <a:schemeClr val="tx1"/>
                </a:solidFill>
                <a:latin typeface="Arial"/>
                <a:ea typeface="ＭＳ Ｐゴシック"/>
              </a:defRPr>
            </a:lvl4pPr>
            <a:lvl5pPr marL="2057400" indent="-228600">
              <a:defRPr sz="2400">
                <a:solidFill>
                  <a:schemeClr val="tx1"/>
                </a:solidFill>
                <a:latin typeface="Arial"/>
                <a:ea typeface="ＭＳ Ｐゴシック"/>
              </a:defRPr>
            </a:lvl5pPr>
            <a:lvl6pPr marL="2514600" indent="-228600">
              <a:spcBef>
                <a:spcPts val="0"/>
              </a:spcBef>
              <a:spcAft>
                <a:spcPts val="0"/>
              </a:spcAft>
              <a:defRPr sz="2400">
                <a:solidFill>
                  <a:schemeClr val="tx1"/>
                </a:solidFill>
                <a:latin typeface="Arial"/>
                <a:ea typeface="ＭＳ Ｐゴシック"/>
              </a:defRPr>
            </a:lvl6pPr>
            <a:lvl7pPr marL="2971800" indent="-228600">
              <a:spcBef>
                <a:spcPts val="0"/>
              </a:spcBef>
              <a:spcAft>
                <a:spcPts val="0"/>
              </a:spcAft>
              <a:defRPr sz="2400">
                <a:solidFill>
                  <a:schemeClr val="tx1"/>
                </a:solidFill>
                <a:latin typeface="Arial"/>
                <a:ea typeface="ＭＳ Ｐゴシック"/>
              </a:defRPr>
            </a:lvl7pPr>
            <a:lvl8pPr marL="3429000" indent="-228600">
              <a:spcBef>
                <a:spcPts val="0"/>
              </a:spcBef>
              <a:spcAft>
                <a:spcPts val="0"/>
              </a:spcAft>
              <a:defRPr sz="2400">
                <a:solidFill>
                  <a:schemeClr val="tx1"/>
                </a:solidFill>
                <a:latin typeface="Arial"/>
                <a:ea typeface="ＭＳ Ｐゴシック"/>
              </a:defRPr>
            </a:lvl8pPr>
            <a:lvl9pPr marL="3886200" indent="-228600">
              <a:spcBef>
                <a:spcPts val="0"/>
              </a:spcBef>
              <a:spcAft>
                <a:spcPts val="0"/>
              </a:spcAft>
              <a:defRPr sz="2400">
                <a:solidFill>
                  <a:schemeClr val="tx1"/>
                </a:solidFill>
                <a:latin typeface="Arial"/>
                <a:ea typeface="ＭＳ Ｐゴシック"/>
              </a:defRPr>
            </a:lvl9pPr>
          </a:lstStyle>
          <a:p>
            <a:pPr>
              <a:defRPr/>
            </a:pPr>
            <a:fld id="{A1F96C10-26DC-4C5A-BEF3-A34A8C937D07}" type="slidenum">
              <a:rPr lang="de-DE" sz="1200"/>
              <a:t>38</a:t>
            </a:fld>
            <a:endParaRPr lang="de-DE"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363538" indent="-363538">
              <a:lnSpc>
                <a:spcPct val="100000"/>
              </a:lnSpc>
              <a:spcBef>
                <a:spcPts val="600"/>
              </a:spcBef>
              <a:buFont typeface="Wingdings"/>
              <a:buChar char="§"/>
              <a:defRPr/>
            </a:pPr>
            <a:r>
              <a:rPr lang="de-DE" sz="1200"/>
              <a:t>Der kommunikativen Funktion von Bildungs- und Fachsprache lässt sich anhand der Frage nachgehen, was wissenschaftliche Texte (gleiches gilt auch für mündliche Formen wie wissenschaftliche Vorträge) eigentlich kennzeichnet.</a:t>
            </a:r>
            <a:endParaRPr/>
          </a:p>
          <a:p>
            <a:pPr marL="363538" indent="-363538">
              <a:lnSpc>
                <a:spcPct val="100000"/>
              </a:lnSpc>
              <a:spcBef>
                <a:spcPts val="600"/>
              </a:spcBef>
              <a:buFont typeface="Wingdings"/>
              <a:buChar char="§"/>
              <a:defRPr/>
            </a:pPr>
            <a:r>
              <a:rPr lang="de-DE" sz="1200"/>
              <a:t>Die Bildungs- und Fachsprache ermöglicht die Kommunikation zwischen Fachleuten einer gemeinsamen Disziplin (fachsprachliche Dimension) und zwischen Fachleuten verschiedener Disziplinen (bildungssprachliche Dimension), indem sie spezifische sprachliche Mittel zur Verfügung stellt, um den auf der Folie stichwortartig festgehaltenen Erwartungen gerecht zu werden.</a:t>
            </a:r>
            <a:endParaRPr/>
          </a:p>
          <a:p>
            <a:pPr marL="363538" indent="-363538">
              <a:lnSpc>
                <a:spcPct val="100000"/>
              </a:lnSpc>
              <a:spcBef>
                <a:spcPts val="600"/>
              </a:spcBef>
              <a:buFont typeface="Wingdings"/>
              <a:buChar char="§"/>
              <a:defRPr/>
            </a:pPr>
            <a:r>
              <a:rPr lang="de-DE" sz="1200"/>
              <a:t>Beispiele für sprachliche Mittel: Durch den Satzbau und die Länge des Satzes enthält der Beispielsatz komplexe Informationen in komprimierter Form. Durch die Verwendung von Fachtermini wird fachliche Kompetenz zum Ausdruck gebraucht. Durch Wörter wie </a:t>
            </a:r>
            <a:r>
              <a:rPr lang="de-DE" sz="1200" i="1"/>
              <a:t>man </a:t>
            </a:r>
            <a:r>
              <a:rPr lang="de-DE" sz="1200"/>
              <a:t>wird Objektivität ausgedrückt. Zudem deuten Verbindungen wie </a:t>
            </a:r>
            <a:r>
              <a:rPr lang="de-DE" sz="1200" i="1"/>
              <a:t>bestimmt man </a:t>
            </a:r>
            <a:r>
              <a:rPr lang="de-DE" sz="1200"/>
              <a:t>mit </a:t>
            </a:r>
            <a:r>
              <a:rPr lang="de-DE" sz="1200" i="1"/>
              <a:t>erhält man </a:t>
            </a:r>
            <a:r>
              <a:rPr lang="de-DE" sz="1200"/>
              <a:t>auf eine Kausalität und Allgemeingültigkeit der Ergebnisse hin. Durch Fachtermini wie </a:t>
            </a:r>
            <a:r>
              <a:rPr lang="de-DE" sz="1200" i="1"/>
              <a:t>Ursprungsgerade </a:t>
            </a:r>
            <a:r>
              <a:rPr lang="de-DE" sz="1200"/>
              <a:t>(anstelle von </a:t>
            </a:r>
            <a:r>
              <a:rPr lang="de-DE" sz="1200" i="1"/>
              <a:t>Gerade) </a:t>
            </a:r>
            <a:r>
              <a:rPr lang="de-DE" sz="1200"/>
              <a:t>werden die Inhalte sprachlich differenziert und eindeutiger. Auch Wendungen wie </a:t>
            </a:r>
            <a:r>
              <a:rPr lang="de-DE" sz="1200" i="1"/>
              <a:t>des gleichen (+Stoffes) </a:t>
            </a:r>
            <a:r>
              <a:rPr lang="de-DE" sz="1200"/>
              <a:t>und </a:t>
            </a:r>
            <a:r>
              <a:rPr lang="de-DE" sz="1200" i="1"/>
              <a:t>deren jeweilige (+Masse) </a:t>
            </a:r>
            <a:r>
              <a:rPr lang="de-DE" sz="1200"/>
              <a:t>dienen dazu, möglichst präzise zu sein.</a:t>
            </a:r>
            <a:endParaRPr/>
          </a:p>
          <a:p>
            <a:pPr marL="171450" indent="-171450">
              <a:buFont typeface="Wingdings"/>
              <a:buChar char="§"/>
              <a:defRPr/>
            </a:pPr>
            <a:endParaRPr lang="de-DE"/>
          </a:p>
        </p:txBody>
      </p:sp>
      <p:sp>
        <p:nvSpPr>
          <p:cNvPr id="4" name="Foliennummernplatzhalter 3"/>
          <p:cNvSpPr>
            <a:spLocks noGrp="1"/>
          </p:cNvSpPr>
          <p:nvPr>
            <p:ph type="sldNum" sz="quarter" idx="10"/>
          </p:nvPr>
        </p:nvSpPr>
        <p:spPr bwMode="auto"/>
        <p:txBody>
          <a:bodyPr/>
          <a:lstStyle/>
          <a:p>
            <a:pPr>
              <a:defRPr/>
            </a:pPr>
            <a:fld id="{D07836B0-4074-4F3D-AE4D-FFF6179DF9BD}" type="slidenum">
              <a:rPr lang="de-DE"/>
              <a:t>40</a:t>
            </a:fld>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81922" name="Folienbildplatzhalter 1"/>
          <p:cNvSpPr>
            <a:spLocks noGrp="1" noRot="1" noChangeAspect="1" noTextEdit="1"/>
          </p:cNvSpPr>
          <p:nvPr>
            <p:ph type="sldImg"/>
          </p:nvPr>
        </p:nvSpPr>
        <p:spPr bwMode="auto">
          <a:ln/>
        </p:spPr>
      </p:sp>
      <p:sp>
        <p:nvSpPr>
          <p:cNvPr id="75779" name="Notizenplatzhalter 2"/>
          <p:cNvSpPr>
            <a:spLocks noGrp="1"/>
          </p:cNvSpPr>
          <p:nvPr>
            <p:ph type="body" idx="1"/>
          </p:nvPr>
        </p:nvSpPr>
        <p:spPr bwMode="auto"/>
        <p:txBody>
          <a:bodyPr/>
          <a:lstStyle/>
          <a:p>
            <a:pPr marL="171450" indent="-171450" algn="just">
              <a:buFont typeface="Wingdings"/>
              <a:buChar char="§"/>
              <a:defRPr/>
            </a:pPr>
            <a:r>
              <a:rPr lang="de-DE">
                <a:latin typeface="Calibri"/>
              </a:rPr>
              <a:t>Die epistemische Funktion von Bildungs- und Fachsprache lässt sich ebenfalls anhand einer These verdeutlichen: Wer nicht in der Lage ist, sprachlich präzise zu erklären, warum Blätter grün sind, hat das Phänomen noch nicht ganz verstanden. </a:t>
            </a:r>
            <a:endParaRPr/>
          </a:p>
          <a:p>
            <a:pPr marL="171450" indent="-171450" algn="just">
              <a:buFont typeface="Wingdings"/>
              <a:buChar char="§"/>
              <a:defRPr/>
            </a:pPr>
            <a:r>
              <a:rPr lang="de-DE">
                <a:latin typeface="Calibri"/>
              </a:rPr>
              <a:t>Die korrekte Verwendung von Bildungs- und Fachsprache ist nur möglich, wenn ein fachlicher Gegenstand und ein damit verbundenes Prinzip </a:t>
            </a:r>
            <a:r>
              <a:rPr lang="de-DE" sz="1200"/>
              <a:t>(z. B. Allgemeingültigkeit, Abstraktion, Kausalität) </a:t>
            </a:r>
            <a:r>
              <a:rPr lang="de-DE">
                <a:latin typeface="Calibri"/>
              </a:rPr>
              <a:t>vollständig durchdrungen wurden. </a:t>
            </a:r>
            <a:endParaRPr/>
          </a:p>
          <a:p>
            <a:pPr marL="171450" indent="-171450" algn="just">
              <a:buFont typeface="Wingdings"/>
              <a:buChar char="§"/>
              <a:defRPr/>
            </a:pPr>
            <a:r>
              <a:rPr lang="de-DE">
                <a:latin typeface="Calibri"/>
              </a:rPr>
              <a:t>Dementsprechend deuten sprachliche Ungenauigkeiten bei der Verwendung der Bildungs- und Fachsprache darauf hin, dass noch Verständnisschwierigkeiten vorhanden sind. </a:t>
            </a:r>
            <a:endParaRPr/>
          </a:p>
          <a:p>
            <a:pPr marL="171450" indent="-171450" algn="just">
              <a:buFont typeface="Wingdings"/>
              <a:buChar char="§"/>
              <a:defRPr/>
            </a:pPr>
            <a:r>
              <a:rPr lang="de-DE">
                <a:latin typeface="Calibri"/>
              </a:rPr>
              <a:t>Sprache funktioniert als Werkzeug des Denkens und als Medium, in dem Wissen weitergegeben und erworben wird. Kognitive Entwicklung und sprachliches Lernen sind daher eng miteinander verbunden und können kaum getrennt werden. </a:t>
            </a:r>
            <a:endParaRPr/>
          </a:p>
          <a:p>
            <a:pPr>
              <a:defRPr/>
            </a:pPr>
            <a:endParaRPr lang="de-DE">
              <a:latin typeface="Calibri"/>
            </a:endParaRPr>
          </a:p>
          <a:p>
            <a:pPr marL="0" marR="0" lvl="0" indent="0" algn="l" defTabSz="914400">
              <a:lnSpc>
                <a:spcPct val="100000"/>
              </a:lnSpc>
              <a:spcBef>
                <a:spcPts val="0"/>
              </a:spcBef>
              <a:spcAft>
                <a:spcPts val="0"/>
              </a:spcAft>
              <a:buClrTx/>
              <a:buSzTx/>
              <a:buFontTx/>
              <a:buNone/>
              <a:defRPr/>
            </a:pPr>
            <a:r>
              <a:rPr lang="de-DE">
                <a:latin typeface="Calibri"/>
              </a:rPr>
              <a:t>Abbildung: </a:t>
            </a:r>
            <a:r>
              <a:rPr lang="en-GB" sz="1200">
                <a:solidFill>
                  <a:schemeClr val="tx1"/>
                </a:solidFill>
                <a:latin typeface="Calibri"/>
                <a:ea typeface="Arial"/>
                <a:cs typeface="Arial"/>
              </a:rPr>
              <a:t>© My Hanh Vo Thi</a:t>
            </a:r>
            <a:endParaRPr lang="de-DE" sz="1200">
              <a:solidFill>
                <a:schemeClr val="tx1"/>
              </a:solidFill>
              <a:latin typeface="Calibri"/>
              <a:ea typeface="Arial"/>
              <a:cs typeface="Arial"/>
            </a:endParaRPr>
          </a:p>
          <a:p>
            <a:pPr>
              <a:defRPr/>
            </a:pPr>
            <a:endParaRPr lang="de-DE">
              <a:latin typeface="Arial"/>
            </a:endParaRPr>
          </a:p>
          <a:p>
            <a:pPr>
              <a:defRPr/>
            </a:pPr>
            <a:endParaRPr lang="de-DE">
              <a:latin typeface="Arial"/>
            </a:endParaRPr>
          </a:p>
        </p:txBody>
      </p:sp>
      <p:sp>
        <p:nvSpPr>
          <p:cNvPr id="81924" name="Foliennummernplatzhalter 3"/>
          <p:cNvSpPr>
            <a:spLocks noGrp="1"/>
          </p:cNvSpPr>
          <p:nvPr>
            <p:ph type="sldNum" sz="quarter" idx="5"/>
          </p:nvPr>
        </p:nvSpPr>
        <p:spPr bwMode="auto">
          <a:prstGeom prst="rect">
            <a:avLst/>
          </a:prstGeom>
          <a:noFill/>
        </p:spPr>
        <p:txBody>
          <a:bodyPr/>
          <a:lstStyle>
            <a:lvl1pPr>
              <a:defRPr sz="2400">
                <a:solidFill>
                  <a:schemeClr val="tx1"/>
                </a:solidFill>
                <a:latin typeface="Arial"/>
                <a:ea typeface="ＭＳ Ｐゴシック"/>
              </a:defRPr>
            </a:lvl1pPr>
            <a:lvl2pPr marL="742950" indent="-285750">
              <a:defRPr sz="2400">
                <a:solidFill>
                  <a:schemeClr val="tx1"/>
                </a:solidFill>
                <a:latin typeface="Arial"/>
                <a:ea typeface="ＭＳ Ｐゴシック"/>
              </a:defRPr>
            </a:lvl2pPr>
            <a:lvl3pPr marL="1143000" indent="-228600">
              <a:defRPr sz="2400">
                <a:solidFill>
                  <a:schemeClr val="tx1"/>
                </a:solidFill>
                <a:latin typeface="Arial"/>
                <a:ea typeface="ＭＳ Ｐゴシック"/>
              </a:defRPr>
            </a:lvl3pPr>
            <a:lvl4pPr marL="1600200" indent="-228600">
              <a:defRPr sz="2400">
                <a:solidFill>
                  <a:schemeClr val="tx1"/>
                </a:solidFill>
                <a:latin typeface="Arial"/>
                <a:ea typeface="ＭＳ Ｐゴシック"/>
              </a:defRPr>
            </a:lvl4pPr>
            <a:lvl5pPr marL="2057400" indent="-228600">
              <a:defRPr sz="2400">
                <a:solidFill>
                  <a:schemeClr val="tx1"/>
                </a:solidFill>
                <a:latin typeface="Arial"/>
                <a:ea typeface="ＭＳ Ｐゴシック"/>
              </a:defRPr>
            </a:lvl5pPr>
            <a:lvl6pPr marL="2514600" indent="-228600">
              <a:spcBef>
                <a:spcPts val="0"/>
              </a:spcBef>
              <a:spcAft>
                <a:spcPts val="0"/>
              </a:spcAft>
              <a:defRPr sz="2400">
                <a:solidFill>
                  <a:schemeClr val="tx1"/>
                </a:solidFill>
                <a:latin typeface="Arial"/>
                <a:ea typeface="ＭＳ Ｐゴシック"/>
              </a:defRPr>
            </a:lvl6pPr>
            <a:lvl7pPr marL="2971800" indent="-228600">
              <a:spcBef>
                <a:spcPts val="0"/>
              </a:spcBef>
              <a:spcAft>
                <a:spcPts val="0"/>
              </a:spcAft>
              <a:defRPr sz="2400">
                <a:solidFill>
                  <a:schemeClr val="tx1"/>
                </a:solidFill>
                <a:latin typeface="Arial"/>
                <a:ea typeface="ＭＳ Ｐゴシック"/>
              </a:defRPr>
            </a:lvl7pPr>
            <a:lvl8pPr marL="3429000" indent="-228600">
              <a:spcBef>
                <a:spcPts val="0"/>
              </a:spcBef>
              <a:spcAft>
                <a:spcPts val="0"/>
              </a:spcAft>
              <a:defRPr sz="2400">
                <a:solidFill>
                  <a:schemeClr val="tx1"/>
                </a:solidFill>
                <a:latin typeface="Arial"/>
                <a:ea typeface="ＭＳ Ｐゴシック"/>
              </a:defRPr>
            </a:lvl8pPr>
            <a:lvl9pPr marL="3886200" indent="-228600">
              <a:spcBef>
                <a:spcPts val="0"/>
              </a:spcBef>
              <a:spcAft>
                <a:spcPts val="0"/>
              </a:spcAft>
              <a:defRPr sz="2400">
                <a:solidFill>
                  <a:schemeClr val="tx1"/>
                </a:solidFill>
                <a:latin typeface="Arial"/>
                <a:ea typeface="ＭＳ Ｐゴシック"/>
              </a:defRPr>
            </a:lvl9pPr>
          </a:lstStyle>
          <a:p>
            <a:pPr>
              <a:defRPr/>
            </a:pPr>
            <a:fld id="{9C206B8C-011D-45E8-8E48-992A897FDF86}" type="slidenum">
              <a:rPr lang="de-DE" sz="1200"/>
              <a:t>42</a:t>
            </a:fld>
            <a:endParaRPr lang="de-DE"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58370" name="Folienbildplatzhalter 1"/>
          <p:cNvSpPr>
            <a:spLocks noGrp="1" noRot="1" noChangeAspect="1" noTextEdit="1"/>
          </p:cNvSpPr>
          <p:nvPr>
            <p:ph type="sldImg"/>
          </p:nvPr>
        </p:nvSpPr>
        <p:spPr bwMode="auto">
          <a:ln/>
        </p:spPr>
      </p:sp>
      <p:sp>
        <p:nvSpPr>
          <p:cNvPr id="54275" name="Notizenplatzhalter 2"/>
          <p:cNvSpPr>
            <a:spLocks noGrp="1"/>
          </p:cNvSpPr>
          <p:nvPr>
            <p:ph type="body" idx="1"/>
          </p:nvPr>
        </p:nvSpPr>
        <p:spPr bwMode="auto"/>
        <p:txBody>
          <a:bodyPr/>
          <a:lstStyle/>
          <a:p>
            <a:pPr marL="171450" indent="-171450" algn="just">
              <a:buFont typeface="Wingdings"/>
              <a:buChar char="§"/>
              <a:defRPr/>
            </a:pPr>
            <a:r>
              <a:rPr lang="de-DE"/>
              <a:t>Abgebildet ist ein Textauszug aus dem Kinderbuch „Kinderleichte Experimente für zu Hause“ zum Thema Dichte.</a:t>
            </a:r>
            <a:endParaRPr/>
          </a:p>
          <a:p>
            <a:pPr marL="171450" indent="-171450" algn="just">
              <a:buFont typeface="Wingdings"/>
              <a:buChar char="§"/>
              <a:defRPr/>
            </a:pPr>
            <a:r>
              <a:rPr lang="de-DE"/>
              <a:t>Das Buch richtet sich an Kinder, die sich bereits vor dem Eintritt in die weiterführende Schule gern mit naturwissenschaftlichen Themen beschäftigen möchten.</a:t>
            </a:r>
            <a:endParaRPr/>
          </a:p>
          <a:p>
            <a:pPr marL="171450" indent="-171450" algn="just">
              <a:buFont typeface="Wingdings"/>
              <a:buChar char="§"/>
              <a:defRPr/>
            </a:pPr>
            <a:endParaRPr lang="de-DE"/>
          </a:p>
          <a:p>
            <a:pPr marL="0" marR="0" lvl="0" indent="0" algn="just" defTabSz="914400">
              <a:lnSpc>
                <a:spcPct val="100000"/>
              </a:lnSpc>
              <a:spcBef>
                <a:spcPts val="0"/>
              </a:spcBef>
              <a:spcAft>
                <a:spcPts val="0"/>
              </a:spcAft>
              <a:buClrTx/>
              <a:buSzTx/>
              <a:buFont typeface="Wingdings"/>
              <a:buNone/>
              <a:defRPr/>
            </a:pPr>
            <a:r>
              <a:rPr lang="de-DE"/>
              <a:t>Abbildung: </a:t>
            </a:r>
            <a:r>
              <a:rPr lang="en-GB" sz="1200" i="0">
                <a:solidFill>
                  <a:schemeClr val="tx1"/>
                </a:solidFill>
                <a:latin typeface="Calibri"/>
                <a:ea typeface="Arial"/>
                <a:cs typeface="Arial"/>
              </a:rPr>
              <a:t>© Patrick Sebastian Lüer</a:t>
            </a:r>
            <a:endParaRPr lang="de-DE"/>
          </a:p>
          <a:p>
            <a:pPr>
              <a:defRPr/>
            </a:pPr>
            <a:endParaRPr lang="de-DE">
              <a:latin typeface="Arial"/>
            </a:endParaRPr>
          </a:p>
        </p:txBody>
      </p:sp>
      <p:sp>
        <p:nvSpPr>
          <p:cNvPr id="58372" name="Kopfzeilenplatzhalter 3"/>
          <p:cNvSpPr>
            <a:spLocks noGrp="1"/>
          </p:cNvSpPr>
          <p:nvPr>
            <p:ph type="hdr" sz="quarter"/>
          </p:nvPr>
        </p:nvSpPr>
        <p:spPr bwMode="auto">
          <a:prstGeom prst="rect">
            <a:avLst/>
          </a:prstGeom>
          <a:noFill/>
        </p:spPr>
        <p:txBody>
          <a:bodyPr/>
          <a:lstStyle>
            <a:lvl1pPr>
              <a:defRPr sz="2400">
                <a:solidFill>
                  <a:schemeClr val="tx1"/>
                </a:solidFill>
                <a:latin typeface="Arial"/>
                <a:ea typeface="ＭＳ Ｐゴシック"/>
              </a:defRPr>
            </a:lvl1pPr>
            <a:lvl2pPr marL="742950" indent="-285750">
              <a:defRPr sz="2400">
                <a:solidFill>
                  <a:schemeClr val="tx1"/>
                </a:solidFill>
                <a:latin typeface="Arial"/>
                <a:ea typeface="ＭＳ Ｐゴシック"/>
              </a:defRPr>
            </a:lvl2pPr>
            <a:lvl3pPr marL="1143000" indent="-228600">
              <a:defRPr sz="2400">
                <a:solidFill>
                  <a:schemeClr val="tx1"/>
                </a:solidFill>
                <a:latin typeface="Arial"/>
                <a:ea typeface="ＭＳ Ｐゴシック"/>
              </a:defRPr>
            </a:lvl3pPr>
            <a:lvl4pPr marL="1600200" indent="-228600">
              <a:defRPr sz="2400">
                <a:solidFill>
                  <a:schemeClr val="tx1"/>
                </a:solidFill>
                <a:latin typeface="Arial"/>
                <a:ea typeface="ＭＳ Ｐゴシック"/>
              </a:defRPr>
            </a:lvl4pPr>
            <a:lvl5pPr marL="2057400" indent="-228600">
              <a:defRPr sz="2400">
                <a:solidFill>
                  <a:schemeClr val="tx1"/>
                </a:solidFill>
                <a:latin typeface="Arial"/>
                <a:ea typeface="ＭＳ Ｐゴシック"/>
              </a:defRPr>
            </a:lvl5pPr>
            <a:lvl6pPr marL="2514600" indent="-228600">
              <a:spcBef>
                <a:spcPts val="0"/>
              </a:spcBef>
              <a:spcAft>
                <a:spcPts val="0"/>
              </a:spcAft>
              <a:defRPr sz="2400">
                <a:solidFill>
                  <a:schemeClr val="tx1"/>
                </a:solidFill>
                <a:latin typeface="Arial"/>
                <a:ea typeface="ＭＳ Ｐゴシック"/>
              </a:defRPr>
            </a:lvl6pPr>
            <a:lvl7pPr marL="2971800" indent="-228600">
              <a:spcBef>
                <a:spcPts val="0"/>
              </a:spcBef>
              <a:spcAft>
                <a:spcPts val="0"/>
              </a:spcAft>
              <a:defRPr sz="2400">
                <a:solidFill>
                  <a:schemeClr val="tx1"/>
                </a:solidFill>
                <a:latin typeface="Arial"/>
                <a:ea typeface="ＭＳ Ｐゴシック"/>
              </a:defRPr>
            </a:lvl7pPr>
            <a:lvl8pPr marL="3429000" indent="-228600">
              <a:spcBef>
                <a:spcPts val="0"/>
              </a:spcBef>
              <a:spcAft>
                <a:spcPts val="0"/>
              </a:spcAft>
              <a:defRPr sz="2400">
                <a:solidFill>
                  <a:schemeClr val="tx1"/>
                </a:solidFill>
                <a:latin typeface="Arial"/>
                <a:ea typeface="ＭＳ Ｐゴシック"/>
              </a:defRPr>
            </a:lvl8pPr>
            <a:lvl9pPr marL="3886200" indent="-228600">
              <a:spcBef>
                <a:spcPts val="0"/>
              </a:spcBef>
              <a:spcAft>
                <a:spcPts val="0"/>
              </a:spcAft>
              <a:defRPr sz="2400">
                <a:solidFill>
                  <a:schemeClr val="tx1"/>
                </a:solidFill>
                <a:latin typeface="Arial"/>
                <a:ea typeface="ＭＳ Ｐゴシック"/>
              </a:defRPr>
            </a:lvl9pPr>
          </a:lstStyle>
          <a:p>
            <a:pPr>
              <a:defRPr/>
            </a:pPr>
            <a:endParaRPr lang="de-DE" sz="1200"/>
          </a:p>
        </p:txBody>
      </p:sp>
      <p:sp>
        <p:nvSpPr>
          <p:cNvPr id="58373" name="Foliennummernplatzhalter 4"/>
          <p:cNvSpPr>
            <a:spLocks noGrp="1"/>
          </p:cNvSpPr>
          <p:nvPr>
            <p:ph type="sldNum" sz="quarter" idx="5"/>
          </p:nvPr>
        </p:nvSpPr>
        <p:spPr bwMode="auto">
          <a:prstGeom prst="rect">
            <a:avLst/>
          </a:prstGeom>
          <a:noFill/>
        </p:spPr>
        <p:txBody>
          <a:bodyPr/>
          <a:lstStyle>
            <a:lvl1pPr>
              <a:defRPr sz="2400">
                <a:solidFill>
                  <a:schemeClr val="tx1"/>
                </a:solidFill>
                <a:latin typeface="Arial"/>
                <a:ea typeface="ＭＳ Ｐゴシック"/>
              </a:defRPr>
            </a:lvl1pPr>
            <a:lvl2pPr marL="742950" indent="-285750">
              <a:defRPr sz="2400">
                <a:solidFill>
                  <a:schemeClr val="tx1"/>
                </a:solidFill>
                <a:latin typeface="Arial"/>
                <a:ea typeface="ＭＳ Ｐゴシック"/>
              </a:defRPr>
            </a:lvl2pPr>
            <a:lvl3pPr marL="1143000" indent="-228600">
              <a:defRPr sz="2400">
                <a:solidFill>
                  <a:schemeClr val="tx1"/>
                </a:solidFill>
                <a:latin typeface="Arial"/>
                <a:ea typeface="ＭＳ Ｐゴシック"/>
              </a:defRPr>
            </a:lvl3pPr>
            <a:lvl4pPr marL="1600200" indent="-228600">
              <a:defRPr sz="2400">
                <a:solidFill>
                  <a:schemeClr val="tx1"/>
                </a:solidFill>
                <a:latin typeface="Arial"/>
                <a:ea typeface="ＭＳ Ｐゴシック"/>
              </a:defRPr>
            </a:lvl4pPr>
            <a:lvl5pPr marL="2057400" indent="-228600">
              <a:defRPr sz="2400">
                <a:solidFill>
                  <a:schemeClr val="tx1"/>
                </a:solidFill>
                <a:latin typeface="Arial"/>
                <a:ea typeface="ＭＳ Ｐゴシック"/>
              </a:defRPr>
            </a:lvl5pPr>
            <a:lvl6pPr marL="2514600" indent="-228600">
              <a:spcBef>
                <a:spcPts val="0"/>
              </a:spcBef>
              <a:spcAft>
                <a:spcPts val="0"/>
              </a:spcAft>
              <a:defRPr sz="2400">
                <a:solidFill>
                  <a:schemeClr val="tx1"/>
                </a:solidFill>
                <a:latin typeface="Arial"/>
                <a:ea typeface="ＭＳ Ｐゴシック"/>
              </a:defRPr>
            </a:lvl6pPr>
            <a:lvl7pPr marL="2971800" indent="-228600">
              <a:spcBef>
                <a:spcPts val="0"/>
              </a:spcBef>
              <a:spcAft>
                <a:spcPts val="0"/>
              </a:spcAft>
              <a:defRPr sz="2400">
                <a:solidFill>
                  <a:schemeClr val="tx1"/>
                </a:solidFill>
                <a:latin typeface="Arial"/>
                <a:ea typeface="ＭＳ Ｐゴシック"/>
              </a:defRPr>
            </a:lvl7pPr>
            <a:lvl8pPr marL="3429000" indent="-228600">
              <a:spcBef>
                <a:spcPts val="0"/>
              </a:spcBef>
              <a:spcAft>
                <a:spcPts val="0"/>
              </a:spcAft>
              <a:defRPr sz="2400">
                <a:solidFill>
                  <a:schemeClr val="tx1"/>
                </a:solidFill>
                <a:latin typeface="Arial"/>
                <a:ea typeface="ＭＳ Ｐゴシック"/>
              </a:defRPr>
            </a:lvl8pPr>
            <a:lvl9pPr marL="3886200" indent="-228600">
              <a:spcBef>
                <a:spcPts val="0"/>
              </a:spcBef>
              <a:spcAft>
                <a:spcPts val="0"/>
              </a:spcAft>
              <a:defRPr sz="2400">
                <a:solidFill>
                  <a:schemeClr val="tx1"/>
                </a:solidFill>
                <a:latin typeface="Arial"/>
                <a:ea typeface="ＭＳ Ｐゴシック"/>
              </a:defRPr>
            </a:lvl9pPr>
          </a:lstStyle>
          <a:p>
            <a:pPr>
              <a:defRPr/>
            </a:pPr>
            <a:fld id="{65E98C64-B20D-4363-9204-079A1CCFC5BE}" type="slidenum">
              <a:rPr lang="de-DE" sz="1200"/>
              <a:t>3</a:t>
            </a:fld>
            <a:endParaRPr lang="de-DE"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82946" name="Folienbildplatzhalter 1"/>
          <p:cNvSpPr>
            <a:spLocks noGrp="1" noRot="1" noChangeAspect="1" noTextEdit="1"/>
          </p:cNvSpPr>
          <p:nvPr>
            <p:ph type="sldImg"/>
          </p:nvPr>
        </p:nvSpPr>
        <p:spPr bwMode="auto">
          <a:ln/>
        </p:spPr>
      </p:sp>
      <p:sp>
        <p:nvSpPr>
          <p:cNvPr id="76803" name="Notizenplatzhalter 2"/>
          <p:cNvSpPr>
            <a:spLocks noGrp="1"/>
          </p:cNvSpPr>
          <p:nvPr>
            <p:ph type="body" idx="1"/>
          </p:nvPr>
        </p:nvSpPr>
        <p:spPr bwMode="auto"/>
        <p:txBody>
          <a:bodyPr/>
          <a:lstStyle/>
          <a:p>
            <a:pPr marL="171450" indent="-171450" algn="just">
              <a:buFont typeface="Wingdings"/>
              <a:buChar char="§"/>
              <a:defRPr/>
            </a:pPr>
            <a:r>
              <a:rPr lang="de-DE">
                <a:latin typeface="Calibri"/>
              </a:rPr>
              <a:t>Der Ausgangspunkt der Erläuterungen zur sozialsymbolischen Funktion von Bildungs- und Fachsprache ist die These, dass Bewerbungsschreiben, die sehr alltagssprachlich formuliert sind, eher abgelehnt werden als bildungs- und fachsprachlich formulierte Schreiben.</a:t>
            </a:r>
            <a:endParaRPr/>
          </a:p>
          <a:p>
            <a:pPr marL="171450" indent="-171450" algn="just">
              <a:buFont typeface="Wingdings"/>
              <a:buChar char="§"/>
              <a:defRPr/>
            </a:pPr>
            <a:r>
              <a:rPr lang="de-DE">
                <a:latin typeface="Calibri"/>
              </a:rPr>
              <a:t>Dies kann darauf zurückgeführt werden, dass Sprache eine Selektionsfunktion hat. Bildungs- und Fachsprache werden häufig als „Sprache der Gebildeten“ verstanden. Ihre Verwendung wird (in diesem Fall durch den potentiellen Arbeitgeber) als Zeichen für Bildung und Expertise gedeutet – das Ausbleiben als  ein Mangel daran. </a:t>
            </a:r>
            <a:endParaRPr/>
          </a:p>
          <a:p>
            <a:pPr marL="171450" indent="-171450" algn="just">
              <a:buFont typeface="Wingdings"/>
              <a:buChar char="§"/>
              <a:defRPr/>
            </a:pPr>
            <a:r>
              <a:rPr lang="de-DE">
                <a:latin typeface="Calibri"/>
              </a:rPr>
              <a:t>Bildungs- und Fachsprache dienen daher als „Eintrittskarte“ für schulische und akademische Laufbahnen, da die Beherrschung dieser Register dazu vorausgesetzt werden. </a:t>
            </a:r>
            <a:endParaRPr/>
          </a:p>
          <a:p>
            <a:pPr marL="171450" indent="-171450" algn="just">
              <a:buFont typeface="Wingdings"/>
              <a:buChar char="§"/>
              <a:defRPr/>
            </a:pPr>
            <a:r>
              <a:rPr lang="de-DE">
                <a:latin typeface="Calibri"/>
              </a:rPr>
              <a:t>Außerdem dienen Bildungs- und Fachsprache als „Visitenkarte“ zur (Selbst-)Identifikation als Mitglied einer bildungsnahen Gemeinschaft. Wer sich bildungs- und fachsprachlich äußert, möchte bzw. kann demnach zeigen, dass er/sie gebildet ist.</a:t>
            </a:r>
            <a:endParaRPr/>
          </a:p>
          <a:p>
            <a:pPr>
              <a:defRPr/>
            </a:pPr>
            <a:endParaRPr lang="de-DE">
              <a:latin typeface="Calibri"/>
            </a:endParaRPr>
          </a:p>
          <a:p>
            <a:pPr marL="0" marR="0" lvl="0" indent="0" algn="l" defTabSz="914400">
              <a:lnSpc>
                <a:spcPct val="100000"/>
              </a:lnSpc>
              <a:spcBef>
                <a:spcPts val="0"/>
              </a:spcBef>
              <a:spcAft>
                <a:spcPts val="0"/>
              </a:spcAft>
              <a:buClrTx/>
              <a:buSzTx/>
              <a:buFontTx/>
              <a:buNone/>
              <a:defRPr/>
            </a:pPr>
            <a:r>
              <a:rPr lang="de-DE">
                <a:latin typeface="Calibri"/>
              </a:rPr>
              <a:t>Abbildung: </a:t>
            </a:r>
            <a:r>
              <a:rPr lang="en-GB" sz="1200">
                <a:solidFill>
                  <a:schemeClr val="tx1"/>
                </a:solidFill>
                <a:latin typeface="Calibri"/>
                <a:ea typeface="Arial"/>
                <a:cs typeface="Arial"/>
              </a:rPr>
              <a:t>© My Hanh Vo Thi</a:t>
            </a:r>
            <a:endParaRPr lang="de-DE" sz="1200">
              <a:solidFill>
                <a:schemeClr val="tx1"/>
              </a:solidFill>
              <a:latin typeface="Calibri"/>
              <a:ea typeface="Arial"/>
              <a:cs typeface="Arial"/>
            </a:endParaRPr>
          </a:p>
          <a:p>
            <a:pPr>
              <a:defRPr/>
            </a:pPr>
            <a:endParaRPr lang="de-DE">
              <a:latin typeface="Calibri"/>
            </a:endParaRPr>
          </a:p>
        </p:txBody>
      </p:sp>
      <p:sp>
        <p:nvSpPr>
          <p:cNvPr id="82948" name="Foliennummernplatzhalter 3"/>
          <p:cNvSpPr>
            <a:spLocks noGrp="1"/>
          </p:cNvSpPr>
          <p:nvPr>
            <p:ph type="sldNum" sz="quarter" idx="5"/>
          </p:nvPr>
        </p:nvSpPr>
        <p:spPr bwMode="auto">
          <a:prstGeom prst="rect">
            <a:avLst/>
          </a:prstGeom>
          <a:noFill/>
        </p:spPr>
        <p:txBody>
          <a:bodyPr/>
          <a:lstStyle>
            <a:lvl1pPr>
              <a:defRPr sz="2400">
                <a:solidFill>
                  <a:schemeClr val="tx1"/>
                </a:solidFill>
                <a:latin typeface="Arial"/>
                <a:ea typeface="ＭＳ Ｐゴシック"/>
              </a:defRPr>
            </a:lvl1pPr>
            <a:lvl2pPr marL="742950" indent="-285750">
              <a:defRPr sz="2400">
                <a:solidFill>
                  <a:schemeClr val="tx1"/>
                </a:solidFill>
                <a:latin typeface="Arial"/>
                <a:ea typeface="ＭＳ Ｐゴシック"/>
              </a:defRPr>
            </a:lvl2pPr>
            <a:lvl3pPr marL="1143000" indent="-228600">
              <a:defRPr sz="2400">
                <a:solidFill>
                  <a:schemeClr val="tx1"/>
                </a:solidFill>
                <a:latin typeface="Arial"/>
                <a:ea typeface="ＭＳ Ｐゴシック"/>
              </a:defRPr>
            </a:lvl3pPr>
            <a:lvl4pPr marL="1600200" indent="-228600">
              <a:defRPr sz="2400">
                <a:solidFill>
                  <a:schemeClr val="tx1"/>
                </a:solidFill>
                <a:latin typeface="Arial"/>
                <a:ea typeface="ＭＳ Ｐゴシック"/>
              </a:defRPr>
            </a:lvl4pPr>
            <a:lvl5pPr marL="2057400" indent="-228600">
              <a:defRPr sz="2400">
                <a:solidFill>
                  <a:schemeClr val="tx1"/>
                </a:solidFill>
                <a:latin typeface="Arial"/>
                <a:ea typeface="ＭＳ Ｐゴシック"/>
              </a:defRPr>
            </a:lvl5pPr>
            <a:lvl6pPr marL="2514600" indent="-228600">
              <a:spcBef>
                <a:spcPts val="0"/>
              </a:spcBef>
              <a:spcAft>
                <a:spcPts val="0"/>
              </a:spcAft>
              <a:defRPr sz="2400">
                <a:solidFill>
                  <a:schemeClr val="tx1"/>
                </a:solidFill>
                <a:latin typeface="Arial"/>
                <a:ea typeface="ＭＳ Ｐゴシック"/>
              </a:defRPr>
            </a:lvl6pPr>
            <a:lvl7pPr marL="2971800" indent="-228600">
              <a:spcBef>
                <a:spcPts val="0"/>
              </a:spcBef>
              <a:spcAft>
                <a:spcPts val="0"/>
              </a:spcAft>
              <a:defRPr sz="2400">
                <a:solidFill>
                  <a:schemeClr val="tx1"/>
                </a:solidFill>
                <a:latin typeface="Arial"/>
                <a:ea typeface="ＭＳ Ｐゴシック"/>
              </a:defRPr>
            </a:lvl7pPr>
            <a:lvl8pPr marL="3429000" indent="-228600">
              <a:spcBef>
                <a:spcPts val="0"/>
              </a:spcBef>
              <a:spcAft>
                <a:spcPts val="0"/>
              </a:spcAft>
              <a:defRPr sz="2400">
                <a:solidFill>
                  <a:schemeClr val="tx1"/>
                </a:solidFill>
                <a:latin typeface="Arial"/>
                <a:ea typeface="ＭＳ Ｐゴシック"/>
              </a:defRPr>
            </a:lvl8pPr>
            <a:lvl9pPr marL="3886200" indent="-228600">
              <a:spcBef>
                <a:spcPts val="0"/>
              </a:spcBef>
              <a:spcAft>
                <a:spcPts val="0"/>
              </a:spcAft>
              <a:defRPr sz="2400">
                <a:solidFill>
                  <a:schemeClr val="tx1"/>
                </a:solidFill>
                <a:latin typeface="Arial"/>
                <a:ea typeface="ＭＳ Ｐゴシック"/>
              </a:defRPr>
            </a:lvl9pPr>
          </a:lstStyle>
          <a:p>
            <a:pPr>
              <a:defRPr/>
            </a:pPr>
            <a:fld id="{CCACE054-FAA3-48A6-A821-94A3D241C03D}" type="slidenum">
              <a:rPr lang="de-DE" sz="1200"/>
              <a:t>44</a:t>
            </a:fld>
            <a:endParaRPr lang="de-DE"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83970" name="Folienbildplatzhalter 1"/>
          <p:cNvSpPr>
            <a:spLocks noGrp="1" noRot="1" noChangeAspect="1" noTextEdit="1"/>
          </p:cNvSpPr>
          <p:nvPr>
            <p:ph type="sldImg"/>
          </p:nvPr>
        </p:nvSpPr>
        <p:spPr bwMode="auto">
          <a:ln/>
        </p:spPr>
      </p:sp>
      <p:sp>
        <p:nvSpPr>
          <p:cNvPr id="67587" name="Notizenplatzhalter 2"/>
          <p:cNvSpPr>
            <a:spLocks noGrp="1"/>
          </p:cNvSpPr>
          <p:nvPr>
            <p:ph type="body" idx="1"/>
          </p:nvPr>
        </p:nvSpPr>
        <p:spPr bwMode="auto"/>
        <p:txBody>
          <a:bodyPr/>
          <a:lstStyle/>
          <a:p>
            <a:pPr marL="342900" indent="-342900" algn="just">
              <a:buFont typeface="Wingdings"/>
              <a:buChar char="§"/>
              <a:defRPr/>
            </a:pPr>
            <a:r>
              <a:rPr lang="de-DE" sz="1200"/>
              <a:t>Die folgende Übung dient der Differenzierung der Register Alltagssprache sowie Bildungs- und Fachsprache und bietet eine vertiefende Auseinandersetzung mit dem Kontinuum zwischen Mündlichkeit und Schriftlichkeit sowie den Funktionen von Bildungs- und Fachsprache. Die Übung ist auch für erfahrenere Kurse geeignet.</a:t>
            </a:r>
            <a:endParaRPr/>
          </a:p>
          <a:p>
            <a:pPr algn="just">
              <a:buFont typeface="Wingdings 3"/>
              <a:buNone/>
              <a:defRPr/>
            </a:pPr>
            <a:endParaRPr lang="de-DE" sz="1200"/>
          </a:p>
          <a:p>
            <a:pPr marL="342900" indent="-342900" algn="just">
              <a:buFont typeface="Wingdings"/>
              <a:buChar char="§"/>
              <a:defRPr/>
            </a:pPr>
            <a:r>
              <a:rPr lang="de-DE" sz="1200"/>
              <a:t>Ausgabe der Materialien:</a:t>
            </a:r>
            <a:endParaRPr/>
          </a:p>
          <a:p>
            <a:pPr lvl="1" algn="just">
              <a:defRPr/>
            </a:pPr>
            <a:r>
              <a:rPr lang="de-DE" sz="1200"/>
              <a:t>Zusatzaufgabenblatt</a:t>
            </a:r>
            <a:endParaRPr/>
          </a:p>
        </p:txBody>
      </p:sp>
      <p:sp>
        <p:nvSpPr>
          <p:cNvPr id="83972" name="Foliennummernplatzhalter 3"/>
          <p:cNvSpPr>
            <a:spLocks noGrp="1"/>
          </p:cNvSpPr>
          <p:nvPr>
            <p:ph type="sldNum" sz="quarter" idx="5"/>
          </p:nvPr>
        </p:nvSpPr>
        <p:spPr bwMode="auto">
          <a:prstGeom prst="rect">
            <a:avLst/>
          </a:prstGeom>
          <a:noFill/>
        </p:spPr>
        <p:txBody>
          <a:bodyPr/>
          <a:lstStyle>
            <a:lvl1pPr>
              <a:defRPr sz="2400">
                <a:solidFill>
                  <a:schemeClr val="tx1"/>
                </a:solidFill>
                <a:latin typeface="Arial"/>
                <a:ea typeface="ＭＳ Ｐゴシック"/>
              </a:defRPr>
            </a:lvl1pPr>
            <a:lvl2pPr marL="803275" indent="-307975">
              <a:defRPr sz="2400">
                <a:solidFill>
                  <a:schemeClr val="tx1"/>
                </a:solidFill>
                <a:latin typeface="Arial"/>
                <a:ea typeface="ＭＳ Ｐゴシック"/>
              </a:defRPr>
            </a:lvl2pPr>
            <a:lvl3pPr marL="1236663" indent="-246063">
              <a:defRPr sz="2400">
                <a:solidFill>
                  <a:schemeClr val="tx1"/>
                </a:solidFill>
                <a:latin typeface="Arial"/>
                <a:ea typeface="ＭＳ Ｐゴシック"/>
              </a:defRPr>
            </a:lvl3pPr>
            <a:lvl4pPr marL="1731963" indent="-246063">
              <a:defRPr sz="2400">
                <a:solidFill>
                  <a:schemeClr val="tx1"/>
                </a:solidFill>
                <a:latin typeface="Arial"/>
                <a:ea typeface="ＭＳ Ｐゴシック"/>
              </a:defRPr>
            </a:lvl4pPr>
            <a:lvl5pPr marL="2227263" indent="-246063">
              <a:defRPr sz="2400">
                <a:solidFill>
                  <a:schemeClr val="tx1"/>
                </a:solidFill>
                <a:latin typeface="Arial"/>
                <a:ea typeface="ＭＳ Ｐゴシック"/>
              </a:defRPr>
            </a:lvl5pPr>
            <a:lvl6pPr marL="2684463" indent="-246063">
              <a:spcBef>
                <a:spcPts val="0"/>
              </a:spcBef>
              <a:spcAft>
                <a:spcPts val="0"/>
              </a:spcAft>
              <a:defRPr sz="2400">
                <a:solidFill>
                  <a:schemeClr val="tx1"/>
                </a:solidFill>
                <a:latin typeface="Arial"/>
                <a:ea typeface="ＭＳ Ｐゴシック"/>
              </a:defRPr>
            </a:lvl6pPr>
            <a:lvl7pPr marL="3141663" indent="-246063">
              <a:spcBef>
                <a:spcPts val="0"/>
              </a:spcBef>
              <a:spcAft>
                <a:spcPts val="0"/>
              </a:spcAft>
              <a:defRPr sz="2400">
                <a:solidFill>
                  <a:schemeClr val="tx1"/>
                </a:solidFill>
                <a:latin typeface="Arial"/>
                <a:ea typeface="ＭＳ Ｐゴシック"/>
              </a:defRPr>
            </a:lvl7pPr>
            <a:lvl8pPr marL="3598863" indent="-246063">
              <a:spcBef>
                <a:spcPts val="0"/>
              </a:spcBef>
              <a:spcAft>
                <a:spcPts val="0"/>
              </a:spcAft>
              <a:defRPr sz="2400">
                <a:solidFill>
                  <a:schemeClr val="tx1"/>
                </a:solidFill>
                <a:latin typeface="Arial"/>
                <a:ea typeface="ＭＳ Ｐゴシック"/>
              </a:defRPr>
            </a:lvl8pPr>
            <a:lvl9pPr marL="4056063" indent="-246063">
              <a:spcBef>
                <a:spcPts val="0"/>
              </a:spcBef>
              <a:spcAft>
                <a:spcPts val="0"/>
              </a:spcAft>
              <a:defRPr sz="2400">
                <a:solidFill>
                  <a:schemeClr val="tx1"/>
                </a:solidFill>
                <a:latin typeface="Arial"/>
                <a:ea typeface="ＭＳ Ｐゴシック"/>
              </a:defRPr>
            </a:lvl9pPr>
          </a:lstStyle>
          <a:p>
            <a:pPr>
              <a:defRPr/>
            </a:pPr>
            <a:fld id="{872A20D1-1501-4718-A797-E359845D198F}" type="slidenum">
              <a:rPr lang="de-DE" sz="1200">
                <a:latin typeface="Calibri"/>
              </a:rPr>
              <a:t>46</a:t>
            </a:fld>
            <a:endParaRPr lang="de-DE" sz="1200">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59394" name="Folienbildplatzhalter 1"/>
          <p:cNvSpPr>
            <a:spLocks noGrp="1" noRot="1" noChangeAspect="1" noTextEdit="1"/>
          </p:cNvSpPr>
          <p:nvPr>
            <p:ph type="sldImg"/>
          </p:nvPr>
        </p:nvSpPr>
        <p:spPr bwMode="auto">
          <a:ln/>
        </p:spPr>
      </p:sp>
      <p:sp>
        <p:nvSpPr>
          <p:cNvPr id="55299" name="Notizenplatzhalter 2"/>
          <p:cNvSpPr>
            <a:spLocks noGrp="1"/>
          </p:cNvSpPr>
          <p:nvPr>
            <p:ph type="body" idx="1"/>
          </p:nvPr>
        </p:nvSpPr>
        <p:spPr bwMode="auto"/>
        <p:txBody>
          <a:bodyPr/>
          <a:lstStyle/>
          <a:p>
            <a:pPr marL="171450" indent="-171450" algn="just">
              <a:buFont typeface="Wingdings"/>
              <a:buChar char="§"/>
              <a:defRPr/>
            </a:pPr>
            <a:r>
              <a:rPr lang="de-DE"/>
              <a:t>Abgebildet ist eine Seite aus dem Schulbuch „elemente chemie“, ebenfalls zum Thema Dichte.</a:t>
            </a:r>
            <a:endParaRPr/>
          </a:p>
          <a:p>
            <a:pPr marL="171450" indent="-171450" algn="just">
              <a:buFont typeface="Wingdings"/>
              <a:buChar char="§"/>
              <a:defRPr/>
            </a:pPr>
            <a:r>
              <a:rPr lang="de-DE"/>
              <a:t>Die Sprechblase zeigt einen vergrößerten Textauszug mit dem Titel „Dichte als Stoffeigenschaft“.</a:t>
            </a:r>
            <a:endParaRPr/>
          </a:p>
          <a:p>
            <a:pPr marL="171450" indent="-171450" algn="just">
              <a:buFont typeface="Wingdings"/>
              <a:buChar char="§"/>
              <a:defRPr/>
            </a:pPr>
            <a:r>
              <a:rPr lang="de-DE"/>
              <a:t>Das Buch wird im Erstunterricht Chemie an Gymnasien verwendet, richtet sich also an Schüler/innen der Jahrgangsstufen 7 und 8.</a:t>
            </a:r>
            <a:endParaRPr/>
          </a:p>
          <a:p>
            <a:pPr>
              <a:defRPr/>
            </a:pPr>
            <a:endParaRPr lang="de-DE">
              <a:latin typeface="Arial"/>
            </a:endParaRPr>
          </a:p>
        </p:txBody>
      </p:sp>
      <p:sp>
        <p:nvSpPr>
          <p:cNvPr id="59396" name="Foliennummernplatzhalter 3"/>
          <p:cNvSpPr>
            <a:spLocks noGrp="1"/>
          </p:cNvSpPr>
          <p:nvPr>
            <p:ph type="sldNum" sz="quarter" idx="5"/>
          </p:nvPr>
        </p:nvSpPr>
        <p:spPr bwMode="auto">
          <a:prstGeom prst="rect">
            <a:avLst/>
          </a:prstGeom>
          <a:noFill/>
        </p:spPr>
        <p:txBody>
          <a:bodyPr/>
          <a:lstStyle>
            <a:lvl1pPr>
              <a:defRPr sz="2400">
                <a:solidFill>
                  <a:schemeClr val="tx1"/>
                </a:solidFill>
                <a:latin typeface="Arial"/>
                <a:ea typeface="ＭＳ Ｐゴシック"/>
              </a:defRPr>
            </a:lvl1pPr>
            <a:lvl2pPr marL="742950" indent="-285750">
              <a:defRPr sz="2400">
                <a:solidFill>
                  <a:schemeClr val="tx1"/>
                </a:solidFill>
                <a:latin typeface="Arial"/>
                <a:ea typeface="ＭＳ Ｐゴシック"/>
              </a:defRPr>
            </a:lvl2pPr>
            <a:lvl3pPr marL="1143000" indent="-228600">
              <a:defRPr sz="2400">
                <a:solidFill>
                  <a:schemeClr val="tx1"/>
                </a:solidFill>
                <a:latin typeface="Arial"/>
                <a:ea typeface="ＭＳ Ｐゴシック"/>
              </a:defRPr>
            </a:lvl3pPr>
            <a:lvl4pPr marL="1600200" indent="-228600">
              <a:defRPr sz="2400">
                <a:solidFill>
                  <a:schemeClr val="tx1"/>
                </a:solidFill>
                <a:latin typeface="Arial"/>
                <a:ea typeface="ＭＳ Ｐゴシック"/>
              </a:defRPr>
            </a:lvl4pPr>
            <a:lvl5pPr marL="2057400" indent="-228600">
              <a:defRPr sz="2400">
                <a:solidFill>
                  <a:schemeClr val="tx1"/>
                </a:solidFill>
                <a:latin typeface="Arial"/>
                <a:ea typeface="ＭＳ Ｐゴシック"/>
              </a:defRPr>
            </a:lvl5pPr>
            <a:lvl6pPr marL="2514600" indent="-228600">
              <a:spcBef>
                <a:spcPts val="0"/>
              </a:spcBef>
              <a:spcAft>
                <a:spcPts val="0"/>
              </a:spcAft>
              <a:defRPr sz="2400">
                <a:solidFill>
                  <a:schemeClr val="tx1"/>
                </a:solidFill>
                <a:latin typeface="Arial"/>
                <a:ea typeface="ＭＳ Ｐゴシック"/>
              </a:defRPr>
            </a:lvl6pPr>
            <a:lvl7pPr marL="2971800" indent="-228600">
              <a:spcBef>
                <a:spcPts val="0"/>
              </a:spcBef>
              <a:spcAft>
                <a:spcPts val="0"/>
              </a:spcAft>
              <a:defRPr sz="2400">
                <a:solidFill>
                  <a:schemeClr val="tx1"/>
                </a:solidFill>
                <a:latin typeface="Arial"/>
                <a:ea typeface="ＭＳ Ｐゴシック"/>
              </a:defRPr>
            </a:lvl7pPr>
            <a:lvl8pPr marL="3429000" indent="-228600">
              <a:spcBef>
                <a:spcPts val="0"/>
              </a:spcBef>
              <a:spcAft>
                <a:spcPts val="0"/>
              </a:spcAft>
              <a:defRPr sz="2400">
                <a:solidFill>
                  <a:schemeClr val="tx1"/>
                </a:solidFill>
                <a:latin typeface="Arial"/>
                <a:ea typeface="ＭＳ Ｐゴシック"/>
              </a:defRPr>
            </a:lvl8pPr>
            <a:lvl9pPr marL="3886200" indent="-228600">
              <a:spcBef>
                <a:spcPts val="0"/>
              </a:spcBef>
              <a:spcAft>
                <a:spcPts val="0"/>
              </a:spcAft>
              <a:defRPr sz="2400">
                <a:solidFill>
                  <a:schemeClr val="tx1"/>
                </a:solidFill>
                <a:latin typeface="Arial"/>
                <a:ea typeface="ＭＳ Ｐゴシック"/>
              </a:defRPr>
            </a:lvl9pPr>
          </a:lstStyle>
          <a:p>
            <a:pPr>
              <a:defRPr/>
            </a:pPr>
            <a:fld id="{BC32F4CD-B780-451B-B321-B64B6F607948}" type="slidenum">
              <a:rPr lang="de-DE" sz="1200"/>
              <a:t>5</a:t>
            </a:fld>
            <a:endParaRPr lang="de-DE"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60418" name="Folienbildplatzhalter 1"/>
          <p:cNvSpPr>
            <a:spLocks noGrp="1" noRot="1" noChangeAspect="1" noTextEdit="1"/>
          </p:cNvSpPr>
          <p:nvPr>
            <p:ph type="sldImg"/>
          </p:nvPr>
        </p:nvSpPr>
        <p:spPr bwMode="auto">
          <a:ln/>
        </p:spPr>
      </p:sp>
      <p:sp>
        <p:nvSpPr>
          <p:cNvPr id="60419" name="Notizenplatzhalter 2"/>
          <p:cNvSpPr>
            <a:spLocks noGrp="1"/>
          </p:cNvSpPr>
          <p:nvPr>
            <p:ph type="body" idx="1"/>
          </p:nvPr>
        </p:nvSpPr>
        <p:spPr bwMode="auto">
          <a:prstGeom prst="rect">
            <a:avLst/>
          </a:prstGeom>
          <a:noFill/>
        </p:spPr>
        <p:txBody>
          <a:bodyPr/>
          <a:lstStyle/>
          <a:p>
            <a:pPr marL="342900" indent="-342900" algn="just">
              <a:buFont typeface="Wingdings"/>
              <a:buChar char="§"/>
              <a:defRPr/>
            </a:pPr>
            <a:r>
              <a:rPr lang="de-DE" sz="1200">
                <a:latin typeface="Calibri"/>
              </a:rPr>
              <a:t>Mögliche Frage an die Studierenden: Welche Unterschiede fallen Ihnen mit Blick auf die sprachliche Gestaltung auf?</a:t>
            </a:r>
            <a:endParaRPr/>
          </a:p>
          <a:p>
            <a:pPr marL="800100" lvl="1" indent="-342900" algn="just">
              <a:buFont typeface="Wingdings"/>
              <a:buChar char="§"/>
              <a:defRPr/>
            </a:pPr>
            <a:r>
              <a:rPr lang="de-DE" sz="1200">
                <a:latin typeface="Calibri"/>
              </a:rPr>
              <a:t>Chemiebuch für Kinder: einfachere Sprache, Leser/innen werden mit </a:t>
            </a:r>
            <a:r>
              <a:rPr lang="de-DE" sz="1200" i="1">
                <a:latin typeface="Calibri"/>
              </a:rPr>
              <a:t>du </a:t>
            </a:r>
            <a:r>
              <a:rPr lang="de-DE" sz="1200">
                <a:latin typeface="Calibri"/>
              </a:rPr>
              <a:t>angesprochen, nur ein Fachbegriff (</a:t>
            </a:r>
            <a:r>
              <a:rPr lang="de-DE" sz="1200" i="1">
                <a:latin typeface="Calibri"/>
              </a:rPr>
              <a:t>Dichte</a:t>
            </a:r>
            <a:r>
              <a:rPr lang="de-DE" sz="1200">
                <a:latin typeface="Calibri"/>
              </a:rPr>
              <a:t>), kurze und leicht lesbare Sätze</a:t>
            </a:r>
            <a:endParaRPr/>
          </a:p>
          <a:p>
            <a:pPr marL="800100" lvl="1" indent="-342900" algn="just">
              <a:buFont typeface="Wingdings"/>
              <a:buChar char="§"/>
              <a:defRPr/>
            </a:pPr>
            <a:r>
              <a:rPr lang="de-DE" sz="1200">
                <a:latin typeface="Calibri"/>
              </a:rPr>
              <a:t>Chemiebuch der Schule: Sätze sind unpersönlich und objektiv mit </a:t>
            </a:r>
            <a:r>
              <a:rPr lang="de-DE" sz="1200" i="1">
                <a:latin typeface="Calibri"/>
              </a:rPr>
              <a:t>man</a:t>
            </a:r>
            <a:r>
              <a:rPr lang="de-DE" sz="1200">
                <a:latin typeface="Calibri"/>
              </a:rPr>
              <a:t> formuliert, zahlreiche Fachbegriffe (</a:t>
            </a:r>
            <a:r>
              <a:rPr lang="de-DE" sz="1200" i="1">
                <a:latin typeface="Calibri"/>
              </a:rPr>
              <a:t>z. B. proportional, Masse, Volumen, Quotient), </a:t>
            </a:r>
            <a:r>
              <a:rPr lang="de-DE" sz="1200">
                <a:latin typeface="Calibri"/>
              </a:rPr>
              <a:t>komplexe und lange Sätze</a:t>
            </a:r>
            <a:endParaRPr/>
          </a:p>
          <a:p>
            <a:pPr marL="342900" indent="-342900" algn="just">
              <a:buFont typeface="Wingdings"/>
              <a:buChar char="§"/>
              <a:defRPr/>
            </a:pPr>
            <a:r>
              <a:rPr lang="de-DE" sz="1200">
                <a:latin typeface="Calibri"/>
              </a:rPr>
              <a:t>Fazit: Schulbücher unterscheiden sich in ihrem Umfang und der sprachlichen Komplexität stark von den Büchern, die Kinder und Jugendliche aus ihrem Alltag kennen. Die Schüler/innen müssen also in der Schule lernen, diesen erhöhten Anforderungen zu entsprechen. </a:t>
            </a:r>
            <a:endParaRPr/>
          </a:p>
        </p:txBody>
      </p:sp>
      <p:sp>
        <p:nvSpPr>
          <p:cNvPr id="60420" name="Kopfzeilenplatzhalter 3"/>
          <p:cNvSpPr>
            <a:spLocks noGrp="1"/>
          </p:cNvSpPr>
          <p:nvPr>
            <p:ph type="hdr" sz="quarter"/>
          </p:nvPr>
        </p:nvSpPr>
        <p:spPr bwMode="auto">
          <a:prstGeom prst="rect">
            <a:avLst/>
          </a:prstGeom>
          <a:noFill/>
        </p:spPr>
        <p:txBody>
          <a:bodyPr/>
          <a:lstStyle>
            <a:lvl1pPr>
              <a:defRPr sz="2400">
                <a:solidFill>
                  <a:schemeClr val="tx1"/>
                </a:solidFill>
                <a:latin typeface="Arial"/>
                <a:ea typeface="ＭＳ Ｐゴシック"/>
              </a:defRPr>
            </a:lvl1pPr>
            <a:lvl2pPr marL="742950" indent="-285750">
              <a:defRPr sz="2400">
                <a:solidFill>
                  <a:schemeClr val="tx1"/>
                </a:solidFill>
                <a:latin typeface="Arial"/>
                <a:ea typeface="ＭＳ Ｐゴシック"/>
              </a:defRPr>
            </a:lvl2pPr>
            <a:lvl3pPr marL="1143000" indent="-228600">
              <a:defRPr sz="2400">
                <a:solidFill>
                  <a:schemeClr val="tx1"/>
                </a:solidFill>
                <a:latin typeface="Arial"/>
                <a:ea typeface="ＭＳ Ｐゴシック"/>
              </a:defRPr>
            </a:lvl3pPr>
            <a:lvl4pPr marL="1600200" indent="-228600">
              <a:defRPr sz="2400">
                <a:solidFill>
                  <a:schemeClr val="tx1"/>
                </a:solidFill>
                <a:latin typeface="Arial"/>
                <a:ea typeface="ＭＳ Ｐゴシック"/>
              </a:defRPr>
            </a:lvl4pPr>
            <a:lvl5pPr marL="2057400" indent="-228600">
              <a:defRPr sz="2400">
                <a:solidFill>
                  <a:schemeClr val="tx1"/>
                </a:solidFill>
                <a:latin typeface="Arial"/>
                <a:ea typeface="ＭＳ Ｐゴシック"/>
              </a:defRPr>
            </a:lvl5pPr>
            <a:lvl6pPr marL="2514600" indent="-228600">
              <a:spcBef>
                <a:spcPts val="0"/>
              </a:spcBef>
              <a:spcAft>
                <a:spcPts val="0"/>
              </a:spcAft>
              <a:defRPr sz="2400">
                <a:solidFill>
                  <a:schemeClr val="tx1"/>
                </a:solidFill>
                <a:latin typeface="Arial"/>
                <a:ea typeface="ＭＳ Ｐゴシック"/>
              </a:defRPr>
            </a:lvl6pPr>
            <a:lvl7pPr marL="2971800" indent="-228600">
              <a:spcBef>
                <a:spcPts val="0"/>
              </a:spcBef>
              <a:spcAft>
                <a:spcPts val="0"/>
              </a:spcAft>
              <a:defRPr sz="2400">
                <a:solidFill>
                  <a:schemeClr val="tx1"/>
                </a:solidFill>
                <a:latin typeface="Arial"/>
                <a:ea typeface="ＭＳ Ｐゴシック"/>
              </a:defRPr>
            </a:lvl7pPr>
            <a:lvl8pPr marL="3429000" indent="-228600">
              <a:spcBef>
                <a:spcPts val="0"/>
              </a:spcBef>
              <a:spcAft>
                <a:spcPts val="0"/>
              </a:spcAft>
              <a:defRPr sz="2400">
                <a:solidFill>
                  <a:schemeClr val="tx1"/>
                </a:solidFill>
                <a:latin typeface="Arial"/>
                <a:ea typeface="ＭＳ Ｐゴシック"/>
              </a:defRPr>
            </a:lvl8pPr>
            <a:lvl9pPr marL="3886200" indent="-228600">
              <a:spcBef>
                <a:spcPts val="0"/>
              </a:spcBef>
              <a:spcAft>
                <a:spcPts val="0"/>
              </a:spcAft>
              <a:defRPr sz="2400">
                <a:solidFill>
                  <a:schemeClr val="tx1"/>
                </a:solidFill>
                <a:latin typeface="Arial"/>
                <a:ea typeface="ＭＳ Ｐゴシック"/>
              </a:defRPr>
            </a:lvl9pPr>
          </a:lstStyle>
          <a:p>
            <a:pPr>
              <a:defRPr/>
            </a:pPr>
            <a:endParaRPr lang="de-DE" sz="1200"/>
          </a:p>
        </p:txBody>
      </p:sp>
      <p:sp>
        <p:nvSpPr>
          <p:cNvPr id="60421" name="Foliennummernplatzhalter 4"/>
          <p:cNvSpPr>
            <a:spLocks noGrp="1"/>
          </p:cNvSpPr>
          <p:nvPr>
            <p:ph type="sldNum" sz="quarter" idx="5"/>
          </p:nvPr>
        </p:nvSpPr>
        <p:spPr bwMode="auto">
          <a:prstGeom prst="rect">
            <a:avLst/>
          </a:prstGeom>
          <a:noFill/>
        </p:spPr>
        <p:txBody>
          <a:bodyPr/>
          <a:lstStyle>
            <a:lvl1pPr>
              <a:defRPr sz="2400">
                <a:solidFill>
                  <a:schemeClr val="tx1"/>
                </a:solidFill>
                <a:latin typeface="Arial"/>
                <a:ea typeface="ＭＳ Ｐゴシック"/>
              </a:defRPr>
            </a:lvl1pPr>
            <a:lvl2pPr marL="742950" indent="-285750">
              <a:defRPr sz="2400">
                <a:solidFill>
                  <a:schemeClr val="tx1"/>
                </a:solidFill>
                <a:latin typeface="Arial"/>
                <a:ea typeface="ＭＳ Ｐゴシック"/>
              </a:defRPr>
            </a:lvl2pPr>
            <a:lvl3pPr marL="1143000" indent="-228600">
              <a:defRPr sz="2400">
                <a:solidFill>
                  <a:schemeClr val="tx1"/>
                </a:solidFill>
                <a:latin typeface="Arial"/>
                <a:ea typeface="ＭＳ Ｐゴシック"/>
              </a:defRPr>
            </a:lvl3pPr>
            <a:lvl4pPr marL="1600200" indent="-228600">
              <a:defRPr sz="2400">
                <a:solidFill>
                  <a:schemeClr val="tx1"/>
                </a:solidFill>
                <a:latin typeface="Arial"/>
                <a:ea typeface="ＭＳ Ｐゴシック"/>
              </a:defRPr>
            </a:lvl4pPr>
            <a:lvl5pPr marL="2057400" indent="-228600">
              <a:defRPr sz="2400">
                <a:solidFill>
                  <a:schemeClr val="tx1"/>
                </a:solidFill>
                <a:latin typeface="Arial"/>
                <a:ea typeface="ＭＳ Ｐゴシック"/>
              </a:defRPr>
            </a:lvl5pPr>
            <a:lvl6pPr marL="2514600" indent="-228600">
              <a:spcBef>
                <a:spcPts val="0"/>
              </a:spcBef>
              <a:spcAft>
                <a:spcPts val="0"/>
              </a:spcAft>
              <a:defRPr sz="2400">
                <a:solidFill>
                  <a:schemeClr val="tx1"/>
                </a:solidFill>
                <a:latin typeface="Arial"/>
                <a:ea typeface="ＭＳ Ｐゴシック"/>
              </a:defRPr>
            </a:lvl6pPr>
            <a:lvl7pPr marL="2971800" indent="-228600">
              <a:spcBef>
                <a:spcPts val="0"/>
              </a:spcBef>
              <a:spcAft>
                <a:spcPts val="0"/>
              </a:spcAft>
              <a:defRPr sz="2400">
                <a:solidFill>
                  <a:schemeClr val="tx1"/>
                </a:solidFill>
                <a:latin typeface="Arial"/>
                <a:ea typeface="ＭＳ Ｐゴシック"/>
              </a:defRPr>
            </a:lvl7pPr>
            <a:lvl8pPr marL="3429000" indent="-228600">
              <a:spcBef>
                <a:spcPts val="0"/>
              </a:spcBef>
              <a:spcAft>
                <a:spcPts val="0"/>
              </a:spcAft>
              <a:defRPr sz="2400">
                <a:solidFill>
                  <a:schemeClr val="tx1"/>
                </a:solidFill>
                <a:latin typeface="Arial"/>
                <a:ea typeface="ＭＳ Ｐゴシック"/>
              </a:defRPr>
            </a:lvl8pPr>
            <a:lvl9pPr marL="3886200" indent="-228600">
              <a:spcBef>
                <a:spcPts val="0"/>
              </a:spcBef>
              <a:spcAft>
                <a:spcPts val="0"/>
              </a:spcAft>
              <a:defRPr sz="2400">
                <a:solidFill>
                  <a:schemeClr val="tx1"/>
                </a:solidFill>
                <a:latin typeface="Arial"/>
                <a:ea typeface="ＭＳ Ｐゴシック"/>
              </a:defRPr>
            </a:lvl9pPr>
          </a:lstStyle>
          <a:p>
            <a:pPr>
              <a:defRPr/>
            </a:pPr>
            <a:fld id="{4B228AE6-9BBD-4C7E-87C3-46BD7BC9ABEC}" type="slidenum">
              <a:rPr lang="de-DE" sz="1200"/>
              <a:t>7</a:t>
            </a:fld>
            <a:endParaRPr lang="de-DE"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61442" name="Folienbildplatzhalter 1"/>
          <p:cNvSpPr>
            <a:spLocks noGrp="1" noRot="1" noChangeAspect="1" noTextEdit="1"/>
          </p:cNvSpPr>
          <p:nvPr>
            <p:ph type="sldImg"/>
          </p:nvPr>
        </p:nvSpPr>
        <p:spPr bwMode="auto">
          <a:ln/>
        </p:spPr>
      </p:sp>
      <p:sp>
        <p:nvSpPr>
          <p:cNvPr id="57347" name="Notizenplatzhalter 2"/>
          <p:cNvSpPr>
            <a:spLocks noGrp="1"/>
          </p:cNvSpPr>
          <p:nvPr>
            <p:ph type="body" idx="1"/>
          </p:nvPr>
        </p:nvSpPr>
        <p:spPr bwMode="auto"/>
        <p:txBody>
          <a:bodyPr/>
          <a:lstStyle/>
          <a:p>
            <a:pPr marL="171450" indent="-171450" algn="just">
              <a:lnSpc>
                <a:spcPct val="100000"/>
              </a:lnSpc>
              <a:buFont typeface="Wingdings"/>
              <a:buChar char="§"/>
              <a:defRPr/>
            </a:pPr>
            <a:r>
              <a:rPr lang="de-DE">
                <a:latin typeface="Calibri"/>
              </a:rPr>
              <a:t>Wir verwenden täglich verschiedene Varianten des Deutschen, d. h. unterschiedliche sprachliche Register, je nachdem, wie und mit wem wir kommunizieren, z. B. im Gespräch mit Freunden, Vorgesetzten, Fremden, Kindern, im Chat, per E-Mail oder formellem Brief. Die verschiedenen Register haben jeweils spezifische Funktionen und Merkmale. </a:t>
            </a:r>
            <a:endParaRPr/>
          </a:p>
          <a:p>
            <a:pPr marL="171450" indent="-171450" algn="just">
              <a:lnSpc>
                <a:spcPct val="100000"/>
              </a:lnSpc>
              <a:buFont typeface="Wingdings"/>
              <a:buChar char="§"/>
              <a:defRPr/>
            </a:pPr>
            <a:r>
              <a:rPr lang="de-DE">
                <a:latin typeface="Calibri"/>
              </a:rPr>
              <a:t>Man kann die Verwendung verschiedener sprachlicher Register mit der Verwendung verschiedener Arten von Kleidung vergleichen. Uns stehen für unterschiedliche Situationen im Leben unterschiedliche Kleidungsstile zur Verfügung. Zu einer Trauerfeier tragen wir beispielsweise schwarze und geschlossene Kleidung, da sie dem Anlass angemessen ist. Am Strand tragen wir hingegen luftige und farbenfrohe Kleidung, die der Sommerzeit besser entspricht. Auch Berufskleidung ist funktional an den Anlass angepasst (z. B. schwarze Kleidung der Schornsteinfeger, viele Taschen am Blaumann etc.).</a:t>
            </a:r>
            <a:endParaRPr/>
          </a:p>
          <a:p>
            <a:pPr marL="171450" indent="-171450" algn="just">
              <a:lnSpc>
                <a:spcPct val="100000"/>
              </a:lnSpc>
              <a:buFont typeface="Wingdings"/>
              <a:buChar char="§"/>
              <a:defRPr/>
            </a:pPr>
            <a:r>
              <a:rPr lang="de-DE">
                <a:latin typeface="Calibri"/>
              </a:rPr>
              <a:t>Ebenso wie der Kleidungsstil an die Situation angepasst wird, wird auch das sprachliche Register in Abhängigkeit von der jeweiligen Situation gewählt. </a:t>
            </a:r>
            <a:endParaRPr/>
          </a:p>
          <a:p>
            <a:pPr>
              <a:lnSpc>
                <a:spcPct val="100000"/>
              </a:lnSpc>
              <a:defRPr/>
            </a:pPr>
            <a:endParaRPr lang="de-DE">
              <a:latin typeface="Calibri"/>
            </a:endParaRPr>
          </a:p>
          <a:p>
            <a:pPr marL="0" marR="0" lvl="0" indent="0" algn="l" defTabSz="914400">
              <a:lnSpc>
                <a:spcPct val="100000"/>
              </a:lnSpc>
              <a:spcBef>
                <a:spcPts val="0"/>
              </a:spcBef>
              <a:spcAft>
                <a:spcPts val="0"/>
              </a:spcAft>
              <a:buClrTx/>
              <a:buSzTx/>
              <a:buFontTx/>
              <a:buNone/>
              <a:defRPr/>
            </a:pPr>
            <a:r>
              <a:rPr lang="de-DE">
                <a:latin typeface="Calibri"/>
              </a:rPr>
              <a:t>Abbildung</a:t>
            </a:r>
            <a:r>
              <a:rPr lang="de-DE" i="0">
                <a:latin typeface="Calibri"/>
              </a:rPr>
              <a:t>: </a:t>
            </a:r>
            <a:r>
              <a:rPr lang="de-DE" sz="1200" i="0">
                <a:solidFill>
                  <a:schemeClr val="tx1"/>
                </a:solidFill>
                <a:latin typeface="Calibri"/>
                <a:ea typeface="Arial"/>
                <a:cs typeface="Arial"/>
              </a:rPr>
              <a:t>© Marie Hoch</a:t>
            </a:r>
            <a:endParaRPr/>
          </a:p>
          <a:p>
            <a:pPr>
              <a:lnSpc>
                <a:spcPct val="100000"/>
              </a:lnSpc>
              <a:defRPr/>
            </a:pPr>
            <a:endParaRPr lang="de-DE">
              <a:latin typeface="Calibri"/>
            </a:endParaRPr>
          </a:p>
        </p:txBody>
      </p:sp>
      <p:sp>
        <p:nvSpPr>
          <p:cNvPr id="61444" name="Foliennummernplatzhalter 3"/>
          <p:cNvSpPr>
            <a:spLocks noGrp="1"/>
          </p:cNvSpPr>
          <p:nvPr>
            <p:ph type="sldNum" sz="quarter" idx="5"/>
          </p:nvPr>
        </p:nvSpPr>
        <p:spPr bwMode="auto">
          <a:prstGeom prst="rect">
            <a:avLst/>
          </a:prstGeom>
          <a:noFill/>
        </p:spPr>
        <p:txBody>
          <a:bodyPr/>
          <a:lstStyle>
            <a:lvl1pPr>
              <a:defRPr sz="2400">
                <a:solidFill>
                  <a:schemeClr val="tx1"/>
                </a:solidFill>
                <a:latin typeface="Arial"/>
                <a:ea typeface="ＭＳ Ｐゴシック"/>
              </a:defRPr>
            </a:lvl1pPr>
            <a:lvl2pPr marL="803275" indent="-307975">
              <a:defRPr sz="2400">
                <a:solidFill>
                  <a:schemeClr val="tx1"/>
                </a:solidFill>
                <a:latin typeface="Arial"/>
                <a:ea typeface="ＭＳ Ｐゴシック"/>
              </a:defRPr>
            </a:lvl2pPr>
            <a:lvl3pPr marL="1236663" indent="-246063">
              <a:defRPr sz="2400">
                <a:solidFill>
                  <a:schemeClr val="tx1"/>
                </a:solidFill>
                <a:latin typeface="Arial"/>
                <a:ea typeface="ＭＳ Ｐゴシック"/>
              </a:defRPr>
            </a:lvl3pPr>
            <a:lvl4pPr marL="1731963" indent="-246063">
              <a:defRPr sz="2400">
                <a:solidFill>
                  <a:schemeClr val="tx1"/>
                </a:solidFill>
                <a:latin typeface="Arial"/>
                <a:ea typeface="ＭＳ Ｐゴシック"/>
              </a:defRPr>
            </a:lvl4pPr>
            <a:lvl5pPr marL="2227263" indent="-246063">
              <a:defRPr sz="2400">
                <a:solidFill>
                  <a:schemeClr val="tx1"/>
                </a:solidFill>
                <a:latin typeface="Arial"/>
                <a:ea typeface="ＭＳ Ｐゴシック"/>
              </a:defRPr>
            </a:lvl5pPr>
            <a:lvl6pPr marL="2684463" indent="-246063">
              <a:spcBef>
                <a:spcPts val="0"/>
              </a:spcBef>
              <a:spcAft>
                <a:spcPts val="0"/>
              </a:spcAft>
              <a:defRPr sz="2400">
                <a:solidFill>
                  <a:schemeClr val="tx1"/>
                </a:solidFill>
                <a:latin typeface="Arial"/>
                <a:ea typeface="ＭＳ Ｐゴシック"/>
              </a:defRPr>
            </a:lvl6pPr>
            <a:lvl7pPr marL="3141663" indent="-246063">
              <a:spcBef>
                <a:spcPts val="0"/>
              </a:spcBef>
              <a:spcAft>
                <a:spcPts val="0"/>
              </a:spcAft>
              <a:defRPr sz="2400">
                <a:solidFill>
                  <a:schemeClr val="tx1"/>
                </a:solidFill>
                <a:latin typeface="Arial"/>
                <a:ea typeface="ＭＳ Ｐゴシック"/>
              </a:defRPr>
            </a:lvl7pPr>
            <a:lvl8pPr marL="3598863" indent="-246063">
              <a:spcBef>
                <a:spcPts val="0"/>
              </a:spcBef>
              <a:spcAft>
                <a:spcPts val="0"/>
              </a:spcAft>
              <a:defRPr sz="2400">
                <a:solidFill>
                  <a:schemeClr val="tx1"/>
                </a:solidFill>
                <a:latin typeface="Arial"/>
                <a:ea typeface="ＭＳ Ｐゴシック"/>
              </a:defRPr>
            </a:lvl8pPr>
            <a:lvl9pPr marL="4056063" indent="-246063">
              <a:spcBef>
                <a:spcPts val="0"/>
              </a:spcBef>
              <a:spcAft>
                <a:spcPts val="0"/>
              </a:spcAft>
              <a:defRPr sz="2400">
                <a:solidFill>
                  <a:schemeClr val="tx1"/>
                </a:solidFill>
                <a:latin typeface="Arial"/>
                <a:ea typeface="ＭＳ Ｐゴシック"/>
              </a:defRPr>
            </a:lvl9pPr>
          </a:lstStyle>
          <a:p>
            <a:pPr>
              <a:defRPr/>
            </a:pPr>
            <a:fld id="{3AC94E53-5B78-496C-A646-2876BCFEC71F}" type="slidenum">
              <a:rPr lang="de-DE" sz="1200">
                <a:latin typeface="Calibri"/>
              </a:rPr>
              <a:t>9</a:t>
            </a:fld>
            <a:endParaRPr lang="de-DE" sz="1200">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63490" name="Folienbildplatzhalter 1"/>
          <p:cNvSpPr>
            <a:spLocks noGrp="1" noRot="1" noChangeAspect="1" noTextEdit="1"/>
          </p:cNvSpPr>
          <p:nvPr>
            <p:ph type="sldImg"/>
          </p:nvPr>
        </p:nvSpPr>
        <p:spPr bwMode="auto">
          <a:ln/>
        </p:spPr>
      </p:sp>
      <p:sp>
        <p:nvSpPr>
          <p:cNvPr id="59395" name="Notizenplatzhalter 2"/>
          <p:cNvSpPr>
            <a:spLocks noGrp="1"/>
          </p:cNvSpPr>
          <p:nvPr>
            <p:ph type="body" idx="1"/>
          </p:nvPr>
        </p:nvSpPr>
        <p:spPr bwMode="auto"/>
        <p:txBody>
          <a:bodyPr/>
          <a:lstStyle/>
          <a:p>
            <a:pPr marL="171450" indent="-171450" algn="just">
              <a:buFont typeface="Wingdings"/>
              <a:buChar char="§"/>
              <a:defRPr/>
            </a:pPr>
            <a:r>
              <a:rPr lang="de-DE">
                <a:latin typeface="Calibri"/>
              </a:rPr>
              <a:t>Der Terminus </a:t>
            </a:r>
            <a:r>
              <a:rPr lang="de-DE" i="1">
                <a:latin typeface="Calibri"/>
              </a:rPr>
              <a:t>Alltagssprache</a:t>
            </a:r>
            <a:r>
              <a:rPr lang="de-DE">
                <a:latin typeface="Calibri"/>
              </a:rPr>
              <a:t> ist ein Oberbegriff für zahlreiche Varietäten der deutschen Sprache, beispielsweise der Regionalsprache. Ob beim Einkaufen nach </a:t>
            </a:r>
            <a:r>
              <a:rPr lang="de-DE" i="1">
                <a:latin typeface="Calibri"/>
              </a:rPr>
              <a:t>Brötchen</a:t>
            </a:r>
            <a:r>
              <a:rPr lang="de-DE">
                <a:latin typeface="Calibri"/>
              </a:rPr>
              <a:t>, </a:t>
            </a:r>
            <a:r>
              <a:rPr lang="de-DE" i="1">
                <a:latin typeface="Calibri"/>
              </a:rPr>
              <a:t>Semmeln</a:t>
            </a:r>
            <a:r>
              <a:rPr lang="de-DE">
                <a:latin typeface="Calibri"/>
              </a:rPr>
              <a:t> oder </a:t>
            </a:r>
            <a:r>
              <a:rPr lang="de-DE" i="1">
                <a:latin typeface="Calibri"/>
              </a:rPr>
              <a:t>Schrippen</a:t>
            </a:r>
            <a:r>
              <a:rPr lang="de-DE">
                <a:latin typeface="Calibri"/>
              </a:rPr>
              <a:t> gefragt wird, ist regional verschieden. Dennoch würde man in jedem Fall davon sprechen, dass beim Einkauf alltagssprachlich kommuniziert wird. </a:t>
            </a:r>
            <a:endParaRPr/>
          </a:p>
          <a:p>
            <a:pPr marL="171450" indent="-171450" algn="just">
              <a:buFont typeface="Wingdings"/>
              <a:buChar char="§"/>
              <a:defRPr/>
            </a:pPr>
            <a:r>
              <a:rPr lang="de-DE">
                <a:latin typeface="Calibri"/>
              </a:rPr>
              <a:t>Für die Kommunikation in der Alltagssprache sind grundlegende Sprachkompetenzen erforderlich, die der Pädagoge Jim Cummins unter dem Begriff </a:t>
            </a:r>
            <a:r>
              <a:rPr lang="de-DE" i="1">
                <a:latin typeface="Calibri"/>
              </a:rPr>
              <a:t>Basic Interpersonal Communication Skills</a:t>
            </a:r>
            <a:r>
              <a:rPr lang="de-DE">
                <a:latin typeface="Calibri"/>
              </a:rPr>
              <a:t>, kurz BICS, zusammengefasst hat. Diese Kompetenzen werden </a:t>
            </a:r>
            <a:r>
              <a:rPr lang="de-DE" sz="1200">
                <a:solidFill>
                  <a:schemeClr val="tx1"/>
                </a:solidFill>
                <a:latin typeface="Calibri"/>
                <a:ea typeface="Arial"/>
                <a:cs typeface="Arial"/>
              </a:rPr>
              <a:t>i. d. R.</a:t>
            </a:r>
            <a:r>
              <a:rPr lang="de-DE">
                <a:latin typeface="Calibri"/>
              </a:rPr>
              <a:t> von jedem Menschen im Laufe des natürlichen Spracherwerbs in der Erstsprache ohne besondere Instruktion erworben. Während Kinder im Englischunterricht erst lernen müssen, wie sie ein Brötchen in einer Fremdsprache bestellen, ist dies im Deutschunterricht kein Thema, da die Kinder diese sprachlichen Kompetenzen bereits im Alltag erworben haben. </a:t>
            </a:r>
            <a:endParaRPr/>
          </a:p>
          <a:p>
            <a:pPr marL="171450" indent="-171450" algn="just">
              <a:buFont typeface="Wingdings"/>
              <a:buChar char="§"/>
              <a:defRPr/>
            </a:pPr>
            <a:r>
              <a:rPr lang="de-DE">
                <a:latin typeface="Calibri"/>
              </a:rPr>
              <a:t>Beispiele für alltagssprachliche Kommunikationsformen sind persönliche Gespräche, die entweder </a:t>
            </a:r>
            <a:r>
              <a:rPr lang="de-DE" i="1">
                <a:latin typeface="Calibri"/>
              </a:rPr>
              <a:t>face-to-face</a:t>
            </a:r>
            <a:r>
              <a:rPr lang="de-DE">
                <a:latin typeface="Calibri"/>
              </a:rPr>
              <a:t> (mündlich) oder über Chatprogramme (schriftlich) verlaufen können.</a:t>
            </a:r>
            <a:endParaRPr/>
          </a:p>
          <a:p>
            <a:pPr marL="171450" indent="-171450" algn="just">
              <a:buFont typeface="Wingdings"/>
              <a:buChar char="§"/>
              <a:defRPr/>
            </a:pPr>
            <a:endParaRPr lang="de-DE">
              <a:latin typeface="Calibri"/>
            </a:endParaRPr>
          </a:p>
          <a:p>
            <a:pPr>
              <a:defRPr/>
            </a:pPr>
            <a:r>
              <a:rPr lang="de-DE">
                <a:latin typeface="Calibri"/>
              </a:rPr>
              <a:t>Abbildung: </a:t>
            </a:r>
            <a:r>
              <a:rPr lang="de-DE" sz="1200" i="0">
                <a:solidFill>
                  <a:schemeClr val="tx1"/>
                </a:solidFill>
                <a:latin typeface="Calibri"/>
                <a:ea typeface="Arial"/>
                <a:cs typeface="Arial"/>
              </a:rPr>
              <a:t>© Marie Hoch</a:t>
            </a:r>
            <a:endParaRPr/>
          </a:p>
          <a:p>
            <a:pPr>
              <a:defRPr/>
            </a:pPr>
            <a:endParaRPr lang="de-DE">
              <a:latin typeface="Calibri"/>
            </a:endParaRPr>
          </a:p>
          <a:p>
            <a:pPr>
              <a:defRPr/>
            </a:pPr>
            <a:endParaRPr lang="de-DE">
              <a:latin typeface="Calibri"/>
            </a:endParaRPr>
          </a:p>
        </p:txBody>
      </p:sp>
      <p:sp>
        <p:nvSpPr>
          <p:cNvPr id="63492" name="Kopfzeilenplatzhalter 3"/>
          <p:cNvSpPr>
            <a:spLocks noGrp="1"/>
          </p:cNvSpPr>
          <p:nvPr>
            <p:ph type="hdr" sz="quarter"/>
          </p:nvPr>
        </p:nvSpPr>
        <p:spPr bwMode="auto">
          <a:prstGeom prst="rect">
            <a:avLst/>
          </a:prstGeom>
          <a:noFill/>
        </p:spPr>
        <p:txBody>
          <a:bodyPr/>
          <a:lstStyle>
            <a:lvl1pPr>
              <a:defRPr sz="2400">
                <a:solidFill>
                  <a:schemeClr val="tx1"/>
                </a:solidFill>
                <a:latin typeface="Arial"/>
                <a:ea typeface="ＭＳ Ｐゴシック"/>
              </a:defRPr>
            </a:lvl1pPr>
            <a:lvl2pPr marL="742950" indent="-285750">
              <a:defRPr sz="2400">
                <a:solidFill>
                  <a:schemeClr val="tx1"/>
                </a:solidFill>
                <a:latin typeface="Arial"/>
                <a:ea typeface="ＭＳ Ｐゴシック"/>
              </a:defRPr>
            </a:lvl2pPr>
            <a:lvl3pPr marL="1143000" indent="-228600">
              <a:defRPr sz="2400">
                <a:solidFill>
                  <a:schemeClr val="tx1"/>
                </a:solidFill>
                <a:latin typeface="Arial"/>
                <a:ea typeface="ＭＳ Ｐゴシック"/>
              </a:defRPr>
            </a:lvl3pPr>
            <a:lvl4pPr marL="1600200" indent="-228600">
              <a:defRPr sz="2400">
                <a:solidFill>
                  <a:schemeClr val="tx1"/>
                </a:solidFill>
                <a:latin typeface="Arial"/>
                <a:ea typeface="ＭＳ Ｐゴシック"/>
              </a:defRPr>
            </a:lvl4pPr>
            <a:lvl5pPr marL="2057400" indent="-228600">
              <a:defRPr sz="2400">
                <a:solidFill>
                  <a:schemeClr val="tx1"/>
                </a:solidFill>
                <a:latin typeface="Arial"/>
                <a:ea typeface="ＭＳ Ｐゴシック"/>
              </a:defRPr>
            </a:lvl5pPr>
            <a:lvl6pPr marL="2514600" indent="-228600">
              <a:spcBef>
                <a:spcPts val="0"/>
              </a:spcBef>
              <a:spcAft>
                <a:spcPts val="0"/>
              </a:spcAft>
              <a:defRPr sz="2400">
                <a:solidFill>
                  <a:schemeClr val="tx1"/>
                </a:solidFill>
                <a:latin typeface="Arial"/>
                <a:ea typeface="ＭＳ Ｐゴシック"/>
              </a:defRPr>
            </a:lvl6pPr>
            <a:lvl7pPr marL="2971800" indent="-228600">
              <a:spcBef>
                <a:spcPts val="0"/>
              </a:spcBef>
              <a:spcAft>
                <a:spcPts val="0"/>
              </a:spcAft>
              <a:defRPr sz="2400">
                <a:solidFill>
                  <a:schemeClr val="tx1"/>
                </a:solidFill>
                <a:latin typeface="Arial"/>
                <a:ea typeface="ＭＳ Ｐゴシック"/>
              </a:defRPr>
            </a:lvl7pPr>
            <a:lvl8pPr marL="3429000" indent="-228600">
              <a:spcBef>
                <a:spcPts val="0"/>
              </a:spcBef>
              <a:spcAft>
                <a:spcPts val="0"/>
              </a:spcAft>
              <a:defRPr sz="2400">
                <a:solidFill>
                  <a:schemeClr val="tx1"/>
                </a:solidFill>
                <a:latin typeface="Arial"/>
                <a:ea typeface="ＭＳ Ｐゴシック"/>
              </a:defRPr>
            </a:lvl8pPr>
            <a:lvl9pPr marL="3886200" indent="-228600">
              <a:spcBef>
                <a:spcPts val="0"/>
              </a:spcBef>
              <a:spcAft>
                <a:spcPts val="0"/>
              </a:spcAft>
              <a:defRPr sz="2400">
                <a:solidFill>
                  <a:schemeClr val="tx1"/>
                </a:solidFill>
                <a:latin typeface="Arial"/>
                <a:ea typeface="ＭＳ Ｐゴシック"/>
              </a:defRPr>
            </a:lvl9pPr>
          </a:lstStyle>
          <a:p>
            <a:pPr>
              <a:defRPr/>
            </a:pPr>
            <a:endParaRPr lang="de-DE" sz="1200"/>
          </a:p>
        </p:txBody>
      </p:sp>
      <p:sp>
        <p:nvSpPr>
          <p:cNvPr id="63493" name="Foliennummernplatzhalter 4"/>
          <p:cNvSpPr>
            <a:spLocks noGrp="1"/>
          </p:cNvSpPr>
          <p:nvPr>
            <p:ph type="sldNum" sz="quarter" idx="5"/>
          </p:nvPr>
        </p:nvSpPr>
        <p:spPr bwMode="auto">
          <a:prstGeom prst="rect">
            <a:avLst/>
          </a:prstGeom>
          <a:noFill/>
        </p:spPr>
        <p:txBody>
          <a:bodyPr/>
          <a:lstStyle>
            <a:lvl1pPr>
              <a:defRPr sz="2400">
                <a:solidFill>
                  <a:schemeClr val="tx1"/>
                </a:solidFill>
                <a:latin typeface="Arial"/>
                <a:ea typeface="ＭＳ Ｐゴシック"/>
              </a:defRPr>
            </a:lvl1pPr>
            <a:lvl2pPr marL="742950" indent="-285750">
              <a:defRPr sz="2400">
                <a:solidFill>
                  <a:schemeClr val="tx1"/>
                </a:solidFill>
                <a:latin typeface="Arial"/>
                <a:ea typeface="ＭＳ Ｐゴシック"/>
              </a:defRPr>
            </a:lvl2pPr>
            <a:lvl3pPr marL="1143000" indent="-228600">
              <a:defRPr sz="2400">
                <a:solidFill>
                  <a:schemeClr val="tx1"/>
                </a:solidFill>
                <a:latin typeface="Arial"/>
                <a:ea typeface="ＭＳ Ｐゴシック"/>
              </a:defRPr>
            </a:lvl3pPr>
            <a:lvl4pPr marL="1600200" indent="-228600">
              <a:defRPr sz="2400">
                <a:solidFill>
                  <a:schemeClr val="tx1"/>
                </a:solidFill>
                <a:latin typeface="Arial"/>
                <a:ea typeface="ＭＳ Ｐゴシック"/>
              </a:defRPr>
            </a:lvl4pPr>
            <a:lvl5pPr marL="2057400" indent="-228600">
              <a:defRPr sz="2400">
                <a:solidFill>
                  <a:schemeClr val="tx1"/>
                </a:solidFill>
                <a:latin typeface="Arial"/>
                <a:ea typeface="ＭＳ Ｐゴシック"/>
              </a:defRPr>
            </a:lvl5pPr>
            <a:lvl6pPr marL="2514600" indent="-228600">
              <a:spcBef>
                <a:spcPts val="0"/>
              </a:spcBef>
              <a:spcAft>
                <a:spcPts val="0"/>
              </a:spcAft>
              <a:defRPr sz="2400">
                <a:solidFill>
                  <a:schemeClr val="tx1"/>
                </a:solidFill>
                <a:latin typeface="Arial"/>
                <a:ea typeface="ＭＳ Ｐゴシック"/>
              </a:defRPr>
            </a:lvl6pPr>
            <a:lvl7pPr marL="2971800" indent="-228600">
              <a:spcBef>
                <a:spcPts val="0"/>
              </a:spcBef>
              <a:spcAft>
                <a:spcPts val="0"/>
              </a:spcAft>
              <a:defRPr sz="2400">
                <a:solidFill>
                  <a:schemeClr val="tx1"/>
                </a:solidFill>
                <a:latin typeface="Arial"/>
                <a:ea typeface="ＭＳ Ｐゴシック"/>
              </a:defRPr>
            </a:lvl7pPr>
            <a:lvl8pPr marL="3429000" indent="-228600">
              <a:spcBef>
                <a:spcPts val="0"/>
              </a:spcBef>
              <a:spcAft>
                <a:spcPts val="0"/>
              </a:spcAft>
              <a:defRPr sz="2400">
                <a:solidFill>
                  <a:schemeClr val="tx1"/>
                </a:solidFill>
                <a:latin typeface="Arial"/>
                <a:ea typeface="ＭＳ Ｐゴシック"/>
              </a:defRPr>
            </a:lvl8pPr>
            <a:lvl9pPr marL="3886200" indent="-228600">
              <a:spcBef>
                <a:spcPts val="0"/>
              </a:spcBef>
              <a:spcAft>
                <a:spcPts val="0"/>
              </a:spcAft>
              <a:defRPr sz="2400">
                <a:solidFill>
                  <a:schemeClr val="tx1"/>
                </a:solidFill>
                <a:latin typeface="Arial"/>
                <a:ea typeface="ＭＳ Ｐゴシック"/>
              </a:defRPr>
            </a:lvl9pPr>
          </a:lstStyle>
          <a:p>
            <a:pPr>
              <a:defRPr/>
            </a:pPr>
            <a:fld id="{E0007AB8-0144-4B56-A5DA-4E6861109E1A}" type="slidenum">
              <a:rPr lang="de-DE" sz="1200"/>
              <a:t>11</a:t>
            </a:fld>
            <a:endParaRPr lang="de-DE"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64514" name="Folienbildplatzhalter 1"/>
          <p:cNvSpPr>
            <a:spLocks noGrp="1" noRot="1" noChangeAspect="1" noTextEdit="1"/>
          </p:cNvSpPr>
          <p:nvPr>
            <p:ph type="sldImg"/>
          </p:nvPr>
        </p:nvSpPr>
        <p:spPr bwMode="auto">
          <a:ln/>
        </p:spPr>
      </p:sp>
      <p:sp>
        <p:nvSpPr>
          <p:cNvPr id="60419" name="Notizenplatzhalter 2"/>
          <p:cNvSpPr>
            <a:spLocks noGrp="1"/>
          </p:cNvSpPr>
          <p:nvPr>
            <p:ph type="body" idx="1"/>
          </p:nvPr>
        </p:nvSpPr>
        <p:spPr bwMode="auto"/>
        <p:txBody>
          <a:bodyPr/>
          <a:lstStyle/>
          <a:p>
            <a:pPr marL="171450" indent="-171450" algn="just">
              <a:lnSpc>
                <a:spcPct val="100000"/>
              </a:lnSpc>
              <a:buFont typeface="Wingdings"/>
              <a:buChar char="§"/>
              <a:defRPr/>
            </a:pPr>
            <a:r>
              <a:rPr lang="de-DE">
                <a:latin typeface="Calibri"/>
              </a:rPr>
              <a:t>Zur Bildungs- und Fachsprache gehören mehrere Einzelregister, z. B. die Symbolsprache, die für mathematische Berechnungen, chemische Reaktionsgleichungen usw. genutzt wird. </a:t>
            </a:r>
            <a:endParaRPr/>
          </a:p>
          <a:p>
            <a:pPr marL="171450" indent="-171450" algn="just">
              <a:lnSpc>
                <a:spcPct val="100000"/>
              </a:lnSpc>
              <a:buFont typeface="Wingdings"/>
              <a:buChar char="§"/>
              <a:defRPr/>
            </a:pPr>
            <a:r>
              <a:rPr lang="de-DE">
                <a:latin typeface="Calibri"/>
              </a:rPr>
              <a:t>Die Bildungs- und Fachsprache wird nicht im Alltag erworben, da sie dort fast nicht vorkommt. Bei Bildungs- und Fachsprache handelt es sich um die Sprache der Bildungsinstitutionen, der die Kinder folglich erst bei Schuleintritt begegnen. Anders als bei der Alltagssprache können die Kinder daher nicht auf Vorwissen und Vorerfahrungen zurückgreifen, sondern müssen im Erwerb der sog. </a:t>
            </a:r>
            <a:r>
              <a:rPr lang="de-DE" i="1">
                <a:latin typeface="Calibri"/>
              </a:rPr>
              <a:t>Cognitive Academic Language Proficiency </a:t>
            </a:r>
            <a:r>
              <a:rPr lang="de-DE">
                <a:latin typeface="Calibri"/>
              </a:rPr>
              <a:t>(CALP) unterrichtet und unterstützt werden. Diese Sprachkompetenzen sind umfangreicher, da die Bildungs- und Fachsprache komplexer ist als die Alltagssprache. </a:t>
            </a:r>
            <a:endParaRPr/>
          </a:p>
          <a:p>
            <a:pPr marL="171450" indent="-171450" algn="just">
              <a:lnSpc>
                <a:spcPct val="100000"/>
              </a:lnSpc>
              <a:buFont typeface="Wingdings"/>
              <a:buChar char="§"/>
              <a:defRPr/>
            </a:pPr>
            <a:r>
              <a:rPr lang="de-DE">
                <a:latin typeface="Calibri"/>
              </a:rPr>
              <a:t>Beispiele für mündliche und schriftliche Ausprägungen von Bildungs- und Fachsprache sind fachwissenschaftliche Vorträge und Texte in Lehrwerken von Schule und Universität.</a:t>
            </a:r>
            <a:endParaRPr/>
          </a:p>
          <a:p>
            <a:pPr>
              <a:lnSpc>
                <a:spcPct val="100000"/>
              </a:lnSpc>
              <a:defRPr/>
            </a:pPr>
            <a:endParaRPr lang="de-DE">
              <a:latin typeface="Calibri"/>
            </a:endParaRPr>
          </a:p>
          <a:p>
            <a:pPr marL="0" marR="0" lvl="0" indent="0" algn="l" defTabSz="914400">
              <a:lnSpc>
                <a:spcPct val="100000"/>
              </a:lnSpc>
              <a:spcBef>
                <a:spcPts val="0"/>
              </a:spcBef>
              <a:spcAft>
                <a:spcPts val="0"/>
              </a:spcAft>
              <a:buClrTx/>
              <a:buSzTx/>
              <a:buFontTx/>
              <a:buNone/>
              <a:defRPr/>
            </a:pPr>
            <a:r>
              <a:rPr lang="de-DE" i="0">
                <a:latin typeface="Calibri"/>
              </a:rPr>
              <a:t>Abbildung: </a:t>
            </a:r>
            <a:r>
              <a:rPr lang="de-DE" sz="1200" i="0">
                <a:solidFill>
                  <a:schemeClr val="tx1"/>
                </a:solidFill>
                <a:latin typeface="Calibri"/>
                <a:ea typeface="Arial"/>
                <a:cs typeface="Arial"/>
              </a:rPr>
              <a:t>© Marie Hoch</a:t>
            </a:r>
            <a:endParaRPr/>
          </a:p>
          <a:p>
            <a:pPr>
              <a:lnSpc>
                <a:spcPct val="100000"/>
              </a:lnSpc>
              <a:defRPr/>
            </a:pPr>
            <a:endParaRPr lang="de-DE">
              <a:latin typeface="Calibri"/>
            </a:endParaRPr>
          </a:p>
        </p:txBody>
      </p:sp>
      <p:sp>
        <p:nvSpPr>
          <p:cNvPr id="64516" name="Kopfzeilenplatzhalter 3"/>
          <p:cNvSpPr>
            <a:spLocks noGrp="1"/>
          </p:cNvSpPr>
          <p:nvPr>
            <p:ph type="hdr" sz="quarter"/>
          </p:nvPr>
        </p:nvSpPr>
        <p:spPr bwMode="auto">
          <a:prstGeom prst="rect">
            <a:avLst/>
          </a:prstGeom>
          <a:noFill/>
        </p:spPr>
        <p:txBody>
          <a:bodyPr/>
          <a:lstStyle>
            <a:lvl1pPr>
              <a:defRPr sz="2400">
                <a:solidFill>
                  <a:schemeClr val="tx1"/>
                </a:solidFill>
                <a:latin typeface="Arial"/>
                <a:ea typeface="ＭＳ Ｐゴシック"/>
              </a:defRPr>
            </a:lvl1pPr>
            <a:lvl2pPr marL="742950" indent="-285750">
              <a:defRPr sz="2400">
                <a:solidFill>
                  <a:schemeClr val="tx1"/>
                </a:solidFill>
                <a:latin typeface="Arial"/>
                <a:ea typeface="ＭＳ Ｐゴシック"/>
              </a:defRPr>
            </a:lvl2pPr>
            <a:lvl3pPr marL="1143000" indent="-228600">
              <a:defRPr sz="2400">
                <a:solidFill>
                  <a:schemeClr val="tx1"/>
                </a:solidFill>
                <a:latin typeface="Arial"/>
                <a:ea typeface="ＭＳ Ｐゴシック"/>
              </a:defRPr>
            </a:lvl3pPr>
            <a:lvl4pPr marL="1600200" indent="-228600">
              <a:defRPr sz="2400">
                <a:solidFill>
                  <a:schemeClr val="tx1"/>
                </a:solidFill>
                <a:latin typeface="Arial"/>
                <a:ea typeface="ＭＳ Ｐゴシック"/>
              </a:defRPr>
            </a:lvl4pPr>
            <a:lvl5pPr marL="2057400" indent="-228600">
              <a:defRPr sz="2400">
                <a:solidFill>
                  <a:schemeClr val="tx1"/>
                </a:solidFill>
                <a:latin typeface="Arial"/>
                <a:ea typeface="ＭＳ Ｐゴシック"/>
              </a:defRPr>
            </a:lvl5pPr>
            <a:lvl6pPr marL="2514600" indent="-228600">
              <a:spcBef>
                <a:spcPts val="0"/>
              </a:spcBef>
              <a:spcAft>
                <a:spcPts val="0"/>
              </a:spcAft>
              <a:defRPr sz="2400">
                <a:solidFill>
                  <a:schemeClr val="tx1"/>
                </a:solidFill>
                <a:latin typeface="Arial"/>
                <a:ea typeface="ＭＳ Ｐゴシック"/>
              </a:defRPr>
            </a:lvl6pPr>
            <a:lvl7pPr marL="2971800" indent="-228600">
              <a:spcBef>
                <a:spcPts val="0"/>
              </a:spcBef>
              <a:spcAft>
                <a:spcPts val="0"/>
              </a:spcAft>
              <a:defRPr sz="2400">
                <a:solidFill>
                  <a:schemeClr val="tx1"/>
                </a:solidFill>
                <a:latin typeface="Arial"/>
                <a:ea typeface="ＭＳ Ｐゴシック"/>
              </a:defRPr>
            </a:lvl7pPr>
            <a:lvl8pPr marL="3429000" indent="-228600">
              <a:spcBef>
                <a:spcPts val="0"/>
              </a:spcBef>
              <a:spcAft>
                <a:spcPts val="0"/>
              </a:spcAft>
              <a:defRPr sz="2400">
                <a:solidFill>
                  <a:schemeClr val="tx1"/>
                </a:solidFill>
                <a:latin typeface="Arial"/>
                <a:ea typeface="ＭＳ Ｐゴシック"/>
              </a:defRPr>
            </a:lvl8pPr>
            <a:lvl9pPr marL="3886200" indent="-228600">
              <a:spcBef>
                <a:spcPts val="0"/>
              </a:spcBef>
              <a:spcAft>
                <a:spcPts val="0"/>
              </a:spcAft>
              <a:defRPr sz="2400">
                <a:solidFill>
                  <a:schemeClr val="tx1"/>
                </a:solidFill>
                <a:latin typeface="Arial"/>
                <a:ea typeface="ＭＳ Ｐゴシック"/>
              </a:defRPr>
            </a:lvl9pPr>
          </a:lstStyle>
          <a:p>
            <a:pPr>
              <a:defRPr/>
            </a:pPr>
            <a:endParaRPr lang="de-DE" sz="1200"/>
          </a:p>
        </p:txBody>
      </p:sp>
      <p:sp>
        <p:nvSpPr>
          <p:cNvPr id="64517" name="Foliennummernplatzhalter 4"/>
          <p:cNvSpPr>
            <a:spLocks noGrp="1"/>
          </p:cNvSpPr>
          <p:nvPr>
            <p:ph type="sldNum" sz="quarter" idx="5"/>
          </p:nvPr>
        </p:nvSpPr>
        <p:spPr bwMode="auto">
          <a:prstGeom prst="rect">
            <a:avLst/>
          </a:prstGeom>
          <a:noFill/>
        </p:spPr>
        <p:txBody>
          <a:bodyPr/>
          <a:lstStyle>
            <a:lvl1pPr>
              <a:defRPr sz="2400">
                <a:solidFill>
                  <a:schemeClr val="tx1"/>
                </a:solidFill>
                <a:latin typeface="Arial"/>
                <a:ea typeface="ＭＳ Ｐゴシック"/>
              </a:defRPr>
            </a:lvl1pPr>
            <a:lvl2pPr marL="742950" indent="-285750">
              <a:defRPr sz="2400">
                <a:solidFill>
                  <a:schemeClr val="tx1"/>
                </a:solidFill>
                <a:latin typeface="Arial"/>
                <a:ea typeface="ＭＳ Ｐゴシック"/>
              </a:defRPr>
            </a:lvl2pPr>
            <a:lvl3pPr marL="1143000" indent="-228600">
              <a:defRPr sz="2400">
                <a:solidFill>
                  <a:schemeClr val="tx1"/>
                </a:solidFill>
                <a:latin typeface="Arial"/>
                <a:ea typeface="ＭＳ Ｐゴシック"/>
              </a:defRPr>
            </a:lvl3pPr>
            <a:lvl4pPr marL="1600200" indent="-228600">
              <a:defRPr sz="2400">
                <a:solidFill>
                  <a:schemeClr val="tx1"/>
                </a:solidFill>
                <a:latin typeface="Arial"/>
                <a:ea typeface="ＭＳ Ｐゴシック"/>
              </a:defRPr>
            </a:lvl4pPr>
            <a:lvl5pPr marL="2057400" indent="-228600">
              <a:defRPr sz="2400">
                <a:solidFill>
                  <a:schemeClr val="tx1"/>
                </a:solidFill>
                <a:latin typeface="Arial"/>
                <a:ea typeface="ＭＳ Ｐゴシック"/>
              </a:defRPr>
            </a:lvl5pPr>
            <a:lvl6pPr marL="2514600" indent="-228600">
              <a:spcBef>
                <a:spcPts val="0"/>
              </a:spcBef>
              <a:spcAft>
                <a:spcPts val="0"/>
              </a:spcAft>
              <a:defRPr sz="2400">
                <a:solidFill>
                  <a:schemeClr val="tx1"/>
                </a:solidFill>
                <a:latin typeface="Arial"/>
                <a:ea typeface="ＭＳ Ｐゴシック"/>
              </a:defRPr>
            </a:lvl6pPr>
            <a:lvl7pPr marL="2971800" indent="-228600">
              <a:spcBef>
                <a:spcPts val="0"/>
              </a:spcBef>
              <a:spcAft>
                <a:spcPts val="0"/>
              </a:spcAft>
              <a:defRPr sz="2400">
                <a:solidFill>
                  <a:schemeClr val="tx1"/>
                </a:solidFill>
                <a:latin typeface="Arial"/>
                <a:ea typeface="ＭＳ Ｐゴシック"/>
              </a:defRPr>
            </a:lvl7pPr>
            <a:lvl8pPr marL="3429000" indent="-228600">
              <a:spcBef>
                <a:spcPts val="0"/>
              </a:spcBef>
              <a:spcAft>
                <a:spcPts val="0"/>
              </a:spcAft>
              <a:defRPr sz="2400">
                <a:solidFill>
                  <a:schemeClr val="tx1"/>
                </a:solidFill>
                <a:latin typeface="Arial"/>
                <a:ea typeface="ＭＳ Ｐゴシック"/>
              </a:defRPr>
            </a:lvl8pPr>
            <a:lvl9pPr marL="3886200" indent="-228600">
              <a:spcBef>
                <a:spcPts val="0"/>
              </a:spcBef>
              <a:spcAft>
                <a:spcPts val="0"/>
              </a:spcAft>
              <a:defRPr sz="2400">
                <a:solidFill>
                  <a:schemeClr val="tx1"/>
                </a:solidFill>
                <a:latin typeface="Arial"/>
                <a:ea typeface="ＭＳ Ｐゴシック"/>
              </a:defRPr>
            </a:lvl9pPr>
          </a:lstStyle>
          <a:p>
            <a:pPr>
              <a:defRPr/>
            </a:pPr>
            <a:fld id="{913B57D5-C6FC-45C4-89CB-A27354335D22}" type="slidenum">
              <a:rPr lang="de-DE" sz="1200"/>
              <a:t>13</a:t>
            </a:fld>
            <a:endParaRPr lang="de-DE"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65538" name="Folienbildplatzhalter 1"/>
          <p:cNvSpPr>
            <a:spLocks noGrp="1" noRot="1" noChangeAspect="1" noTextEdit="1"/>
          </p:cNvSpPr>
          <p:nvPr>
            <p:ph type="sldImg"/>
          </p:nvPr>
        </p:nvSpPr>
        <p:spPr bwMode="auto">
          <a:ln/>
        </p:spPr>
      </p:sp>
      <p:sp>
        <p:nvSpPr>
          <p:cNvPr id="61443" name="Notizenplatzhalter 2"/>
          <p:cNvSpPr>
            <a:spLocks noGrp="1"/>
          </p:cNvSpPr>
          <p:nvPr>
            <p:ph type="body" idx="1"/>
          </p:nvPr>
        </p:nvSpPr>
        <p:spPr bwMode="auto"/>
        <p:txBody>
          <a:bodyPr/>
          <a:lstStyle/>
          <a:p>
            <a:pPr marL="171450" indent="-171450" algn="just">
              <a:lnSpc>
                <a:spcPct val="100000"/>
              </a:lnSpc>
              <a:buFont typeface="Wingdings"/>
              <a:buChar char="§"/>
              <a:defRPr/>
            </a:pPr>
            <a:r>
              <a:rPr lang="de-DE">
                <a:latin typeface="Calibri"/>
              </a:rPr>
              <a:t>Alltagssprachliche Kommunikation verläuft dialogisch, d. h., dass die Kommunikationspartner/innen abwechselnd sprechen. Dabei können sie sich – wie im Beispiel des </a:t>
            </a:r>
            <a:r>
              <a:rPr lang="de-DE" i="1">
                <a:latin typeface="Calibri"/>
              </a:rPr>
              <a:t>face-to-face</a:t>
            </a:r>
            <a:r>
              <a:rPr lang="de-DE">
                <a:latin typeface="Calibri"/>
              </a:rPr>
              <a:t>-Gesprächs – physisch nah sein. Beim Chatten ist das jedoch nicht der Fall. Daher kann sich das Kennzeichen der Nähe auch lediglich darauf beziehen, dass sich die Gesprächspartner/innen auf der Beziehungsebene nahestehen. Dies ist der Grund, weshalb man häufig den Ausdruck „Sprache der Nähe“ für die Alltagssprache findet. Die Gespräche haben eine subjektive Note und sind daher für Außenstehende, die nicht unmittelbar am Gespräch teilnehmen, nicht zwangsläufig nachvollziehbar. </a:t>
            </a:r>
            <a:endParaRPr/>
          </a:p>
          <a:p>
            <a:pPr marL="171450" indent="-171450" algn="just">
              <a:lnSpc>
                <a:spcPct val="100000"/>
              </a:lnSpc>
              <a:buFont typeface="Wingdings"/>
              <a:buChar char="§"/>
              <a:defRPr/>
            </a:pPr>
            <a:r>
              <a:rPr lang="de-DE">
                <a:latin typeface="Calibri"/>
              </a:rPr>
              <a:t>Darüber hinaus ist alltagssprachliche Kommunikation spontan und prozesshaft, d. h., dass sich z. B. thematische Sprünge im Gespräch finden. Gerade in Chats werden oft mehrere Gesprächsstränge parallel geführt, was durch den leichten zeitlichen Verzug der Nachrichten zustande kommt. Spontane Ideen und Einfälle ändern sowohl im Chat als auch im Gespräch dauerhaft den Verlauf der Kommunikation, die daher eher unstrukturiert verläuft. </a:t>
            </a:r>
            <a:endParaRPr/>
          </a:p>
          <a:p>
            <a:pPr marL="171450" indent="-171450" algn="just">
              <a:lnSpc>
                <a:spcPct val="100000"/>
              </a:lnSpc>
              <a:buFont typeface="Wingdings"/>
              <a:buChar char="§"/>
              <a:defRPr/>
            </a:pPr>
            <a:r>
              <a:rPr lang="de-DE">
                <a:latin typeface="Calibri"/>
              </a:rPr>
              <a:t>Warum steht ‚inkorrekt‘ in Anführungszeichen: Wir kommunizieren im Alltag auf eine Weise, die sich von der Art, wie wir schreiben und in akademischen Kontexten sprechen, unterscheidet. Dies ist meist dadurch bedingt, dass ein Gespräch ein laufender Prozess ist. Anders als beim Schreiben am PC beispielsweise haben die Gesprächspartner/innen hier nicht die Option, ihre Redebeiträge zunächst zu entwerfen, zu überarbeiten und dann erst zu äußern. Somit ist das Gesagte immer einer gewissen Vorläufigkeit unterworfen, die mit Satzabbrüchen, spontanen Selbstkorrekturen und Ergänzungen einhergeht. </a:t>
            </a:r>
            <a:endParaRPr/>
          </a:p>
          <a:p>
            <a:pPr marL="171450" indent="-171450" algn="just">
              <a:lnSpc>
                <a:spcPct val="100000"/>
              </a:lnSpc>
              <a:buFont typeface="Wingdings"/>
              <a:buChar char="§"/>
              <a:defRPr/>
            </a:pPr>
            <a:r>
              <a:rPr lang="de-DE">
                <a:latin typeface="Calibri"/>
              </a:rPr>
              <a:t>In der Alltagssprache werden Verstöße gegen grammatikalische Normen toleriert und gelten sogar als normal. Wer in einem </a:t>
            </a:r>
            <a:r>
              <a:rPr lang="de-DE" i="1">
                <a:latin typeface="Calibri"/>
              </a:rPr>
              <a:t>face-to-face</a:t>
            </a:r>
            <a:r>
              <a:rPr lang="de-DE">
                <a:latin typeface="Calibri"/>
              </a:rPr>
              <a:t>-Gespräch beispielsweise versucht, schriftsprachlich orientiert in ganzen, korrekten Sätzen zu sprechen, kann dem Gegenüber steif, bemüht und zuweilen sogar überheblich erscheinen, da wir in der Freizeit </a:t>
            </a:r>
            <a:r>
              <a:rPr lang="de-DE" sz="1200">
                <a:solidFill>
                  <a:schemeClr val="tx1"/>
                </a:solidFill>
                <a:latin typeface="Calibri"/>
                <a:ea typeface="Arial"/>
                <a:cs typeface="Arial"/>
              </a:rPr>
              <a:t>i. d. R.</a:t>
            </a:r>
            <a:r>
              <a:rPr lang="de-DE">
                <a:latin typeface="Calibri"/>
              </a:rPr>
              <a:t> nicht an eine solche Sprechweise gewöhnt sind. Es ist also typisch für die gesprochene Sprache, unvollständig und grammatikalisch ‚inkorrekt‘ zu sein. Aufgrund der gemeinsamen Gesprächssituation ist hundertprozentige Explizitheit bzw. ‚Korrektheit‘ aber auch nicht nötig.</a:t>
            </a:r>
            <a:endParaRPr/>
          </a:p>
          <a:p>
            <a:pPr marL="171450" indent="-171450" algn="just">
              <a:lnSpc>
                <a:spcPct val="100000"/>
              </a:lnSpc>
              <a:buFont typeface="Wingdings"/>
              <a:buChar char="§"/>
              <a:defRPr/>
            </a:pPr>
            <a:r>
              <a:rPr lang="de-DE">
                <a:latin typeface="Calibri"/>
                <a:ea typeface="ＭＳ Ｐゴシック"/>
              </a:rPr>
              <a:t>Das Besondere an Chats und persönlichen Gesprächen ist, dass sich die Kommunikationspartner/innen in einer gemeinsamen Situation bzw. einem gemeinsamen Kontext befinden (vgl. Abbildung). Daher können beispielsweise deiktische Mittel wie </a:t>
            </a:r>
            <a:r>
              <a:rPr lang="de-DE" i="1">
                <a:latin typeface="Calibri"/>
                <a:ea typeface="ＭＳ Ｐゴシック"/>
              </a:rPr>
              <a:t>Da! </a:t>
            </a:r>
            <a:r>
              <a:rPr lang="de-DE">
                <a:latin typeface="Calibri"/>
                <a:ea typeface="ＭＳ Ｐゴシック"/>
              </a:rPr>
              <a:t>eingesetzt werden. Gleiches gilt für Ein-Wort-Sätze wie </a:t>
            </a:r>
            <a:r>
              <a:rPr lang="de-DE" i="1">
                <a:latin typeface="Calibri"/>
                <a:ea typeface="ＭＳ Ｐゴシック"/>
              </a:rPr>
              <a:t>Auch</a:t>
            </a:r>
            <a:r>
              <a:rPr lang="de-DE">
                <a:latin typeface="Calibri"/>
                <a:ea typeface="ＭＳ Ｐゴシック"/>
              </a:rPr>
              <a:t> im Chatprotokoll. Der Gesprächspartner bzw. die Gesprächspartnerin weiß, worauf sich das </a:t>
            </a:r>
            <a:r>
              <a:rPr lang="de-DE" i="1">
                <a:latin typeface="Calibri"/>
                <a:ea typeface="ＭＳ Ｐゴシック"/>
              </a:rPr>
              <a:t>Auch</a:t>
            </a:r>
            <a:r>
              <a:rPr lang="de-DE">
                <a:latin typeface="Calibri"/>
                <a:ea typeface="ＭＳ Ｐゴシック"/>
              </a:rPr>
              <a:t> bezieht (nämlich auf die Frage, ob es der Person gut geht). Losgelöst von diesem gemeinsamen Kontext wäre das Wort </a:t>
            </a:r>
            <a:r>
              <a:rPr lang="de-DE" i="1">
                <a:latin typeface="Calibri"/>
                <a:ea typeface="ＭＳ Ｐゴシック"/>
              </a:rPr>
              <a:t>Auch</a:t>
            </a:r>
            <a:r>
              <a:rPr lang="de-DE">
                <a:latin typeface="Calibri"/>
                <a:ea typeface="ＭＳ Ｐゴシック"/>
              </a:rPr>
              <a:t> auf unzählige Weisen zu verstehen und daher uneindeutig. </a:t>
            </a:r>
            <a:endParaRPr/>
          </a:p>
          <a:p>
            <a:pPr marL="171450" indent="-171450" algn="just">
              <a:lnSpc>
                <a:spcPct val="100000"/>
              </a:lnSpc>
              <a:buFont typeface="Wingdings"/>
              <a:buChar char="§"/>
              <a:defRPr/>
            </a:pPr>
            <a:r>
              <a:rPr lang="de-DE">
                <a:latin typeface="Calibri"/>
                <a:ea typeface="ＭＳ Ｐゴシック"/>
              </a:rPr>
              <a:t>Alltagssprachliche Kommunikation ist effizient und ökonomisch. Die Gesprächspartner/innen verwenden nur so viele Wörter, wie sie benötigen, um verstanden zu werden. Dabei muss nicht alles verbalisiert werden, was im Gespräch vermittelt werden soll. Oft genügt eine Geste oder ein Blick, um etwas zu offenbaren. Die Körpersprache ist ein wesentlicher Faktor in der direkten mündlichen Kommunikation und hilft den Gesprächspartner/innen zu deuten, wie das Gesagte verstanden werden soll. Da Gestik, Mimik und Betonung in Chats entfallen, werden hier die Emoticons eingesetzt, z. B. Smileys oder – wie im Beispiel – ein </a:t>
            </a:r>
            <a:r>
              <a:rPr lang="de-DE" i="1">
                <a:latin typeface="Calibri"/>
                <a:ea typeface="ＭＳ Ｐゴシック"/>
              </a:rPr>
              <a:t>Daumen hoch</a:t>
            </a:r>
            <a:r>
              <a:rPr lang="de-DE">
                <a:latin typeface="Calibri"/>
                <a:ea typeface="ＭＳ Ｐゴシック"/>
              </a:rPr>
              <a:t> für Zustimmung.</a:t>
            </a:r>
            <a:endParaRPr/>
          </a:p>
          <a:p>
            <a:pPr marL="0" indent="0" algn="just">
              <a:lnSpc>
                <a:spcPct val="100000"/>
              </a:lnSpc>
              <a:buFont typeface="Wingdings"/>
              <a:buNone/>
              <a:defRPr/>
            </a:pPr>
            <a:endParaRPr lang="de-DE">
              <a:latin typeface="Calibri"/>
            </a:endParaRPr>
          </a:p>
          <a:p>
            <a:pPr marL="0" marR="0" lvl="0" indent="0" algn="l" defTabSz="914400">
              <a:lnSpc>
                <a:spcPct val="100000"/>
              </a:lnSpc>
              <a:spcBef>
                <a:spcPts val="0"/>
              </a:spcBef>
              <a:spcAft>
                <a:spcPts val="0"/>
              </a:spcAft>
              <a:buClrTx/>
              <a:buSzTx/>
              <a:buFontTx/>
              <a:buNone/>
              <a:defRPr/>
            </a:pPr>
            <a:r>
              <a:rPr lang="de-DE" i="0">
                <a:latin typeface="Calibri"/>
              </a:rPr>
              <a:t>Abbildung 1: </a:t>
            </a:r>
            <a:r>
              <a:rPr lang="de-DE" sz="1200" i="0">
                <a:solidFill>
                  <a:schemeClr val="tx1"/>
                </a:solidFill>
                <a:latin typeface="Calibri"/>
                <a:ea typeface="Arial"/>
                <a:cs typeface="Arial"/>
              </a:rPr>
              <a:t>© Marie Hoch</a:t>
            </a:r>
            <a:endParaRPr/>
          </a:p>
          <a:p>
            <a:pPr marL="0" marR="0" lvl="0" indent="0" algn="l" defTabSz="914400">
              <a:lnSpc>
                <a:spcPct val="100000"/>
              </a:lnSpc>
              <a:spcBef>
                <a:spcPts val="0"/>
              </a:spcBef>
              <a:spcAft>
                <a:spcPts val="0"/>
              </a:spcAft>
              <a:buClrTx/>
              <a:buSzTx/>
              <a:buFontTx/>
              <a:buNone/>
              <a:defRPr/>
            </a:pPr>
            <a:r>
              <a:rPr lang="de-DE" i="0">
                <a:latin typeface="Calibri"/>
              </a:rPr>
              <a:t>Abbildung 2: </a:t>
            </a:r>
            <a:r>
              <a:rPr lang="en-GB" sz="1200" i="0">
                <a:solidFill>
                  <a:schemeClr val="tx1"/>
                </a:solidFill>
                <a:latin typeface="Calibri"/>
                <a:ea typeface="Arial"/>
                <a:cs typeface="Arial"/>
              </a:rPr>
              <a:t>© My Hanh Vo Thi</a:t>
            </a:r>
            <a:endParaRPr lang="de-DE" sz="1200" i="0">
              <a:solidFill>
                <a:schemeClr val="tx1"/>
              </a:solidFill>
              <a:latin typeface="Calibri"/>
              <a:ea typeface="Arial"/>
              <a:cs typeface="Arial"/>
            </a:endParaRPr>
          </a:p>
          <a:p>
            <a:pPr marL="0" marR="0" lvl="0" indent="0" algn="l" defTabSz="914400">
              <a:lnSpc>
                <a:spcPct val="100000"/>
              </a:lnSpc>
              <a:spcBef>
                <a:spcPts val="0"/>
              </a:spcBef>
              <a:spcAft>
                <a:spcPts val="0"/>
              </a:spcAft>
              <a:buClrTx/>
              <a:buSzTx/>
              <a:buFontTx/>
              <a:buNone/>
              <a:defRPr/>
            </a:pPr>
            <a:endParaRPr lang="de-DE">
              <a:latin typeface="Calibri"/>
            </a:endParaRPr>
          </a:p>
        </p:txBody>
      </p:sp>
      <p:sp>
        <p:nvSpPr>
          <p:cNvPr id="65540" name="Foliennummernplatzhalter 3"/>
          <p:cNvSpPr>
            <a:spLocks noGrp="1"/>
          </p:cNvSpPr>
          <p:nvPr>
            <p:ph type="sldNum" sz="quarter" idx="5"/>
          </p:nvPr>
        </p:nvSpPr>
        <p:spPr bwMode="auto">
          <a:prstGeom prst="rect">
            <a:avLst/>
          </a:prstGeom>
          <a:noFill/>
        </p:spPr>
        <p:txBody>
          <a:bodyPr/>
          <a:lstStyle>
            <a:lvl1pPr>
              <a:defRPr sz="2400">
                <a:solidFill>
                  <a:schemeClr val="tx1"/>
                </a:solidFill>
                <a:latin typeface="Arial"/>
                <a:ea typeface="ＭＳ Ｐゴシック"/>
              </a:defRPr>
            </a:lvl1pPr>
            <a:lvl2pPr marL="742950" indent="-285750">
              <a:defRPr sz="2400">
                <a:solidFill>
                  <a:schemeClr val="tx1"/>
                </a:solidFill>
                <a:latin typeface="Arial"/>
                <a:ea typeface="ＭＳ Ｐゴシック"/>
              </a:defRPr>
            </a:lvl2pPr>
            <a:lvl3pPr marL="1143000" indent="-228600">
              <a:defRPr sz="2400">
                <a:solidFill>
                  <a:schemeClr val="tx1"/>
                </a:solidFill>
                <a:latin typeface="Arial"/>
                <a:ea typeface="ＭＳ Ｐゴシック"/>
              </a:defRPr>
            </a:lvl3pPr>
            <a:lvl4pPr marL="1600200" indent="-228600">
              <a:defRPr sz="2400">
                <a:solidFill>
                  <a:schemeClr val="tx1"/>
                </a:solidFill>
                <a:latin typeface="Arial"/>
                <a:ea typeface="ＭＳ Ｐゴシック"/>
              </a:defRPr>
            </a:lvl4pPr>
            <a:lvl5pPr marL="2057400" indent="-228600">
              <a:defRPr sz="2400">
                <a:solidFill>
                  <a:schemeClr val="tx1"/>
                </a:solidFill>
                <a:latin typeface="Arial"/>
                <a:ea typeface="ＭＳ Ｐゴシック"/>
              </a:defRPr>
            </a:lvl5pPr>
            <a:lvl6pPr marL="2514600" indent="-228600">
              <a:spcBef>
                <a:spcPts val="0"/>
              </a:spcBef>
              <a:spcAft>
                <a:spcPts val="0"/>
              </a:spcAft>
              <a:defRPr sz="2400">
                <a:solidFill>
                  <a:schemeClr val="tx1"/>
                </a:solidFill>
                <a:latin typeface="Arial"/>
                <a:ea typeface="ＭＳ Ｐゴシック"/>
              </a:defRPr>
            </a:lvl6pPr>
            <a:lvl7pPr marL="2971800" indent="-228600">
              <a:spcBef>
                <a:spcPts val="0"/>
              </a:spcBef>
              <a:spcAft>
                <a:spcPts val="0"/>
              </a:spcAft>
              <a:defRPr sz="2400">
                <a:solidFill>
                  <a:schemeClr val="tx1"/>
                </a:solidFill>
                <a:latin typeface="Arial"/>
                <a:ea typeface="ＭＳ Ｐゴシック"/>
              </a:defRPr>
            </a:lvl7pPr>
            <a:lvl8pPr marL="3429000" indent="-228600">
              <a:spcBef>
                <a:spcPts val="0"/>
              </a:spcBef>
              <a:spcAft>
                <a:spcPts val="0"/>
              </a:spcAft>
              <a:defRPr sz="2400">
                <a:solidFill>
                  <a:schemeClr val="tx1"/>
                </a:solidFill>
                <a:latin typeface="Arial"/>
                <a:ea typeface="ＭＳ Ｐゴシック"/>
              </a:defRPr>
            </a:lvl8pPr>
            <a:lvl9pPr marL="3886200" indent="-228600">
              <a:spcBef>
                <a:spcPts val="0"/>
              </a:spcBef>
              <a:spcAft>
                <a:spcPts val="0"/>
              </a:spcAft>
              <a:defRPr sz="2400">
                <a:solidFill>
                  <a:schemeClr val="tx1"/>
                </a:solidFill>
                <a:latin typeface="Arial"/>
                <a:ea typeface="ＭＳ Ｐゴシック"/>
              </a:defRPr>
            </a:lvl9pPr>
          </a:lstStyle>
          <a:p>
            <a:pPr>
              <a:defRPr/>
            </a:pPr>
            <a:fld id="{318A9655-BE24-4878-921B-51998CA40B54}" type="slidenum">
              <a:rPr lang="de-DE" sz="1200"/>
              <a:t>15</a:t>
            </a:fld>
            <a:endParaRPr lang="de-DE"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66562" name="Folienbildplatzhalter 1"/>
          <p:cNvSpPr>
            <a:spLocks noGrp="1" noRot="1" noChangeAspect="1" noTextEdit="1"/>
          </p:cNvSpPr>
          <p:nvPr>
            <p:ph type="sldImg"/>
          </p:nvPr>
        </p:nvSpPr>
        <p:spPr bwMode="auto">
          <a:ln/>
        </p:spPr>
      </p:sp>
      <p:sp>
        <p:nvSpPr>
          <p:cNvPr id="62467" name="Notizenplatzhalter 2"/>
          <p:cNvSpPr>
            <a:spLocks noGrp="1"/>
          </p:cNvSpPr>
          <p:nvPr>
            <p:ph type="body" idx="1"/>
          </p:nvPr>
        </p:nvSpPr>
        <p:spPr bwMode="auto"/>
        <p:txBody>
          <a:bodyPr/>
          <a:lstStyle/>
          <a:p>
            <a:pPr marL="171450" indent="-171450">
              <a:lnSpc>
                <a:spcPct val="100000"/>
              </a:lnSpc>
              <a:buFont typeface="Wingdings"/>
              <a:buChar char="§"/>
              <a:defRPr/>
            </a:pPr>
            <a:r>
              <a:rPr lang="de-DE">
                <a:latin typeface="Calibri"/>
              </a:rPr>
              <a:t>Die Kommunikation verläuft eher monologisch, d. h., dass es keine bzw. keine gleichberechtigte Interaktion zwischen den Kommunikationspartner/innen gibt. Bei einem Fachbuch spricht der Autor oder die Autorin zu Ihnen als </a:t>
            </a:r>
            <a:r>
              <a:rPr lang="de-DE" sz="1200">
                <a:solidFill>
                  <a:schemeClr val="tx1"/>
                </a:solidFill>
                <a:latin typeface="Calibri"/>
                <a:ea typeface="Arial"/>
                <a:cs typeface="Arial"/>
              </a:rPr>
              <a:t>Leser/in – </a:t>
            </a:r>
            <a:r>
              <a:rPr lang="de-DE">
                <a:latin typeface="Calibri"/>
              </a:rPr>
              <a:t>Sie haben jedoch keine Möglichkeit, zu antworten, Nachfragen zu stellen oder zu kommentieren. In einem fachwissenschaftlichen Vortrag hören Sie im Publikum ebenfalls meist nur zu (abgesehen von der Möglichkeit einer Nachfrage, die jedoch nicht als dialogische Kommunikation zu werten ist). Die Kommunikationspartner/innen sind sich folglich nicht nah, sondern distanziert. Während Sie ein Fachbuch lesen, können die Autor/innen des Buches irgendwo auf der Welt oder sogar bereits verstorben sein. Und in einem Vortrag kennen Sie die Dozierenden vermutlich nur so weit, dass Ihnen der Name und der Forschungsschwerpunkt der Person bekannt sind. Daher gilt die Bildungs- und Fachsprache als „Sprache der Distanz“.</a:t>
            </a:r>
            <a:endParaRPr/>
          </a:p>
          <a:p>
            <a:pPr marL="171450" indent="-171450">
              <a:lnSpc>
                <a:spcPct val="100000"/>
              </a:lnSpc>
              <a:buFont typeface="Wingdings"/>
              <a:buChar char="§"/>
              <a:defRPr/>
            </a:pPr>
            <a:r>
              <a:rPr lang="de-DE">
                <a:latin typeface="Calibri"/>
              </a:rPr>
              <a:t>Das Beispiel des Fachbuchs macht zudem deutlich, dass bildungs- und fachsprachliche Kommunikation geplant und produkthaft verläuft: Das Thema eines Buches ist fixiert und es sollte im Buch auch nur um das gehen, was der Titel verspricht. Anhand des Inhaltsverzeichnisses wird die Struktur der Kommunikation deutlich. Und das Buch liegt als fertiges Produkt vor und wird nicht – wie die alltagssprachliche Kommunikation – spontan produziert.</a:t>
            </a:r>
            <a:endParaRPr/>
          </a:p>
          <a:p>
            <a:pPr marL="171450" indent="-171450">
              <a:lnSpc>
                <a:spcPct val="100000"/>
              </a:lnSpc>
              <a:buFont typeface="Wingdings"/>
              <a:buChar char="§"/>
              <a:defRPr/>
            </a:pPr>
            <a:r>
              <a:rPr lang="de-DE">
                <a:latin typeface="Calibri"/>
              </a:rPr>
              <a:t>Die Tatsache, dass möglichst alle Personen, die sich ein Fachbuch kaufen oder an einem Vortrag teilnehmen, nachvollziehen können sollen, was inhaltlich vermittelt werden soll, führt dazu, dass die verwendete Sprache grammatikalisch ‚korrekt‘ sein muss. Dies bedeutet, dass wir in Büchern weder Ein-Wort-Sätze noch regionalsprachliche Besonderheiten finden, sondern vollständige und komplexe Sätze in Standarddeutsch. Auch hier gilt das Prädikat ‚korrekt‘ nur insoweit, als dass sich die Bildungs- und Fachsprache in Büchern und Vorträgen stark an den Normen der geschriebenen Sprache orientiert. Es ist daher typisch für die Bildungs- und Fachsprache, vollständig und grammatikalisch ‚korrekt‘ zu sein. Aufgrund der fehlenden gemeinsamen Kommunikationssituation ist hier hundertprozentige Explizitheit bzw. ‚Korrektheit‘nötig!</a:t>
            </a:r>
            <a:endParaRPr/>
          </a:p>
          <a:p>
            <a:pPr marL="171450" indent="-171450">
              <a:lnSpc>
                <a:spcPct val="100000"/>
              </a:lnSpc>
              <a:buFont typeface="Wingdings"/>
              <a:buChar char="§"/>
              <a:defRPr/>
            </a:pPr>
            <a:r>
              <a:rPr lang="de-DE">
                <a:latin typeface="Calibri"/>
              </a:rPr>
              <a:t>Darüber hinaus dient Bildungs- und Fachsprache der situations- und kontextentbundenen Kommunikation. Damit ist gemeint, dass man als Leser/in eines chemischen Versuchsprotokolls nicht beim eigentlichen Versuch dabei war. So gibt es keine gemeinsame Situation mit der Person, die die Abläufe des Versuches publiziert hat. Daher sind die Leser/innen darauf angewiesen, beispielsweise durch den Einsatz von Fachtermini und durch eindeutige, exakte Formulierungen, ganz genau informiert zu werden. Es reicht beispielsweise nicht, von einem Glas zu sprechen, wenn damit ein Reagenzglas, Becherglas </a:t>
            </a:r>
            <a:r>
              <a:rPr lang="de-DE" sz="1200">
                <a:solidFill>
                  <a:schemeClr val="tx1"/>
                </a:solidFill>
                <a:latin typeface="Calibri"/>
                <a:ea typeface="Arial"/>
                <a:cs typeface="Arial"/>
              </a:rPr>
              <a:t>o. Ä.</a:t>
            </a:r>
            <a:r>
              <a:rPr lang="de-DE">
                <a:latin typeface="Calibri"/>
              </a:rPr>
              <a:t> gemeint sein kann. Mehrdeutigkeiten müssen aufgrund des fehlenden gemeinsamen Kontextes der Kommunikationspartner/innen sprachlich ausgeschlossen werden.</a:t>
            </a:r>
            <a:endParaRPr/>
          </a:p>
          <a:p>
            <a:pPr marL="171450" indent="-171450">
              <a:lnSpc>
                <a:spcPct val="100000"/>
              </a:lnSpc>
              <a:buFont typeface="Wingdings"/>
              <a:buChar char="§"/>
              <a:defRPr/>
            </a:pPr>
            <a:r>
              <a:rPr lang="de-DE">
                <a:latin typeface="Calibri"/>
              </a:rPr>
              <a:t>Schließlich bleibt festzuhalten, dass die Bildungs- und Fachsprache oft komplex und elaboriert ausfällt. Dadurch ist es möglich, viele Informationen auf kleinem Raum zu verdichten. Das bedeutet, dass selbst kurze Textabschnitte durch die Art der Sprache zahlreiche Fakten beinhalten können.</a:t>
            </a:r>
            <a:endParaRPr/>
          </a:p>
          <a:p>
            <a:pPr marL="171450" indent="-171450">
              <a:lnSpc>
                <a:spcPct val="100000"/>
              </a:lnSpc>
              <a:buFont typeface="Wingdings"/>
              <a:buChar char="§"/>
              <a:defRPr/>
            </a:pPr>
            <a:endParaRPr lang="de-DE">
              <a:latin typeface="Calibri"/>
            </a:endParaRPr>
          </a:p>
          <a:p>
            <a:pPr>
              <a:lnSpc>
                <a:spcPct val="100000"/>
              </a:lnSpc>
              <a:defRPr/>
            </a:pPr>
            <a:endParaRPr lang="de-DE">
              <a:latin typeface="Calibri"/>
            </a:endParaRPr>
          </a:p>
          <a:p>
            <a:pPr marL="0" marR="0" lvl="0" indent="0" algn="l" defTabSz="914400">
              <a:lnSpc>
                <a:spcPct val="100000"/>
              </a:lnSpc>
              <a:spcBef>
                <a:spcPts val="0"/>
              </a:spcBef>
              <a:spcAft>
                <a:spcPts val="0"/>
              </a:spcAft>
              <a:buClrTx/>
              <a:buSzTx/>
              <a:buFontTx/>
              <a:buNone/>
              <a:defRPr/>
            </a:pPr>
            <a:r>
              <a:rPr lang="de-DE" i="0">
                <a:latin typeface="Calibri"/>
              </a:rPr>
              <a:t>Abbildung 1: </a:t>
            </a:r>
            <a:r>
              <a:rPr lang="de-DE" sz="1200" i="0">
                <a:solidFill>
                  <a:schemeClr val="tx1"/>
                </a:solidFill>
                <a:latin typeface="Calibri"/>
                <a:ea typeface="Arial"/>
                <a:cs typeface="Arial"/>
              </a:rPr>
              <a:t>© Marie Hoch</a:t>
            </a:r>
            <a:endParaRPr lang="de-DE" i="0">
              <a:latin typeface="Calibri"/>
            </a:endParaRPr>
          </a:p>
          <a:p>
            <a:pPr marL="0" marR="0" lvl="0" indent="0" algn="l" defTabSz="914400">
              <a:lnSpc>
                <a:spcPct val="100000"/>
              </a:lnSpc>
              <a:spcBef>
                <a:spcPts val="0"/>
              </a:spcBef>
              <a:spcAft>
                <a:spcPts val="0"/>
              </a:spcAft>
              <a:buClrTx/>
              <a:buSzTx/>
              <a:buFontTx/>
              <a:buNone/>
              <a:defRPr/>
            </a:pPr>
            <a:r>
              <a:rPr lang="de-DE" i="0">
                <a:latin typeface="Calibri"/>
              </a:rPr>
              <a:t>Abbildung 2: </a:t>
            </a:r>
            <a:r>
              <a:rPr lang="en-GB" sz="1200" i="0">
                <a:solidFill>
                  <a:schemeClr val="tx1"/>
                </a:solidFill>
                <a:latin typeface="Calibri"/>
                <a:ea typeface="Arial"/>
                <a:cs typeface="Arial"/>
              </a:rPr>
              <a:t>© My Hanh Vo Thi</a:t>
            </a:r>
            <a:endParaRPr lang="de-DE" sz="1200" i="0">
              <a:solidFill>
                <a:schemeClr val="tx1"/>
              </a:solidFill>
              <a:latin typeface="Calibri"/>
              <a:ea typeface="Arial"/>
              <a:cs typeface="Arial"/>
            </a:endParaRPr>
          </a:p>
          <a:p>
            <a:pPr>
              <a:lnSpc>
                <a:spcPct val="100000"/>
              </a:lnSpc>
              <a:defRPr/>
            </a:pPr>
            <a:endParaRPr lang="de-DE" b="1">
              <a:latin typeface="Calibri"/>
            </a:endParaRPr>
          </a:p>
          <a:p>
            <a:pPr>
              <a:lnSpc>
                <a:spcPct val="100000"/>
              </a:lnSpc>
              <a:defRPr/>
            </a:pPr>
            <a:endParaRPr lang="de-DE">
              <a:latin typeface="Calibri"/>
            </a:endParaRPr>
          </a:p>
        </p:txBody>
      </p:sp>
      <p:sp>
        <p:nvSpPr>
          <p:cNvPr id="66564" name="Foliennummernplatzhalter 3"/>
          <p:cNvSpPr>
            <a:spLocks noGrp="1"/>
          </p:cNvSpPr>
          <p:nvPr>
            <p:ph type="sldNum" sz="quarter" idx="5"/>
          </p:nvPr>
        </p:nvSpPr>
        <p:spPr bwMode="auto">
          <a:prstGeom prst="rect">
            <a:avLst/>
          </a:prstGeom>
          <a:noFill/>
        </p:spPr>
        <p:txBody>
          <a:bodyPr/>
          <a:lstStyle>
            <a:lvl1pPr>
              <a:defRPr sz="2400">
                <a:solidFill>
                  <a:schemeClr val="tx1"/>
                </a:solidFill>
                <a:latin typeface="Arial"/>
                <a:ea typeface="ＭＳ Ｐゴシック"/>
              </a:defRPr>
            </a:lvl1pPr>
            <a:lvl2pPr marL="742950" indent="-285750">
              <a:defRPr sz="2400">
                <a:solidFill>
                  <a:schemeClr val="tx1"/>
                </a:solidFill>
                <a:latin typeface="Arial"/>
                <a:ea typeface="ＭＳ Ｐゴシック"/>
              </a:defRPr>
            </a:lvl2pPr>
            <a:lvl3pPr marL="1143000" indent="-228600">
              <a:defRPr sz="2400">
                <a:solidFill>
                  <a:schemeClr val="tx1"/>
                </a:solidFill>
                <a:latin typeface="Arial"/>
                <a:ea typeface="ＭＳ Ｐゴシック"/>
              </a:defRPr>
            </a:lvl3pPr>
            <a:lvl4pPr marL="1600200" indent="-228600">
              <a:defRPr sz="2400">
                <a:solidFill>
                  <a:schemeClr val="tx1"/>
                </a:solidFill>
                <a:latin typeface="Arial"/>
                <a:ea typeface="ＭＳ Ｐゴシック"/>
              </a:defRPr>
            </a:lvl4pPr>
            <a:lvl5pPr marL="2057400" indent="-228600">
              <a:defRPr sz="2400">
                <a:solidFill>
                  <a:schemeClr val="tx1"/>
                </a:solidFill>
                <a:latin typeface="Arial"/>
                <a:ea typeface="ＭＳ Ｐゴシック"/>
              </a:defRPr>
            </a:lvl5pPr>
            <a:lvl6pPr marL="2514600" indent="-228600">
              <a:spcBef>
                <a:spcPts val="0"/>
              </a:spcBef>
              <a:spcAft>
                <a:spcPts val="0"/>
              </a:spcAft>
              <a:defRPr sz="2400">
                <a:solidFill>
                  <a:schemeClr val="tx1"/>
                </a:solidFill>
                <a:latin typeface="Arial"/>
                <a:ea typeface="ＭＳ Ｐゴシック"/>
              </a:defRPr>
            </a:lvl6pPr>
            <a:lvl7pPr marL="2971800" indent="-228600">
              <a:spcBef>
                <a:spcPts val="0"/>
              </a:spcBef>
              <a:spcAft>
                <a:spcPts val="0"/>
              </a:spcAft>
              <a:defRPr sz="2400">
                <a:solidFill>
                  <a:schemeClr val="tx1"/>
                </a:solidFill>
                <a:latin typeface="Arial"/>
                <a:ea typeface="ＭＳ Ｐゴシック"/>
              </a:defRPr>
            </a:lvl7pPr>
            <a:lvl8pPr marL="3429000" indent="-228600">
              <a:spcBef>
                <a:spcPts val="0"/>
              </a:spcBef>
              <a:spcAft>
                <a:spcPts val="0"/>
              </a:spcAft>
              <a:defRPr sz="2400">
                <a:solidFill>
                  <a:schemeClr val="tx1"/>
                </a:solidFill>
                <a:latin typeface="Arial"/>
                <a:ea typeface="ＭＳ Ｐゴシック"/>
              </a:defRPr>
            </a:lvl8pPr>
            <a:lvl9pPr marL="3886200" indent="-228600">
              <a:spcBef>
                <a:spcPts val="0"/>
              </a:spcBef>
              <a:spcAft>
                <a:spcPts val="0"/>
              </a:spcAft>
              <a:defRPr sz="2400">
                <a:solidFill>
                  <a:schemeClr val="tx1"/>
                </a:solidFill>
                <a:latin typeface="Arial"/>
                <a:ea typeface="ＭＳ Ｐゴシック"/>
              </a:defRPr>
            </a:lvl9pPr>
          </a:lstStyle>
          <a:p>
            <a:pPr>
              <a:defRPr/>
            </a:pPr>
            <a:fld id="{A56EA3D4-263D-45DD-8806-C84ADFA9F7C4}" type="slidenum">
              <a:rPr lang="de-DE" sz="1200"/>
              <a:t>19</a:t>
            </a:fld>
            <a:endParaRPr lang="de-DE"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elfolie">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a:xfrm>
            <a:off x="685800" y="1122363"/>
            <a:ext cx="7772400" cy="2387600"/>
          </a:xfrm>
        </p:spPr>
        <p:txBody>
          <a:bodyPr anchor="b"/>
          <a:lstStyle>
            <a:lvl1pPr algn="ctr">
              <a:defRPr sz="6000"/>
            </a:lvl1pPr>
          </a:lstStyle>
          <a:p>
            <a:pPr>
              <a:defRPr/>
            </a:pPr>
            <a:r>
              <a:rPr lang="de-DE"/>
              <a:t>Titelmasterformat durch Klicken bearbeiten</a:t>
            </a:r>
            <a:endParaRPr lang="en-US"/>
          </a:p>
        </p:txBody>
      </p:sp>
      <p:sp>
        <p:nvSpPr>
          <p:cNvPr id="3" name="Subtitle 2"/>
          <p:cNvSpPr>
            <a:spLocks noGrp="1"/>
          </p:cNvSpPr>
          <p:nvPr>
            <p:ph type="subTitle" idx="1"/>
          </p:nvPr>
        </p:nvSpPr>
        <p:spPr bwMode="auto">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Formatvorlage des Untertitelmasters durch Klicken bearbeiten</a:t>
            </a:r>
            <a:endParaRPr lang="en-US"/>
          </a:p>
        </p:txBody>
      </p:sp>
      <p:sp>
        <p:nvSpPr>
          <p:cNvPr id="4" name="Date Placeholder 3"/>
          <p:cNvSpPr>
            <a:spLocks noGrp="1"/>
          </p:cNvSpPr>
          <p:nvPr>
            <p:ph type="dt" sz="half" idx="10"/>
          </p:nvPr>
        </p:nvSpPr>
        <p:spPr bwMode="auto"/>
        <p:txBody>
          <a:bodyPr/>
          <a:lstStyle/>
          <a:p>
            <a:pPr>
              <a:defRPr/>
            </a:pPr>
            <a:endParaRPr lang="de-DE"/>
          </a:p>
        </p:txBody>
      </p:sp>
      <p:sp>
        <p:nvSpPr>
          <p:cNvPr id="5" name="Footer Placeholder 4"/>
          <p:cNvSpPr>
            <a:spLocks noGrp="1"/>
          </p:cNvSpPr>
          <p:nvPr>
            <p:ph type="ftr" sz="quarter" idx="11"/>
          </p:nvPr>
        </p:nvSpPr>
        <p:spPr bwMode="auto"/>
        <p:txBody>
          <a:bodyPr/>
          <a:lstStyle/>
          <a:p>
            <a:pPr>
              <a:defRPr/>
            </a:pPr>
            <a:r>
              <a:rPr lang="de-DE"/>
              <a:t>Sprachliche Register</a:t>
            </a:r>
            <a:endParaRPr/>
          </a:p>
        </p:txBody>
      </p:sp>
      <p:sp>
        <p:nvSpPr>
          <p:cNvPr id="6" name="Slide Number Placeholder 5"/>
          <p:cNvSpPr>
            <a:spLocks noGrp="1"/>
          </p:cNvSpPr>
          <p:nvPr>
            <p:ph type="sldNum" sz="quarter" idx="12"/>
          </p:nvPr>
        </p:nvSpPr>
        <p:spPr bwMode="auto"/>
        <p:txBody>
          <a:bodyPr/>
          <a:lstStyle/>
          <a:p>
            <a:pPr>
              <a:defRPr/>
            </a:pPr>
            <a:fld id="{86971F5E-C1B6-42BC-AB91-181C8FE9A1B5}" type="slidenum">
              <a:rPr lang="de-DE"/>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el und vertikaler Tex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de-DE"/>
              <a:t>Titelmasterformat durch Klicken bearbeiten</a:t>
            </a:r>
            <a:endParaRPr lang="en-US"/>
          </a:p>
        </p:txBody>
      </p:sp>
      <p:sp>
        <p:nvSpPr>
          <p:cNvPr id="3" name="Vertical Text Placeholder 2"/>
          <p:cNvSpPr>
            <a:spLocks noGrp="1"/>
          </p:cNvSpPr>
          <p:nvPr>
            <p:ph type="body" orient="vert" idx="1"/>
          </p:nvPr>
        </p:nvSpPr>
        <p:spPr bwMode="auto"/>
        <p:txBody>
          <a:bodyPr vert="eaVert"/>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 name="Date Placeholder 3"/>
          <p:cNvSpPr>
            <a:spLocks noGrp="1"/>
          </p:cNvSpPr>
          <p:nvPr>
            <p:ph type="dt" sz="half" idx="10"/>
          </p:nvPr>
        </p:nvSpPr>
        <p:spPr bwMode="auto"/>
        <p:txBody>
          <a:bodyPr/>
          <a:lstStyle/>
          <a:p>
            <a:pPr>
              <a:defRPr/>
            </a:pPr>
            <a:endParaRPr lang="de-DE"/>
          </a:p>
        </p:txBody>
      </p:sp>
      <p:sp>
        <p:nvSpPr>
          <p:cNvPr id="5" name="Footer Placeholder 4"/>
          <p:cNvSpPr>
            <a:spLocks noGrp="1"/>
          </p:cNvSpPr>
          <p:nvPr>
            <p:ph type="ftr" sz="quarter" idx="11"/>
          </p:nvPr>
        </p:nvSpPr>
        <p:spPr bwMode="auto"/>
        <p:txBody>
          <a:bodyPr/>
          <a:lstStyle/>
          <a:p>
            <a:pPr>
              <a:defRPr/>
            </a:pPr>
            <a:r>
              <a:rPr lang="de-DE"/>
              <a:t>Sprachliche Register</a:t>
            </a:r>
            <a:endParaRPr/>
          </a:p>
        </p:txBody>
      </p:sp>
      <p:sp>
        <p:nvSpPr>
          <p:cNvPr id="6" name="Slide Number Placeholder 5"/>
          <p:cNvSpPr>
            <a:spLocks noGrp="1"/>
          </p:cNvSpPr>
          <p:nvPr>
            <p:ph type="sldNum" sz="quarter" idx="12"/>
          </p:nvPr>
        </p:nvSpPr>
        <p:spPr bwMode="auto"/>
        <p:txBody>
          <a:bodyPr/>
          <a:lstStyle/>
          <a:p>
            <a:pPr>
              <a:defRPr/>
            </a:pPr>
            <a:fld id="{86971F5E-C1B6-42BC-AB91-181C8FE9A1B5}" type="slidenum">
              <a:rPr lang="de-DE"/>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kaler Titel und Text">
    <p:spTree>
      <p:nvGrpSpPr>
        <p:cNvPr id="1" name=""/>
        <p:cNvGrpSpPr/>
        <p:nvPr/>
      </p:nvGrpSpPr>
      <p:grpSpPr bwMode="auto">
        <a:xfrm>
          <a:off x="0" y="0"/>
          <a:ext cx="0" cy="0"/>
          <a:chOff x="0" y="0"/>
          <a:chExt cx="0" cy="0"/>
        </a:xfrm>
      </p:grpSpPr>
      <p:sp>
        <p:nvSpPr>
          <p:cNvPr id="2" name="Vertical Title 1"/>
          <p:cNvSpPr>
            <a:spLocks noGrp="1"/>
          </p:cNvSpPr>
          <p:nvPr>
            <p:ph type="title" orient="vert"/>
          </p:nvPr>
        </p:nvSpPr>
        <p:spPr bwMode="auto">
          <a:xfrm>
            <a:off x="6543675" y="365125"/>
            <a:ext cx="1971675" cy="5811838"/>
          </a:xfrm>
        </p:spPr>
        <p:txBody>
          <a:bodyPr vert="eaVert"/>
          <a:lstStyle/>
          <a:p>
            <a:pPr>
              <a:defRPr/>
            </a:pPr>
            <a:r>
              <a:rPr lang="de-DE"/>
              <a:t>Titelmasterformat durch Klicken bearbeiten</a:t>
            </a:r>
            <a:endParaRPr lang="en-US"/>
          </a:p>
        </p:txBody>
      </p:sp>
      <p:sp>
        <p:nvSpPr>
          <p:cNvPr id="3" name="Vertical Text Placeholder 2"/>
          <p:cNvSpPr>
            <a:spLocks noGrp="1"/>
          </p:cNvSpPr>
          <p:nvPr>
            <p:ph type="body" orient="vert" idx="1"/>
          </p:nvPr>
        </p:nvSpPr>
        <p:spPr bwMode="auto">
          <a:xfrm>
            <a:off x="628650" y="365125"/>
            <a:ext cx="5800725" cy="5811838"/>
          </a:xfrm>
        </p:spPr>
        <p:txBody>
          <a:bodyPr vert="eaVert"/>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 name="Date Placeholder 3"/>
          <p:cNvSpPr>
            <a:spLocks noGrp="1"/>
          </p:cNvSpPr>
          <p:nvPr>
            <p:ph type="dt" sz="half" idx="10"/>
          </p:nvPr>
        </p:nvSpPr>
        <p:spPr bwMode="auto"/>
        <p:txBody>
          <a:bodyPr/>
          <a:lstStyle/>
          <a:p>
            <a:pPr>
              <a:defRPr/>
            </a:pPr>
            <a:endParaRPr lang="de-DE"/>
          </a:p>
        </p:txBody>
      </p:sp>
      <p:sp>
        <p:nvSpPr>
          <p:cNvPr id="5" name="Footer Placeholder 4"/>
          <p:cNvSpPr>
            <a:spLocks noGrp="1"/>
          </p:cNvSpPr>
          <p:nvPr>
            <p:ph type="ftr" sz="quarter" idx="11"/>
          </p:nvPr>
        </p:nvSpPr>
        <p:spPr bwMode="auto"/>
        <p:txBody>
          <a:bodyPr/>
          <a:lstStyle/>
          <a:p>
            <a:pPr>
              <a:defRPr/>
            </a:pPr>
            <a:r>
              <a:rPr lang="de-DE"/>
              <a:t>Sprachliche Register</a:t>
            </a:r>
            <a:endParaRPr/>
          </a:p>
        </p:txBody>
      </p:sp>
      <p:sp>
        <p:nvSpPr>
          <p:cNvPr id="6" name="Slide Number Placeholder 5"/>
          <p:cNvSpPr>
            <a:spLocks noGrp="1"/>
          </p:cNvSpPr>
          <p:nvPr>
            <p:ph type="sldNum" sz="quarter" idx="12"/>
          </p:nvPr>
        </p:nvSpPr>
        <p:spPr bwMode="auto"/>
        <p:txBody>
          <a:bodyPr/>
          <a:lstStyle/>
          <a:p>
            <a:pPr>
              <a:defRPr/>
            </a:pPr>
            <a:fld id="{86971F5E-C1B6-42BC-AB91-181C8FE9A1B5}" type="slidenum">
              <a:rPr lang="de-DE"/>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userDrawn="1">
  <p:cSld name="11_Benutzerdefiniertes Layout_2ZeilenTitel">
    <p:spTree>
      <p:nvGrpSpPr>
        <p:cNvPr id="1" name=""/>
        <p:cNvGrpSpPr/>
        <p:nvPr/>
      </p:nvGrpSpPr>
      <p:grpSpPr bwMode="auto">
        <a:xfrm>
          <a:off x="0" y="0"/>
          <a:ext cx="0" cy="0"/>
          <a:chOff x="0" y="0"/>
          <a:chExt cx="0" cy="0"/>
        </a:xfrm>
      </p:grpSpPr>
      <p:sp>
        <p:nvSpPr>
          <p:cNvPr id="18" name="Rechteck 17"/>
          <p:cNvSpPr/>
          <p:nvPr userDrawn="1"/>
        </p:nvSpPr>
        <p:spPr bwMode="auto">
          <a:xfrm>
            <a:off x="628650" y="6459801"/>
            <a:ext cx="5486400" cy="1381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000">
              <a:solidFill>
                <a:prstClr val="white"/>
              </a:solidFill>
            </a:endParaRPr>
          </a:p>
        </p:txBody>
      </p:sp>
      <p:sp>
        <p:nvSpPr>
          <p:cNvPr id="19" name="Rechteck 18"/>
          <p:cNvSpPr/>
          <p:nvPr userDrawn="1"/>
        </p:nvSpPr>
        <p:spPr bwMode="auto">
          <a:xfrm>
            <a:off x="7759041" y="6448302"/>
            <a:ext cx="809748" cy="1381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000">
              <a:solidFill>
                <a:prstClr val="white"/>
              </a:solidFill>
            </a:endParaRPr>
          </a:p>
        </p:txBody>
      </p:sp>
      <p:sp>
        <p:nvSpPr>
          <p:cNvPr id="22" name="Titel 1"/>
          <p:cNvSpPr>
            <a:spLocks noGrp="1"/>
          </p:cNvSpPr>
          <p:nvPr>
            <p:ph type="title"/>
          </p:nvPr>
        </p:nvSpPr>
        <p:spPr bwMode="auto">
          <a:xfrm>
            <a:off x="628650" y="528332"/>
            <a:ext cx="7886700" cy="750110"/>
          </a:xfrm>
          <a:prstGeom prst="rect">
            <a:avLst/>
          </a:prstGeom>
        </p:spPr>
        <p:txBody>
          <a:bodyPr anchor="ctr" anchorCtr="0">
            <a:normAutofit/>
          </a:bodyPr>
          <a:lstStyle>
            <a:lvl1pPr>
              <a:defRPr sz="2700" b="1" cap="none">
                <a:solidFill>
                  <a:schemeClr val="tx1">
                    <a:lumMod val="85000"/>
                    <a:lumOff val="15000"/>
                  </a:schemeClr>
                </a:solidFill>
                <a:latin typeface="+mn-lt"/>
                <a:ea typeface="Open Sans"/>
                <a:cs typeface="Open Sans"/>
              </a:defRPr>
            </a:lvl1pPr>
          </a:lstStyle>
          <a:p>
            <a:pPr>
              <a:defRPr/>
            </a:pPr>
            <a:r>
              <a:rPr lang="de-DE"/>
              <a:t>Titelmasterformat durch Klicken bearbeiten</a:t>
            </a:r>
            <a:endParaRPr/>
          </a:p>
        </p:txBody>
      </p:sp>
      <p:sp>
        <p:nvSpPr>
          <p:cNvPr id="27" name="Fußzeilenplatzhalter 4"/>
          <p:cNvSpPr>
            <a:spLocks noGrp="1"/>
          </p:cNvSpPr>
          <p:nvPr>
            <p:ph type="ftr" sz="quarter" idx="3"/>
          </p:nvPr>
        </p:nvSpPr>
        <p:spPr bwMode="auto">
          <a:xfrm>
            <a:off x="622299" y="6448302"/>
            <a:ext cx="5492749" cy="149609"/>
          </a:xfrm>
          <a:prstGeom prst="rect">
            <a:avLst/>
          </a:prstGeom>
        </p:spPr>
        <p:txBody>
          <a:bodyPr vert="horz" lIns="91440" tIns="45720" rIns="91440" bIns="45720" rtlCol="0" anchor="ctr"/>
          <a:lstStyle>
            <a:lvl1pPr algn="l">
              <a:defRPr sz="1000">
                <a:solidFill>
                  <a:schemeClr val="tx1"/>
                </a:solidFill>
              </a:defRPr>
            </a:lvl1pPr>
          </a:lstStyle>
          <a:p>
            <a:pPr>
              <a:defRPr/>
            </a:pPr>
            <a:r>
              <a:rPr lang="en-US"/>
              <a:t>Sprachliche Register</a:t>
            </a:r>
            <a:endParaRPr/>
          </a:p>
        </p:txBody>
      </p:sp>
      <p:sp>
        <p:nvSpPr>
          <p:cNvPr id="11" name="Foliennummernplatzhalter 5"/>
          <p:cNvSpPr>
            <a:spLocks noGrp="1"/>
          </p:cNvSpPr>
          <p:nvPr>
            <p:ph type="sldNum" sz="quarter" idx="4"/>
          </p:nvPr>
        </p:nvSpPr>
        <p:spPr bwMode="auto">
          <a:xfrm>
            <a:off x="7801160" y="6334801"/>
            <a:ext cx="725505" cy="365125"/>
          </a:xfrm>
          <a:prstGeom prst="rect">
            <a:avLst/>
          </a:prstGeom>
        </p:spPr>
        <p:txBody>
          <a:bodyPr vert="horz" lIns="91440" tIns="45720" rIns="91440" bIns="45720" rtlCol="0" anchor="ctr"/>
          <a:lstStyle>
            <a:lvl1pPr algn="r">
              <a:defRPr sz="1000">
                <a:solidFill>
                  <a:schemeClr val="tx1"/>
                </a:solidFill>
              </a:defRPr>
            </a:lvl1pPr>
          </a:lstStyle>
          <a:p>
            <a:pPr>
              <a:defRPr/>
            </a:pPr>
            <a:fld id="{48F63A3B-78C7-47BE-AE5E-E10140E04643}" type="slidenum">
              <a:rPr lang="en-US"/>
              <a:t>‹Nr.›</a:t>
            </a:fld>
            <a:endParaRPr lang="en-US"/>
          </a:p>
        </p:txBody>
      </p:sp>
      <p:pic>
        <p:nvPicPr>
          <p:cNvPr id="10" name="Bild 22"/>
          <p:cNvPicPr>
            <a:picLocks noChangeAspect="1"/>
          </p:cNvPicPr>
          <p:nvPr userDrawn="1"/>
        </p:nvPicPr>
        <p:blipFill>
          <a:blip r:embed="rId2"/>
          <a:stretch/>
        </p:blipFill>
        <p:spPr bwMode="auto">
          <a:xfrm>
            <a:off x="6192877" y="6040269"/>
            <a:ext cx="1488336" cy="681212"/>
          </a:xfrm>
          <a:prstGeom prst="rect">
            <a:avLst/>
          </a:prstGeom>
        </p:spPr>
      </p:pic>
      <p:sp>
        <p:nvSpPr>
          <p:cNvPr id="3" name="Textplatzhalter 2"/>
          <p:cNvSpPr>
            <a:spLocks noGrp="1"/>
          </p:cNvSpPr>
          <p:nvPr>
            <p:ph type="body" sz="quarter" idx="10"/>
          </p:nvPr>
        </p:nvSpPr>
        <p:spPr bwMode="auto">
          <a:xfrm>
            <a:off x="628650" y="1381885"/>
            <a:ext cx="7886700" cy="4544871"/>
          </a:xfrm>
        </p:spPr>
        <p:txBody>
          <a:bodyPr/>
          <a:lstStyle>
            <a:lvl1pPr marL="228600" indent="-228600">
              <a:buFont typeface="Wingdings"/>
              <a:buChar char="§"/>
              <a:defRPr sz="2400"/>
            </a:lvl1pPr>
            <a:lvl2pPr marL="685800" indent="-228600">
              <a:buFont typeface="Wingdings"/>
              <a:buChar char="§"/>
              <a:defRPr sz="2200"/>
            </a:lvl2pPr>
            <a:lvl3pPr marL="1143000" indent="-228600">
              <a:buFont typeface="Wingdings"/>
              <a:buChar char="§"/>
              <a:defRPr/>
            </a:lvl3pPr>
            <a:lvl4pPr marL="1600200" indent="-228600">
              <a:buFont typeface="Wingdings"/>
              <a:buChar char="§"/>
              <a:defRPr/>
            </a:lvl4pPr>
            <a:lvl5pPr marL="2057400" indent="-228600">
              <a:buFont typeface="Wingdings"/>
              <a:buChar char="§"/>
              <a:defRPr/>
            </a:lvl5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userDrawn="1">
  <p:cSld name="Bild mit Beschriftung">
    <p:spTree>
      <p:nvGrpSpPr>
        <p:cNvPr id="1" name=""/>
        <p:cNvGrpSpPr/>
        <p:nvPr/>
      </p:nvGrpSpPr>
      <p:grpSpPr bwMode="auto">
        <a:xfrm>
          <a:off x="0" y="0"/>
          <a:ext cx="0" cy="0"/>
          <a:chOff x="0" y="0"/>
          <a:chExt cx="0" cy="0"/>
        </a:xfrm>
      </p:grpSpPr>
      <p:sp>
        <p:nvSpPr>
          <p:cNvPr id="38" name="Rechteck 37"/>
          <p:cNvSpPr/>
          <p:nvPr userDrawn="1"/>
        </p:nvSpPr>
        <p:spPr bwMode="auto">
          <a:xfrm rot="10800000">
            <a:off x="0" y="5674582"/>
            <a:ext cx="9144000" cy="11834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350">
              <a:solidFill>
                <a:prstClr val="white"/>
              </a:solidFill>
            </a:endParaRPr>
          </a:p>
        </p:txBody>
      </p:sp>
      <p:sp>
        <p:nvSpPr>
          <p:cNvPr id="55" name="Titel 54"/>
          <p:cNvSpPr>
            <a:spLocks noGrp="1"/>
          </p:cNvSpPr>
          <p:nvPr>
            <p:ph type="title" hasCustomPrompt="1"/>
          </p:nvPr>
        </p:nvSpPr>
        <p:spPr bwMode="auto">
          <a:xfrm>
            <a:off x="425808" y="2444779"/>
            <a:ext cx="8394624" cy="1325563"/>
          </a:xfrm>
          <a:prstGeom prst="rect">
            <a:avLst/>
          </a:prstGeom>
        </p:spPr>
        <p:txBody>
          <a:bodyPr/>
          <a:lstStyle>
            <a:lvl1pPr algn="ctr">
              <a:defRPr cap="none">
                <a:latin typeface="+mn-lt"/>
                <a:ea typeface="Oswald Light"/>
                <a:cs typeface="Oswald Light"/>
              </a:defRPr>
            </a:lvl1pPr>
          </a:lstStyle>
          <a:p>
            <a:pPr>
              <a:defRPr/>
            </a:pPr>
            <a:r>
              <a:rPr lang="de-DE"/>
              <a:t>Titel des Fortbildungsbausteins</a:t>
            </a:r>
            <a:endParaRPr/>
          </a:p>
        </p:txBody>
      </p:sp>
      <p:pic>
        <p:nvPicPr>
          <p:cNvPr id="19" name="Bild 22"/>
          <p:cNvPicPr>
            <a:picLocks noChangeAspect="1"/>
          </p:cNvPicPr>
          <p:nvPr userDrawn="1"/>
        </p:nvPicPr>
        <p:blipFill>
          <a:blip r:embed="rId2"/>
          <a:stretch/>
        </p:blipFill>
        <p:spPr bwMode="auto">
          <a:xfrm>
            <a:off x="425808" y="617061"/>
            <a:ext cx="2542648" cy="1163771"/>
          </a:xfrm>
          <a:prstGeom prst="rect">
            <a:avLst/>
          </a:prstGeom>
        </p:spPr>
      </p:pic>
      <p:sp>
        <p:nvSpPr>
          <p:cNvPr id="3" name="Textplatzhalter 2"/>
          <p:cNvSpPr>
            <a:spLocks noGrp="1"/>
          </p:cNvSpPr>
          <p:nvPr>
            <p:ph type="body" sz="quarter" idx="10" hasCustomPrompt="1"/>
          </p:nvPr>
        </p:nvSpPr>
        <p:spPr bwMode="auto">
          <a:xfrm>
            <a:off x="425808" y="3951288"/>
            <a:ext cx="8394624" cy="825500"/>
          </a:xfrm>
        </p:spPr>
        <p:txBody>
          <a:bodyPr anchor="ctr"/>
          <a:lstStyle>
            <a:lvl1pPr marL="0" indent="0" algn="ctr">
              <a:buNone/>
              <a:defRPr i="1"/>
            </a:lvl1pPr>
          </a:lstStyle>
          <a:p>
            <a:pPr lvl="0">
              <a:defRPr/>
            </a:pPr>
            <a:r>
              <a:rPr lang="de-DE"/>
              <a:t>Sprachbildung im Fach – Fortbildungsbaustein XY</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userDrawn="1">
  <p:cSld name="Letzte Folie">
    <p:spTree>
      <p:nvGrpSpPr>
        <p:cNvPr id="1" name=""/>
        <p:cNvGrpSpPr/>
        <p:nvPr/>
      </p:nvGrpSpPr>
      <p:grpSpPr bwMode="auto">
        <a:xfrm>
          <a:off x="0" y="0"/>
          <a:ext cx="0" cy="0"/>
          <a:chOff x="0" y="0"/>
          <a:chExt cx="0" cy="0"/>
        </a:xfrm>
      </p:grpSpPr>
      <p:sp>
        <p:nvSpPr>
          <p:cNvPr id="4" name="Textfeld 3"/>
          <p:cNvSpPr txBox="1">
            <a:spLocks noChangeArrowheads="1"/>
          </p:cNvSpPr>
          <p:nvPr userDrawn="1"/>
        </p:nvSpPr>
        <p:spPr bwMode="auto">
          <a:xfrm>
            <a:off x="441325" y="5586413"/>
            <a:ext cx="8218488" cy="738187"/>
          </a:xfrm>
          <a:prstGeom prst="rect">
            <a:avLst/>
          </a:prstGeom>
          <a:noFill/>
          <a:ln>
            <a:noFill/>
          </a:ln>
        </p:spPr>
        <p:txBody>
          <a:bodyPr>
            <a:spAutoFit/>
          </a:bodyPr>
          <a:lstStyle>
            <a:lvl1pPr>
              <a:defRPr sz="2400">
                <a:solidFill>
                  <a:schemeClr val="tx1"/>
                </a:solidFill>
                <a:latin typeface="Arial"/>
                <a:ea typeface="ＭＳ Ｐゴシック"/>
              </a:defRPr>
            </a:lvl1pPr>
            <a:lvl2pPr marL="742950" indent="-285750">
              <a:defRPr sz="2400">
                <a:solidFill>
                  <a:schemeClr val="tx1"/>
                </a:solidFill>
                <a:latin typeface="Arial"/>
                <a:ea typeface="ＭＳ Ｐゴシック"/>
              </a:defRPr>
            </a:lvl2pPr>
            <a:lvl3pPr marL="1143000" indent="-228600">
              <a:defRPr sz="2400">
                <a:solidFill>
                  <a:schemeClr val="tx1"/>
                </a:solidFill>
                <a:latin typeface="Arial"/>
                <a:ea typeface="ＭＳ Ｐゴシック"/>
              </a:defRPr>
            </a:lvl3pPr>
            <a:lvl4pPr marL="1600200" indent="-228600">
              <a:defRPr sz="2400">
                <a:solidFill>
                  <a:schemeClr val="tx1"/>
                </a:solidFill>
                <a:latin typeface="Arial"/>
                <a:ea typeface="ＭＳ Ｐゴシック"/>
              </a:defRPr>
            </a:lvl4pPr>
            <a:lvl5pPr marL="2057400" indent="-228600">
              <a:defRPr sz="2400">
                <a:solidFill>
                  <a:schemeClr val="tx1"/>
                </a:solidFill>
                <a:latin typeface="Arial"/>
                <a:ea typeface="ＭＳ Ｐゴシック"/>
              </a:defRPr>
            </a:lvl5pPr>
            <a:lvl6pPr marL="2514600" indent="-228600">
              <a:spcBef>
                <a:spcPts val="0"/>
              </a:spcBef>
              <a:spcAft>
                <a:spcPts val="0"/>
              </a:spcAft>
              <a:defRPr sz="2400">
                <a:solidFill>
                  <a:schemeClr val="tx1"/>
                </a:solidFill>
                <a:latin typeface="Arial"/>
                <a:ea typeface="ＭＳ Ｐゴシック"/>
              </a:defRPr>
            </a:lvl6pPr>
            <a:lvl7pPr marL="2971800" indent="-228600">
              <a:spcBef>
                <a:spcPts val="0"/>
              </a:spcBef>
              <a:spcAft>
                <a:spcPts val="0"/>
              </a:spcAft>
              <a:defRPr sz="2400">
                <a:solidFill>
                  <a:schemeClr val="tx1"/>
                </a:solidFill>
                <a:latin typeface="Arial"/>
                <a:ea typeface="ＭＳ Ｐゴシック"/>
              </a:defRPr>
            </a:lvl7pPr>
            <a:lvl8pPr marL="3429000" indent="-228600">
              <a:spcBef>
                <a:spcPts val="0"/>
              </a:spcBef>
              <a:spcAft>
                <a:spcPts val="0"/>
              </a:spcAft>
              <a:defRPr sz="2400">
                <a:solidFill>
                  <a:schemeClr val="tx1"/>
                </a:solidFill>
                <a:latin typeface="Arial"/>
                <a:ea typeface="ＭＳ Ｐゴシック"/>
              </a:defRPr>
            </a:lvl8pPr>
            <a:lvl9pPr marL="3886200" indent="-228600">
              <a:spcBef>
                <a:spcPts val="0"/>
              </a:spcBef>
              <a:spcAft>
                <a:spcPts val="0"/>
              </a:spcAft>
              <a:defRPr sz="2400">
                <a:solidFill>
                  <a:schemeClr val="tx1"/>
                </a:solidFill>
                <a:latin typeface="Arial"/>
                <a:ea typeface="ＭＳ Ｐゴシック"/>
              </a:defRPr>
            </a:lvl9pPr>
          </a:lstStyle>
          <a:p>
            <a:pPr>
              <a:defRPr/>
            </a:pPr>
            <a:r>
              <a:rPr lang="de-DE" sz="1400">
                <a:latin typeface="Agfa Rotis Sans Serif"/>
              </a:rPr>
              <a:t>Dies ist eine vorläufige, projektinterne und urheberrechtlich geschützte Arbeitsfassung. Aus ihr dürfen ohne schriftliche Zustimmung der Projektleitung des Teilprojektes in Hannover (Hans Bickes) keine Teile entnommen, vervielfältigt oder an Dritte weitergeleitet werden.</a:t>
            </a:r>
            <a:endParaRPr/>
          </a:p>
        </p:txBody>
      </p:sp>
      <p:sp>
        <p:nvSpPr>
          <p:cNvPr id="2" name="Titel 1"/>
          <p:cNvSpPr>
            <a:spLocks noGrp="1"/>
          </p:cNvSpPr>
          <p:nvPr>
            <p:ph type="title"/>
          </p:nvPr>
        </p:nvSpPr>
        <p:spPr bwMode="auto"/>
        <p:txBody>
          <a:bodyPr/>
          <a:lstStyle>
            <a:lvl1pPr>
              <a:defRPr/>
            </a:lvl1pPr>
          </a:lstStyle>
          <a:p>
            <a:pPr>
              <a:defRPr/>
            </a:pPr>
            <a:r>
              <a:rPr lang="de-DE"/>
              <a:t>Titelmasterformat durch Klicken bearbeiten</a:t>
            </a:r>
            <a:endParaRPr/>
          </a:p>
        </p:txBody>
      </p:sp>
      <p:sp>
        <p:nvSpPr>
          <p:cNvPr id="6" name="Inhaltsplatzhalter 7"/>
          <p:cNvSpPr>
            <a:spLocks noGrp="1"/>
          </p:cNvSpPr>
          <p:nvPr>
            <p:ph sz="quarter" idx="1"/>
          </p:nvPr>
        </p:nvSpPr>
        <p:spPr bwMode="auto">
          <a:xfrm>
            <a:off x="457200" y="1219200"/>
            <a:ext cx="8229600" cy="4367310"/>
          </a:xfrm>
        </p:spPr>
        <p:txBody>
          <a:bodyPr/>
          <a:lstStyle>
            <a:lvl1pPr marL="357188" marR="0" indent="-357188" algn="l" defTabSz="914400">
              <a:lnSpc>
                <a:spcPct val="100000"/>
              </a:lnSpc>
              <a:spcBef>
                <a:spcPts val="600"/>
              </a:spcBef>
              <a:spcAft>
                <a:spcPts val="0"/>
              </a:spcAft>
              <a:buClr>
                <a:srgbClr val="0B5394"/>
              </a:buClr>
              <a:buSzPct val="76000"/>
              <a:buFont typeface="Wingdings 3"/>
              <a:buNone/>
              <a:defRPr sz="5400"/>
            </a:lvl1pPr>
          </a:lstStyle>
          <a:p>
            <a:pPr lvl="0">
              <a:defRPr/>
            </a:pPr>
            <a:r>
              <a:rPr lang="de-DE"/>
              <a:t>Textmasterformat bearbeiten</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de-DE"/>
              <a:t>Titelmasterformat durch Klicken bearbeiten</a:t>
            </a:r>
            <a:endParaRPr lang="en-US"/>
          </a:p>
        </p:txBody>
      </p:sp>
      <p:sp>
        <p:nvSpPr>
          <p:cNvPr id="3" name="Content Placeholder 2"/>
          <p:cNvSpPr>
            <a:spLocks noGrp="1"/>
          </p:cNvSpPr>
          <p:nvPr>
            <p:ph idx="1"/>
          </p:nvPr>
        </p:nvSpPr>
        <p:spPr bwMode="auto"/>
        <p:txBody>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 name="Date Placeholder 3"/>
          <p:cNvSpPr>
            <a:spLocks noGrp="1"/>
          </p:cNvSpPr>
          <p:nvPr>
            <p:ph type="dt" sz="half" idx="10"/>
          </p:nvPr>
        </p:nvSpPr>
        <p:spPr bwMode="auto"/>
        <p:txBody>
          <a:bodyPr/>
          <a:lstStyle/>
          <a:p>
            <a:pPr>
              <a:defRPr/>
            </a:pPr>
            <a:endParaRPr lang="de-DE"/>
          </a:p>
        </p:txBody>
      </p:sp>
      <p:sp>
        <p:nvSpPr>
          <p:cNvPr id="5" name="Footer Placeholder 4"/>
          <p:cNvSpPr>
            <a:spLocks noGrp="1"/>
          </p:cNvSpPr>
          <p:nvPr>
            <p:ph type="ftr" sz="quarter" idx="11"/>
          </p:nvPr>
        </p:nvSpPr>
        <p:spPr bwMode="auto"/>
        <p:txBody>
          <a:bodyPr/>
          <a:lstStyle/>
          <a:p>
            <a:pPr>
              <a:defRPr/>
            </a:pPr>
            <a:r>
              <a:rPr lang="de-DE"/>
              <a:t>Sprachliche Register</a:t>
            </a:r>
            <a:endParaRPr/>
          </a:p>
        </p:txBody>
      </p:sp>
      <p:sp>
        <p:nvSpPr>
          <p:cNvPr id="6" name="Slide Number Placeholder 5"/>
          <p:cNvSpPr>
            <a:spLocks noGrp="1"/>
          </p:cNvSpPr>
          <p:nvPr>
            <p:ph type="sldNum" sz="quarter" idx="12"/>
          </p:nvPr>
        </p:nvSpPr>
        <p:spPr bwMode="auto"/>
        <p:txBody>
          <a:bodyPr/>
          <a:lstStyle/>
          <a:p>
            <a:pPr>
              <a:defRPr/>
            </a:pPr>
            <a:fld id="{86971F5E-C1B6-42BC-AB91-181C8FE9A1B5}" type="slidenum">
              <a:rPr lang="de-DE"/>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 überschrift">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23888" y="1709739"/>
            <a:ext cx="7886700" cy="2852737"/>
          </a:xfrm>
        </p:spPr>
        <p:txBody>
          <a:bodyPr anchor="b"/>
          <a:lstStyle>
            <a:lvl1pPr>
              <a:defRPr sz="6000"/>
            </a:lvl1pPr>
          </a:lstStyle>
          <a:p>
            <a:pPr>
              <a:defRPr/>
            </a:pPr>
            <a:r>
              <a:rPr lang="de-DE"/>
              <a:t>Titelmasterformat durch Klicken bearbeiten</a:t>
            </a:r>
            <a:endParaRPr lang="en-US"/>
          </a:p>
        </p:txBody>
      </p:sp>
      <p:sp>
        <p:nvSpPr>
          <p:cNvPr id="3" name="Text Placeholder 2"/>
          <p:cNvSpPr>
            <a:spLocks noGrp="1"/>
          </p:cNvSpPr>
          <p:nvPr>
            <p:ph type="body" idx="1"/>
          </p:nvPr>
        </p:nvSpPr>
        <p:spPr bwMode="auto">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de-DE"/>
              <a:t>Textmasterformat bearbeiten</a:t>
            </a:r>
            <a:endParaRPr/>
          </a:p>
        </p:txBody>
      </p:sp>
      <p:sp>
        <p:nvSpPr>
          <p:cNvPr id="4" name="Date Placeholder 3"/>
          <p:cNvSpPr>
            <a:spLocks noGrp="1"/>
          </p:cNvSpPr>
          <p:nvPr>
            <p:ph type="dt" sz="half" idx="10"/>
          </p:nvPr>
        </p:nvSpPr>
        <p:spPr bwMode="auto"/>
        <p:txBody>
          <a:bodyPr/>
          <a:lstStyle/>
          <a:p>
            <a:pPr>
              <a:defRPr/>
            </a:pPr>
            <a:endParaRPr lang="de-DE"/>
          </a:p>
        </p:txBody>
      </p:sp>
      <p:sp>
        <p:nvSpPr>
          <p:cNvPr id="5" name="Footer Placeholder 4"/>
          <p:cNvSpPr>
            <a:spLocks noGrp="1"/>
          </p:cNvSpPr>
          <p:nvPr>
            <p:ph type="ftr" sz="quarter" idx="11"/>
          </p:nvPr>
        </p:nvSpPr>
        <p:spPr bwMode="auto"/>
        <p:txBody>
          <a:bodyPr/>
          <a:lstStyle/>
          <a:p>
            <a:pPr>
              <a:defRPr/>
            </a:pPr>
            <a:r>
              <a:rPr lang="de-DE"/>
              <a:t>Sprachliche Register</a:t>
            </a:r>
            <a:endParaRPr/>
          </a:p>
        </p:txBody>
      </p:sp>
      <p:sp>
        <p:nvSpPr>
          <p:cNvPr id="6" name="Slide Number Placeholder 5"/>
          <p:cNvSpPr>
            <a:spLocks noGrp="1"/>
          </p:cNvSpPr>
          <p:nvPr>
            <p:ph type="sldNum" sz="quarter" idx="12"/>
          </p:nvPr>
        </p:nvSpPr>
        <p:spPr bwMode="auto"/>
        <p:txBody>
          <a:bodyPr/>
          <a:lstStyle/>
          <a:p>
            <a:pPr>
              <a:defRPr/>
            </a:pPr>
            <a:fld id="{86971F5E-C1B6-42BC-AB91-181C8FE9A1B5}" type="slidenum">
              <a:rPr lang="de-DE"/>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de-DE"/>
              <a:t>Titelmasterformat durch Klicken bearbeiten</a:t>
            </a:r>
            <a:endParaRPr lang="en-US"/>
          </a:p>
        </p:txBody>
      </p:sp>
      <p:sp>
        <p:nvSpPr>
          <p:cNvPr id="3" name="Content Placeholder 2"/>
          <p:cNvSpPr>
            <a:spLocks noGrp="1"/>
          </p:cNvSpPr>
          <p:nvPr>
            <p:ph sz="half" idx="1"/>
          </p:nvPr>
        </p:nvSpPr>
        <p:spPr bwMode="auto">
          <a:xfrm>
            <a:off x="628650" y="1825625"/>
            <a:ext cx="3886200" cy="4351338"/>
          </a:xfrm>
        </p:spPr>
        <p:txBody>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 name="Content Placeholder 3"/>
          <p:cNvSpPr>
            <a:spLocks noGrp="1"/>
          </p:cNvSpPr>
          <p:nvPr>
            <p:ph sz="half" idx="2"/>
          </p:nvPr>
        </p:nvSpPr>
        <p:spPr bwMode="auto">
          <a:xfrm>
            <a:off x="4629150" y="1825625"/>
            <a:ext cx="3886200" cy="4351338"/>
          </a:xfrm>
        </p:spPr>
        <p:txBody>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5" name="Date Placeholder 4"/>
          <p:cNvSpPr>
            <a:spLocks noGrp="1"/>
          </p:cNvSpPr>
          <p:nvPr>
            <p:ph type="dt" sz="half" idx="10"/>
          </p:nvPr>
        </p:nvSpPr>
        <p:spPr bwMode="auto"/>
        <p:txBody>
          <a:bodyPr/>
          <a:lstStyle/>
          <a:p>
            <a:pPr>
              <a:defRPr/>
            </a:pPr>
            <a:endParaRPr lang="de-DE"/>
          </a:p>
        </p:txBody>
      </p:sp>
      <p:sp>
        <p:nvSpPr>
          <p:cNvPr id="6" name="Footer Placeholder 5"/>
          <p:cNvSpPr>
            <a:spLocks noGrp="1"/>
          </p:cNvSpPr>
          <p:nvPr>
            <p:ph type="ftr" sz="quarter" idx="11"/>
          </p:nvPr>
        </p:nvSpPr>
        <p:spPr bwMode="auto"/>
        <p:txBody>
          <a:bodyPr/>
          <a:lstStyle/>
          <a:p>
            <a:pPr>
              <a:defRPr/>
            </a:pPr>
            <a:r>
              <a:rPr lang="de-DE"/>
              <a:t>Sprachliche Register</a:t>
            </a:r>
            <a:endParaRPr/>
          </a:p>
        </p:txBody>
      </p:sp>
      <p:sp>
        <p:nvSpPr>
          <p:cNvPr id="7" name="Slide Number Placeholder 6"/>
          <p:cNvSpPr>
            <a:spLocks noGrp="1"/>
          </p:cNvSpPr>
          <p:nvPr>
            <p:ph type="sldNum" sz="quarter" idx="12"/>
          </p:nvPr>
        </p:nvSpPr>
        <p:spPr bwMode="auto"/>
        <p:txBody>
          <a:bodyPr/>
          <a:lstStyle/>
          <a:p>
            <a:pPr>
              <a:defRPr/>
            </a:pPr>
            <a:fld id="{86971F5E-C1B6-42BC-AB91-181C8FE9A1B5}" type="slidenum">
              <a:rPr lang="de-DE"/>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Vergleich">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29841" y="365126"/>
            <a:ext cx="7886700" cy="1325563"/>
          </a:xfrm>
        </p:spPr>
        <p:txBody>
          <a:bodyPr/>
          <a:lstStyle/>
          <a:p>
            <a:pPr>
              <a:defRPr/>
            </a:pPr>
            <a:r>
              <a:rPr lang="de-DE"/>
              <a:t>Titelmasterformat durch Klicken bearbeiten</a:t>
            </a:r>
            <a:endParaRPr lang="en-US"/>
          </a:p>
        </p:txBody>
      </p:sp>
      <p:sp>
        <p:nvSpPr>
          <p:cNvPr id="3" name="Text Placeholder 2"/>
          <p:cNvSpPr>
            <a:spLocks noGrp="1"/>
          </p:cNvSpPr>
          <p:nvPr>
            <p:ph type="body" idx="1"/>
          </p:nvPr>
        </p:nvSpPr>
        <p:spPr bwMode="auto">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Textmasterformat bearbeiten</a:t>
            </a:r>
            <a:endParaRPr/>
          </a:p>
        </p:txBody>
      </p:sp>
      <p:sp>
        <p:nvSpPr>
          <p:cNvPr id="4" name="Content Placeholder 3"/>
          <p:cNvSpPr>
            <a:spLocks noGrp="1"/>
          </p:cNvSpPr>
          <p:nvPr>
            <p:ph sz="half" idx="2"/>
          </p:nvPr>
        </p:nvSpPr>
        <p:spPr bwMode="auto">
          <a:xfrm>
            <a:off x="629842" y="2505074"/>
            <a:ext cx="3868340" cy="3684588"/>
          </a:xfrm>
        </p:spPr>
        <p:txBody>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5" name="Text Placeholder 4"/>
          <p:cNvSpPr>
            <a:spLocks noGrp="1"/>
          </p:cNvSpPr>
          <p:nvPr>
            <p:ph type="body" sz="quarter" idx="3"/>
          </p:nvPr>
        </p:nvSpPr>
        <p:spPr bwMode="auto">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Textmasterformat bearbeiten</a:t>
            </a:r>
            <a:endParaRPr/>
          </a:p>
        </p:txBody>
      </p:sp>
      <p:sp>
        <p:nvSpPr>
          <p:cNvPr id="6" name="Content Placeholder 5"/>
          <p:cNvSpPr>
            <a:spLocks noGrp="1"/>
          </p:cNvSpPr>
          <p:nvPr>
            <p:ph sz="quarter" idx="4"/>
          </p:nvPr>
        </p:nvSpPr>
        <p:spPr bwMode="auto">
          <a:xfrm>
            <a:off x="4629150" y="2505074"/>
            <a:ext cx="3887391" cy="3684588"/>
          </a:xfrm>
        </p:spPr>
        <p:txBody>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7" name="Date Placeholder 6"/>
          <p:cNvSpPr>
            <a:spLocks noGrp="1"/>
          </p:cNvSpPr>
          <p:nvPr>
            <p:ph type="dt" sz="half" idx="10"/>
          </p:nvPr>
        </p:nvSpPr>
        <p:spPr bwMode="auto"/>
        <p:txBody>
          <a:bodyPr/>
          <a:lstStyle/>
          <a:p>
            <a:pPr>
              <a:defRPr/>
            </a:pPr>
            <a:endParaRPr lang="de-DE"/>
          </a:p>
        </p:txBody>
      </p:sp>
      <p:sp>
        <p:nvSpPr>
          <p:cNvPr id="8" name="Footer Placeholder 7"/>
          <p:cNvSpPr>
            <a:spLocks noGrp="1"/>
          </p:cNvSpPr>
          <p:nvPr>
            <p:ph type="ftr" sz="quarter" idx="11"/>
          </p:nvPr>
        </p:nvSpPr>
        <p:spPr bwMode="auto"/>
        <p:txBody>
          <a:bodyPr/>
          <a:lstStyle/>
          <a:p>
            <a:pPr>
              <a:defRPr/>
            </a:pPr>
            <a:r>
              <a:rPr lang="de-DE"/>
              <a:t>Sprachliche Register</a:t>
            </a:r>
            <a:endParaRPr/>
          </a:p>
        </p:txBody>
      </p:sp>
      <p:sp>
        <p:nvSpPr>
          <p:cNvPr id="9" name="Slide Number Placeholder 8"/>
          <p:cNvSpPr>
            <a:spLocks noGrp="1"/>
          </p:cNvSpPr>
          <p:nvPr>
            <p:ph type="sldNum" sz="quarter" idx="12"/>
          </p:nvPr>
        </p:nvSpPr>
        <p:spPr bwMode="auto"/>
        <p:txBody>
          <a:bodyPr/>
          <a:lstStyle/>
          <a:p>
            <a:pPr>
              <a:defRPr/>
            </a:pPr>
            <a:fld id="{86971F5E-C1B6-42BC-AB91-181C8FE9A1B5}" type="slidenum">
              <a:rPr lang="de-DE"/>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de-DE"/>
              <a:t>Titelmasterformat durch Klicken bearbeiten</a:t>
            </a:r>
            <a:endParaRPr lang="en-US"/>
          </a:p>
        </p:txBody>
      </p:sp>
      <p:sp>
        <p:nvSpPr>
          <p:cNvPr id="3" name="Date Placeholder 2"/>
          <p:cNvSpPr>
            <a:spLocks noGrp="1"/>
          </p:cNvSpPr>
          <p:nvPr>
            <p:ph type="dt" sz="half" idx="10"/>
          </p:nvPr>
        </p:nvSpPr>
        <p:spPr bwMode="auto"/>
        <p:txBody>
          <a:bodyPr/>
          <a:lstStyle/>
          <a:p>
            <a:pPr>
              <a:defRPr/>
            </a:pPr>
            <a:endParaRPr lang="de-DE"/>
          </a:p>
        </p:txBody>
      </p:sp>
      <p:sp>
        <p:nvSpPr>
          <p:cNvPr id="4" name="Footer Placeholder 3"/>
          <p:cNvSpPr>
            <a:spLocks noGrp="1"/>
          </p:cNvSpPr>
          <p:nvPr>
            <p:ph type="ftr" sz="quarter" idx="11"/>
          </p:nvPr>
        </p:nvSpPr>
        <p:spPr bwMode="auto"/>
        <p:txBody>
          <a:bodyPr/>
          <a:lstStyle/>
          <a:p>
            <a:pPr>
              <a:defRPr/>
            </a:pPr>
            <a:r>
              <a:rPr lang="de-DE"/>
              <a:t>Sprachliche Register</a:t>
            </a:r>
            <a:endParaRPr/>
          </a:p>
        </p:txBody>
      </p:sp>
      <p:sp>
        <p:nvSpPr>
          <p:cNvPr id="5" name="Slide Number Placeholder 4"/>
          <p:cNvSpPr>
            <a:spLocks noGrp="1"/>
          </p:cNvSpPr>
          <p:nvPr>
            <p:ph type="sldNum" sz="quarter" idx="12"/>
          </p:nvPr>
        </p:nvSpPr>
        <p:spPr bwMode="auto"/>
        <p:txBody>
          <a:bodyPr/>
          <a:lstStyle/>
          <a:p>
            <a:pPr>
              <a:defRPr/>
            </a:pPr>
            <a:fld id="{86971F5E-C1B6-42BC-AB91-181C8FE9A1B5}" type="slidenum">
              <a:rPr lang="de-DE"/>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
        <p:nvSpPr>
          <p:cNvPr id="2" name="Date Placeholder 1"/>
          <p:cNvSpPr>
            <a:spLocks noGrp="1"/>
          </p:cNvSpPr>
          <p:nvPr>
            <p:ph type="dt" sz="half" idx="10"/>
          </p:nvPr>
        </p:nvSpPr>
        <p:spPr bwMode="auto"/>
        <p:txBody>
          <a:bodyPr/>
          <a:lstStyle/>
          <a:p>
            <a:pPr>
              <a:defRPr/>
            </a:pPr>
            <a:endParaRPr lang="de-DE"/>
          </a:p>
        </p:txBody>
      </p:sp>
      <p:sp>
        <p:nvSpPr>
          <p:cNvPr id="3" name="Footer Placeholder 2"/>
          <p:cNvSpPr>
            <a:spLocks noGrp="1"/>
          </p:cNvSpPr>
          <p:nvPr>
            <p:ph type="ftr" sz="quarter" idx="11"/>
          </p:nvPr>
        </p:nvSpPr>
        <p:spPr bwMode="auto"/>
        <p:txBody>
          <a:bodyPr/>
          <a:lstStyle/>
          <a:p>
            <a:pPr>
              <a:defRPr/>
            </a:pPr>
            <a:r>
              <a:rPr lang="de-DE"/>
              <a:t>Sprachliche Register</a:t>
            </a:r>
            <a:endParaRPr/>
          </a:p>
        </p:txBody>
      </p:sp>
      <p:sp>
        <p:nvSpPr>
          <p:cNvPr id="4" name="Slide Number Placeholder 3"/>
          <p:cNvSpPr>
            <a:spLocks noGrp="1"/>
          </p:cNvSpPr>
          <p:nvPr>
            <p:ph type="sldNum" sz="quarter" idx="12"/>
          </p:nvPr>
        </p:nvSpPr>
        <p:spPr bwMode="auto"/>
        <p:txBody>
          <a:bodyPr/>
          <a:lstStyle/>
          <a:p>
            <a:pPr>
              <a:defRPr/>
            </a:pPr>
            <a:fld id="{86971F5E-C1B6-42BC-AB91-181C8FE9A1B5}" type="slidenum">
              <a:rPr lang="de-DE"/>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Inhalt mit Überschrift">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29841" y="457200"/>
            <a:ext cx="2949178" cy="1600200"/>
          </a:xfrm>
        </p:spPr>
        <p:txBody>
          <a:bodyPr anchor="b"/>
          <a:lstStyle>
            <a:lvl1pPr>
              <a:defRPr sz="3200"/>
            </a:lvl1pPr>
          </a:lstStyle>
          <a:p>
            <a:pPr>
              <a:defRPr/>
            </a:pPr>
            <a:r>
              <a:rPr lang="de-DE"/>
              <a:t>Titelmasterformat durch Klicken bearbeiten</a:t>
            </a:r>
            <a:endParaRPr lang="en-US"/>
          </a:p>
        </p:txBody>
      </p:sp>
      <p:sp>
        <p:nvSpPr>
          <p:cNvPr id="3" name="Content Placeholder 2"/>
          <p:cNvSpPr>
            <a:spLocks noGrp="1"/>
          </p:cNvSpPr>
          <p:nvPr>
            <p:ph idx="1"/>
          </p:nvPr>
        </p:nvSpPr>
        <p:spPr bwMode="auto">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 name="Text Placeholder 3"/>
          <p:cNvSpPr>
            <a:spLocks noGrp="1"/>
          </p:cNvSpPr>
          <p:nvPr>
            <p:ph type="body" sz="half" idx="2"/>
          </p:nvPr>
        </p:nvSpPr>
        <p:spPr bwMode="auto">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de-DE"/>
              <a:t>Textmasterformat bearbeiten</a:t>
            </a:r>
            <a:endParaRPr/>
          </a:p>
        </p:txBody>
      </p:sp>
      <p:sp>
        <p:nvSpPr>
          <p:cNvPr id="5" name="Date Placeholder 4"/>
          <p:cNvSpPr>
            <a:spLocks noGrp="1"/>
          </p:cNvSpPr>
          <p:nvPr>
            <p:ph type="dt" sz="half" idx="10"/>
          </p:nvPr>
        </p:nvSpPr>
        <p:spPr bwMode="auto"/>
        <p:txBody>
          <a:bodyPr/>
          <a:lstStyle/>
          <a:p>
            <a:pPr>
              <a:defRPr/>
            </a:pPr>
            <a:endParaRPr lang="de-DE"/>
          </a:p>
        </p:txBody>
      </p:sp>
      <p:sp>
        <p:nvSpPr>
          <p:cNvPr id="6" name="Footer Placeholder 5"/>
          <p:cNvSpPr>
            <a:spLocks noGrp="1"/>
          </p:cNvSpPr>
          <p:nvPr>
            <p:ph type="ftr" sz="quarter" idx="11"/>
          </p:nvPr>
        </p:nvSpPr>
        <p:spPr bwMode="auto"/>
        <p:txBody>
          <a:bodyPr/>
          <a:lstStyle/>
          <a:p>
            <a:pPr>
              <a:defRPr/>
            </a:pPr>
            <a:r>
              <a:rPr lang="de-DE"/>
              <a:t>Sprachliche Register</a:t>
            </a:r>
            <a:endParaRPr/>
          </a:p>
        </p:txBody>
      </p:sp>
      <p:sp>
        <p:nvSpPr>
          <p:cNvPr id="7" name="Slide Number Placeholder 6"/>
          <p:cNvSpPr>
            <a:spLocks noGrp="1"/>
          </p:cNvSpPr>
          <p:nvPr>
            <p:ph type="sldNum" sz="quarter" idx="12"/>
          </p:nvPr>
        </p:nvSpPr>
        <p:spPr bwMode="auto"/>
        <p:txBody>
          <a:bodyPr/>
          <a:lstStyle/>
          <a:p>
            <a:pPr>
              <a:defRPr/>
            </a:pPr>
            <a:fld id="{86971F5E-C1B6-42BC-AB91-181C8FE9A1B5}" type="slidenum">
              <a:rPr lang="de-DE"/>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Bild mit Überschrift">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29841" y="457200"/>
            <a:ext cx="2949178" cy="1600200"/>
          </a:xfrm>
        </p:spPr>
        <p:txBody>
          <a:bodyPr anchor="b"/>
          <a:lstStyle>
            <a:lvl1pPr>
              <a:defRPr sz="3200"/>
            </a:lvl1pPr>
          </a:lstStyle>
          <a:p>
            <a:pPr>
              <a:defRPr/>
            </a:pPr>
            <a:r>
              <a:rPr lang="de-DE"/>
              <a:t>Titelmasterformat durch Klicken bearbeiten</a:t>
            </a:r>
            <a:endParaRPr lang="en-US"/>
          </a:p>
        </p:txBody>
      </p:sp>
      <p:sp>
        <p:nvSpPr>
          <p:cNvPr id="3" name="Picture Placeholder 2"/>
          <p:cNvSpPr>
            <a:spLocks noGrp="1" noChangeAspect="1"/>
          </p:cNvSpPr>
          <p:nvPr>
            <p:ph type="pic" idx="1"/>
          </p:nvPr>
        </p:nvSpPr>
        <p:spPr bwMode="auto">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de-DE"/>
              <a:t>Bild durch Klicken auf Symbol hinzufügen</a:t>
            </a:r>
            <a:endParaRPr lang="en-US"/>
          </a:p>
        </p:txBody>
      </p:sp>
      <p:sp>
        <p:nvSpPr>
          <p:cNvPr id="4" name="Text Placeholder 3"/>
          <p:cNvSpPr>
            <a:spLocks noGrp="1"/>
          </p:cNvSpPr>
          <p:nvPr>
            <p:ph type="body" sz="half" idx="2"/>
          </p:nvPr>
        </p:nvSpPr>
        <p:spPr bwMode="auto">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de-DE"/>
              <a:t>Textmasterformat bearbeiten</a:t>
            </a:r>
            <a:endParaRPr/>
          </a:p>
        </p:txBody>
      </p:sp>
      <p:sp>
        <p:nvSpPr>
          <p:cNvPr id="5" name="Date Placeholder 4"/>
          <p:cNvSpPr>
            <a:spLocks noGrp="1"/>
          </p:cNvSpPr>
          <p:nvPr>
            <p:ph type="dt" sz="half" idx="10"/>
          </p:nvPr>
        </p:nvSpPr>
        <p:spPr bwMode="auto"/>
        <p:txBody>
          <a:bodyPr/>
          <a:lstStyle/>
          <a:p>
            <a:pPr>
              <a:defRPr/>
            </a:pPr>
            <a:endParaRPr lang="de-DE"/>
          </a:p>
        </p:txBody>
      </p:sp>
      <p:sp>
        <p:nvSpPr>
          <p:cNvPr id="6" name="Footer Placeholder 5"/>
          <p:cNvSpPr>
            <a:spLocks noGrp="1"/>
          </p:cNvSpPr>
          <p:nvPr>
            <p:ph type="ftr" sz="quarter" idx="11"/>
          </p:nvPr>
        </p:nvSpPr>
        <p:spPr bwMode="auto"/>
        <p:txBody>
          <a:bodyPr/>
          <a:lstStyle/>
          <a:p>
            <a:pPr>
              <a:defRPr/>
            </a:pPr>
            <a:r>
              <a:rPr lang="de-DE"/>
              <a:t>Sprachliche Register</a:t>
            </a:r>
            <a:endParaRPr/>
          </a:p>
        </p:txBody>
      </p:sp>
      <p:sp>
        <p:nvSpPr>
          <p:cNvPr id="7" name="Slide Number Placeholder 6"/>
          <p:cNvSpPr>
            <a:spLocks noGrp="1"/>
          </p:cNvSpPr>
          <p:nvPr>
            <p:ph type="sldNum" sz="quarter" idx="12"/>
          </p:nvPr>
        </p:nvSpPr>
        <p:spPr bwMode="auto"/>
        <p:txBody>
          <a:bodyPr/>
          <a:lstStyle/>
          <a:p>
            <a:pPr>
              <a:defRPr/>
            </a:pPr>
            <a:fld id="{86971F5E-C1B6-42BC-AB91-181C8FE9A1B5}" type="slidenum">
              <a:rPr lang="de-DE"/>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628650" y="365126"/>
            <a:ext cx="7886700" cy="1325563"/>
          </a:xfrm>
          <a:prstGeom prst="rect">
            <a:avLst/>
          </a:prstGeom>
        </p:spPr>
        <p:txBody>
          <a:bodyPr vert="horz" lIns="91440" tIns="45720" rIns="91440" bIns="45720" rtlCol="0" anchor="ctr">
            <a:normAutofit/>
          </a:bodyPr>
          <a:lstStyle/>
          <a:p>
            <a:pPr>
              <a:defRPr/>
            </a:pPr>
            <a:r>
              <a:rPr lang="de-DE"/>
              <a:t>Titelmasterformat durch Klicken bearbeiten</a:t>
            </a:r>
            <a:endParaRPr lang="en-US"/>
          </a:p>
        </p:txBody>
      </p:sp>
      <p:sp>
        <p:nvSpPr>
          <p:cNvPr id="3" name="Text Placeholder 2"/>
          <p:cNvSpPr>
            <a:spLocks noGrp="1"/>
          </p:cNvSpPr>
          <p:nvPr>
            <p:ph type="body" idx="1"/>
          </p:nvPr>
        </p:nvSpPr>
        <p:spPr bwMode="auto">
          <a:xfrm>
            <a:off x="628650" y="1825625"/>
            <a:ext cx="7886700" cy="4351338"/>
          </a:xfrm>
          <a:prstGeom prst="rect">
            <a:avLst/>
          </a:prstGeom>
        </p:spPr>
        <p:txBody>
          <a:bodyPr vert="horz" lIns="91440" tIns="45720" rIns="91440" bIns="45720" rtlCol="0">
            <a:normAutofit/>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 name="Date Placeholder 3"/>
          <p:cNvSpPr>
            <a:spLocks noGrp="1"/>
          </p:cNvSpPr>
          <p:nvPr>
            <p:ph type="dt" sz="half" idx="2"/>
          </p:nvPr>
        </p:nvSpPr>
        <p:spPr bwMode="auto">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de-DE"/>
          </a:p>
        </p:txBody>
      </p:sp>
      <p:sp>
        <p:nvSpPr>
          <p:cNvPr id="5" name="Footer Placeholder 4"/>
          <p:cNvSpPr>
            <a:spLocks noGrp="1"/>
          </p:cNvSpPr>
          <p:nvPr>
            <p:ph type="ftr" sz="quarter" idx="3"/>
          </p:nvPr>
        </p:nvSpPr>
        <p:spPr bwMode="auto">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de-DE"/>
              <a:t>Sprachliche Register</a:t>
            </a:r>
            <a:endParaRPr/>
          </a:p>
        </p:txBody>
      </p:sp>
      <p:sp>
        <p:nvSpPr>
          <p:cNvPr id="6" name="Slide Number Placeholder 5"/>
          <p:cNvSpPr>
            <a:spLocks noGrp="1"/>
          </p:cNvSpPr>
          <p:nvPr>
            <p:ph type="sldNum" sz="quarter" idx="4"/>
          </p:nvPr>
        </p:nvSpPr>
        <p:spPr bwMode="auto">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6971F5E-C1B6-42BC-AB91-181C8FE9A1B5}" type="slidenum">
              <a:rPr lang="de-DE"/>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dt="0"/>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2.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Sprachliche Register</a:t>
            </a:r>
            <a:endParaRPr/>
          </a:p>
        </p:txBody>
      </p:sp>
      <p:sp>
        <p:nvSpPr>
          <p:cNvPr id="3" name="Textplatzhalter 2"/>
          <p:cNvSpPr>
            <a:spLocks noGrp="1"/>
          </p:cNvSpPr>
          <p:nvPr>
            <p:ph type="body" sz="quarter" idx="10"/>
          </p:nvPr>
        </p:nvSpPr>
        <p:spPr bwMode="auto"/>
        <p:txBody>
          <a:bodyPr/>
          <a:lstStyle/>
          <a:p>
            <a:pPr>
              <a:defRPr/>
            </a:pPr>
            <a:r>
              <a:rPr lang="de-DE"/>
              <a:t>Sprachbildung im Fach – Fortbildungsbaustein 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show="0">
  <p:cSld>
    <p:bg>
      <p:bgPr>
        <a:solidFill>
          <a:schemeClr val="bg2">
            <a:lumMod val="90000"/>
          </a:schemeClr>
        </a:solidFill>
        <a:effectLst/>
      </p:bgPr>
    </p:bg>
    <p:spTree>
      <p:nvGrpSpPr>
        <p:cNvPr id="1" name=""/>
        <p:cNvGrpSpPr/>
        <p:nvPr/>
      </p:nvGrpSpPr>
      <p:grpSpPr bwMode="auto">
        <a:xfrm>
          <a:off x="0" y="0"/>
          <a:ext cx="0" cy="0"/>
          <a:chOff x="0" y="0"/>
          <a:chExt cx="0" cy="0"/>
        </a:xfrm>
      </p:grpSpPr>
      <p:sp>
        <p:nvSpPr>
          <p:cNvPr id="14338" name="Titel 1"/>
          <p:cNvSpPr>
            <a:spLocks noGrp="1"/>
          </p:cNvSpPr>
          <p:nvPr>
            <p:ph type="title"/>
          </p:nvPr>
        </p:nvSpPr>
        <p:spPr bwMode="auto"/>
        <p:txBody>
          <a:bodyPr/>
          <a:lstStyle/>
          <a:p>
            <a:pPr>
              <a:defRPr/>
            </a:pPr>
            <a:r>
              <a:rPr lang="de-DE"/>
              <a:t>Kommentare</a:t>
            </a:r>
            <a:endParaRPr/>
          </a:p>
        </p:txBody>
      </p:sp>
      <p:sp>
        <p:nvSpPr>
          <p:cNvPr id="4" name="Fußzeilenplatzhalter 3"/>
          <p:cNvSpPr>
            <a:spLocks noGrp="1"/>
          </p:cNvSpPr>
          <p:nvPr>
            <p:ph type="ftr" sz="quarter" idx="3"/>
          </p:nvPr>
        </p:nvSpPr>
        <p:spPr bwMode="auto"/>
        <p:txBody>
          <a:bodyPr/>
          <a:lstStyle/>
          <a:p>
            <a:pPr>
              <a:defRPr/>
            </a:pPr>
            <a:r>
              <a:rPr lang="de-DE"/>
              <a:t>Sprachliche Register</a:t>
            </a:r>
            <a:endParaRPr lang="de-DE" b="0"/>
          </a:p>
        </p:txBody>
      </p:sp>
      <p:sp>
        <p:nvSpPr>
          <p:cNvPr id="14339" name="Inhaltsplatzhalter 2"/>
          <p:cNvSpPr>
            <a:spLocks noGrp="1"/>
          </p:cNvSpPr>
          <p:nvPr>
            <p:ph type="body" sz="quarter" idx="10"/>
          </p:nvPr>
        </p:nvSpPr>
        <p:spPr bwMode="auto"/>
        <p:txBody>
          <a:bodyPr>
            <a:noAutofit/>
          </a:bodyPr>
          <a:lstStyle/>
          <a:p>
            <a:pPr>
              <a:lnSpc>
                <a:spcPct val="100000"/>
              </a:lnSpc>
              <a:defRPr/>
            </a:pPr>
            <a:r>
              <a:rPr lang="de-DE" sz="1800">
                <a:ea typeface="ＭＳ Ｐゴシック"/>
              </a:rPr>
              <a:t>Wir verwenden täglich verschiedene Varianten des Deutschen, d. h. unter-schiedliche sprachliche Register, je nachdem, wie und mit wem wir kommunizieren, z. B. im Gespräch mit Freunden, Vorgesetzten, Fremden, Kindern, im Chat, per E-Mail oder formellem Brief. Die verschiedenen Register haben jeweils spezifische Funktionen und Merkmale. </a:t>
            </a:r>
            <a:endParaRPr/>
          </a:p>
          <a:p>
            <a:pPr>
              <a:lnSpc>
                <a:spcPct val="100000"/>
              </a:lnSpc>
              <a:defRPr/>
            </a:pPr>
            <a:r>
              <a:rPr lang="de-DE" sz="1800">
                <a:ea typeface="ＭＳ Ｐゴシック"/>
              </a:rPr>
              <a:t>Man kann die Verwendung verschiedener sprachlicher Register mit der Verwendung verschiedener Arten von Kleidung vergleichen. Uns stehen für unterschiedliche Situationen im Leben unterschiedliche Kleidungsstile zur Verfügung. Zu einer Trauerfeier tragen wir beispielsweise schwarze und geschlossene Kleidung, da sie dem Anlass angemessen ist. Am Strand tragen wir hingegen luftige und farbenfrohe Kleidung, die der Sommerzeit besser entspricht. Auch Berufskleidung ist funktional an den Anlass angepasst (z. B. schwarze Kleidung der Schornsteinfeger, viele Taschen am Blaumann etc.).</a:t>
            </a:r>
            <a:endParaRPr/>
          </a:p>
          <a:p>
            <a:pPr>
              <a:lnSpc>
                <a:spcPct val="100000"/>
              </a:lnSpc>
              <a:defRPr/>
            </a:pPr>
            <a:r>
              <a:rPr lang="de-DE" sz="1800"/>
              <a:t>Ebenso wie der Kleidungsstil an die Situation angepasst wird, wird auch das sprachliche Register in Abhängigkeit von der jeweiligen Situation gewählt.</a:t>
            </a:r>
            <a:r>
              <a:rPr lang="de-DE" sz="1800">
                <a:ea typeface="ＭＳ Ｐゴシック"/>
              </a:rPr>
              <a:t> </a:t>
            </a:r>
            <a:endParaRPr/>
          </a:p>
        </p:txBody>
      </p:sp>
      <p:sp>
        <p:nvSpPr>
          <p:cNvPr id="2" name="Foliennummernplatzhalter 1"/>
          <p:cNvSpPr>
            <a:spLocks noGrp="1"/>
          </p:cNvSpPr>
          <p:nvPr>
            <p:ph type="sldNum" sz="quarter" idx="4"/>
          </p:nvPr>
        </p:nvSpPr>
        <p:spPr bwMode="auto"/>
        <p:txBody>
          <a:bodyPr/>
          <a:lstStyle/>
          <a:p>
            <a:pPr>
              <a:defRPr/>
            </a:pPr>
            <a:fld id="{48F63A3B-78C7-47BE-AE5E-E10140E04643}" type="slidenum">
              <a:rPr lang="en-US"/>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5362" name="Titel 1"/>
          <p:cNvSpPr>
            <a:spLocks noGrp="1"/>
          </p:cNvSpPr>
          <p:nvPr>
            <p:ph type="title"/>
          </p:nvPr>
        </p:nvSpPr>
        <p:spPr bwMode="auto"/>
        <p:txBody>
          <a:bodyPr/>
          <a:lstStyle/>
          <a:p>
            <a:pPr>
              <a:defRPr/>
            </a:pPr>
            <a:r>
              <a:rPr lang="de-DE" sz="2700"/>
              <a:t>Register Alltagssprache</a:t>
            </a:r>
            <a:endParaRPr/>
          </a:p>
        </p:txBody>
      </p:sp>
      <p:sp>
        <p:nvSpPr>
          <p:cNvPr id="8" name="Fußzeilenplatzhalter 3"/>
          <p:cNvSpPr>
            <a:spLocks noGrp="1"/>
          </p:cNvSpPr>
          <p:nvPr>
            <p:ph type="ftr" sz="quarter" idx="3"/>
          </p:nvPr>
        </p:nvSpPr>
        <p:spPr bwMode="auto"/>
        <p:txBody>
          <a:bodyPr/>
          <a:lstStyle/>
          <a:p>
            <a:pPr>
              <a:defRPr/>
            </a:pPr>
            <a:r>
              <a:rPr lang="de-DE"/>
              <a:t>Sprachliche Register</a:t>
            </a:r>
            <a:endParaRPr lang="de-DE" b="0"/>
          </a:p>
        </p:txBody>
      </p:sp>
      <p:sp>
        <p:nvSpPr>
          <p:cNvPr id="2" name="Textplatzhalter 1"/>
          <p:cNvSpPr>
            <a:spLocks noGrp="1"/>
          </p:cNvSpPr>
          <p:nvPr>
            <p:ph type="body" sz="quarter" idx="10"/>
          </p:nvPr>
        </p:nvSpPr>
        <p:spPr bwMode="auto">
          <a:xfrm>
            <a:off x="628650" y="1381885"/>
            <a:ext cx="7886700" cy="4685086"/>
          </a:xfrm>
        </p:spPr>
        <p:txBody>
          <a:bodyPr>
            <a:noAutofit/>
          </a:bodyPr>
          <a:lstStyle/>
          <a:p>
            <a:pPr marL="0" indent="0">
              <a:lnSpc>
                <a:spcPct val="100000"/>
              </a:lnSpc>
              <a:buNone/>
              <a:defRPr/>
            </a:pPr>
            <a:r>
              <a:rPr lang="de-DE" sz="2000" b="1">
                <a:ea typeface="ＭＳ Ｐゴシック"/>
              </a:rPr>
              <a:t>Alltagssprache …</a:t>
            </a:r>
            <a:endParaRPr/>
          </a:p>
          <a:p>
            <a:pPr marL="363538" indent="-363538">
              <a:lnSpc>
                <a:spcPct val="100000"/>
              </a:lnSpc>
              <a:spcBef>
                <a:spcPts val="600"/>
              </a:spcBef>
              <a:defRPr/>
            </a:pPr>
            <a:r>
              <a:rPr lang="de-DE" sz="2000">
                <a:ea typeface="ＭＳ Ｐゴシック"/>
              </a:rPr>
              <a:t>ist das Sprachregister, das für alltägliche, eher informelle Zwecke genutzt wird (Smalltalk, Einkaufen, Unterhaltungen, …),</a:t>
            </a:r>
            <a:endParaRPr/>
          </a:p>
          <a:p>
            <a:pPr marL="363538" indent="-363538">
              <a:lnSpc>
                <a:spcPct val="100000"/>
              </a:lnSpc>
              <a:spcBef>
                <a:spcPts val="600"/>
              </a:spcBef>
              <a:defRPr/>
            </a:pPr>
            <a:r>
              <a:rPr lang="de-DE" sz="2000">
                <a:ea typeface="ＭＳ Ｐゴシック"/>
              </a:rPr>
              <a:t>ist ein Oberbegriff für eine Reihe von Varietäten (Jugendsprache, Umgangssprache, Gruppensprache, Regionalsprache, ...),</a:t>
            </a:r>
            <a:endParaRPr/>
          </a:p>
          <a:p>
            <a:pPr marL="363538" indent="-363538">
              <a:lnSpc>
                <a:spcPct val="100000"/>
              </a:lnSpc>
              <a:spcBef>
                <a:spcPts val="600"/>
              </a:spcBef>
              <a:defRPr/>
            </a:pPr>
            <a:r>
              <a:rPr lang="de-DE" sz="2000">
                <a:ea typeface="ＭＳ Ｐゴシック"/>
              </a:rPr>
              <a:t>erfordert grundlegende Sprachkompetenzen (</a:t>
            </a:r>
            <a:r>
              <a:rPr lang="de-DE" sz="2000" i="1">
                <a:ea typeface="ＭＳ Ｐゴシック"/>
              </a:rPr>
              <a:t>Basic Interpersonal Communication Skills</a:t>
            </a:r>
            <a:r>
              <a:rPr lang="de-DE" sz="2000">
                <a:ea typeface="ＭＳ Ｐゴシック"/>
              </a:rPr>
              <a:t>, BICS*), die </a:t>
            </a:r>
            <a:r>
              <a:rPr lang="de-DE" sz="2000"/>
              <a:t>i. d. R.</a:t>
            </a:r>
            <a:r>
              <a:rPr lang="de-DE" sz="2000">
                <a:ea typeface="ＭＳ Ｐゴシック"/>
              </a:rPr>
              <a:t> im natürlichen Spracherwerbsprozess ohne besondere Instruktion erworben werden.</a:t>
            </a:r>
            <a:endParaRPr/>
          </a:p>
          <a:p>
            <a:pPr marL="0" indent="0">
              <a:lnSpc>
                <a:spcPct val="100000"/>
              </a:lnSpc>
              <a:buNone/>
              <a:defRPr/>
            </a:pPr>
            <a:r>
              <a:rPr lang="de-DE" sz="2000" b="1">
                <a:ea typeface="ＭＳ Ｐゴシック"/>
              </a:rPr>
              <a:t>Beispiele</a:t>
            </a:r>
            <a:r>
              <a:rPr lang="de-DE" sz="2000">
                <a:ea typeface="ＭＳ Ｐゴシック"/>
              </a:rPr>
              <a:t>: </a:t>
            </a:r>
            <a:endParaRPr/>
          </a:p>
          <a:p>
            <a:pPr marL="342900" indent="-342900">
              <a:lnSpc>
                <a:spcPct val="100000"/>
              </a:lnSpc>
              <a:spcBef>
                <a:spcPts val="0"/>
              </a:spcBef>
              <a:defRPr/>
            </a:pPr>
            <a:r>
              <a:rPr lang="de-DE" sz="2000">
                <a:ea typeface="ＭＳ Ｐゴシック"/>
              </a:rPr>
              <a:t>Gespräch auf dem Schulhof </a:t>
            </a:r>
            <a:br>
              <a:rPr lang="de-DE" sz="2000">
                <a:ea typeface="ＭＳ Ｐゴシック"/>
              </a:rPr>
            </a:br>
            <a:r>
              <a:rPr lang="de-DE" sz="2000">
                <a:ea typeface="ＭＳ Ｐゴシック"/>
              </a:rPr>
              <a:t>(mündliche Kommunikation)</a:t>
            </a:r>
            <a:endParaRPr/>
          </a:p>
          <a:p>
            <a:pPr marL="342900" indent="-342900">
              <a:lnSpc>
                <a:spcPct val="100000"/>
              </a:lnSpc>
              <a:spcBef>
                <a:spcPts val="600"/>
              </a:spcBef>
              <a:defRPr/>
            </a:pPr>
            <a:r>
              <a:rPr lang="de-DE" sz="2000">
                <a:ea typeface="ＭＳ Ｐゴシック"/>
              </a:rPr>
              <a:t>Chat über das Smartphone</a:t>
            </a:r>
            <a:br>
              <a:rPr lang="de-DE" sz="2000">
                <a:ea typeface="ＭＳ Ｐゴシック"/>
              </a:rPr>
            </a:br>
            <a:r>
              <a:rPr lang="de-DE" sz="2000">
                <a:ea typeface="ＭＳ Ｐゴシック"/>
              </a:rPr>
              <a:t>(schriftliche Kommunikation)                                                                                                                                </a:t>
            </a:r>
            <a:endParaRPr/>
          </a:p>
        </p:txBody>
      </p:sp>
      <p:sp>
        <p:nvSpPr>
          <p:cNvPr id="11271" name="Textfeld 1"/>
          <p:cNvSpPr txBox="1">
            <a:spLocks noChangeArrowheads="1"/>
          </p:cNvSpPr>
          <p:nvPr/>
        </p:nvSpPr>
        <p:spPr bwMode="auto">
          <a:xfrm>
            <a:off x="629970" y="5986135"/>
            <a:ext cx="2124075" cy="322263"/>
          </a:xfrm>
          <a:prstGeom prst="rect">
            <a:avLst/>
          </a:prstGeom>
          <a:noFill/>
          <a:ln>
            <a:noFill/>
          </a:ln>
        </p:spPr>
        <p:txBody>
          <a:bodyPr>
            <a:spAutoFit/>
          </a:bodyPr>
          <a:lstStyle>
            <a:lvl1pPr>
              <a:spcBef>
                <a:spcPts val="0"/>
              </a:spcBef>
              <a:buClr>
                <a:schemeClr val="bg2"/>
              </a:buClr>
              <a:buFont typeface="Wingdings"/>
              <a:buChar char="§"/>
              <a:defRPr sz="2400">
                <a:solidFill>
                  <a:schemeClr val="tx1"/>
                </a:solidFill>
                <a:latin typeface="Calibri"/>
              </a:defRPr>
            </a:lvl1pPr>
            <a:lvl2pPr marL="742950" indent="-285750">
              <a:spcBef>
                <a:spcPts val="0"/>
              </a:spcBef>
              <a:buClr>
                <a:schemeClr val="bg2"/>
              </a:buClr>
              <a:buFont typeface="Wingdings"/>
              <a:buChar char="§"/>
              <a:defRPr sz="2400">
                <a:solidFill>
                  <a:schemeClr val="tx1"/>
                </a:solidFill>
                <a:latin typeface="Calibri"/>
              </a:defRPr>
            </a:lvl2pPr>
            <a:lvl3pPr marL="1143000" indent="-228600">
              <a:spcBef>
                <a:spcPts val="0"/>
              </a:spcBef>
              <a:buClr>
                <a:schemeClr val="bg2"/>
              </a:buClr>
              <a:buFont typeface="Wingdings"/>
              <a:buChar char="§"/>
              <a:defRPr sz="2400">
                <a:solidFill>
                  <a:schemeClr val="tx1"/>
                </a:solidFill>
                <a:latin typeface="Calibri"/>
              </a:defRPr>
            </a:lvl3pPr>
            <a:lvl4pPr marL="1600200" indent="-228600">
              <a:spcBef>
                <a:spcPts val="0"/>
              </a:spcBef>
              <a:buClr>
                <a:schemeClr val="bg2"/>
              </a:buClr>
              <a:buFont typeface="Wingdings"/>
              <a:buChar char="§"/>
              <a:defRPr sz="2000">
                <a:solidFill>
                  <a:schemeClr val="tx1"/>
                </a:solidFill>
                <a:latin typeface="Calibri"/>
              </a:defRPr>
            </a:lvl4pPr>
            <a:lvl5pPr marL="2057400" indent="-228600">
              <a:spcBef>
                <a:spcPts val="0"/>
              </a:spcBef>
              <a:buClr>
                <a:schemeClr val="bg2"/>
              </a:buClr>
              <a:buFont typeface="Wingdings"/>
              <a:buChar char="§"/>
              <a:defRPr sz="2000">
                <a:solidFill>
                  <a:schemeClr val="tx1"/>
                </a:solidFill>
                <a:latin typeface="Calibri"/>
              </a:defRPr>
            </a:lvl5pPr>
            <a:lvl6pPr marL="2514600" indent="-228600">
              <a:spcBef>
                <a:spcPts val="0"/>
              </a:spcBef>
              <a:spcAft>
                <a:spcPts val="0"/>
              </a:spcAft>
              <a:buClr>
                <a:schemeClr val="bg2"/>
              </a:buClr>
              <a:buFont typeface="Wingdings"/>
              <a:buChar char="§"/>
              <a:defRPr sz="2000">
                <a:solidFill>
                  <a:schemeClr val="tx1"/>
                </a:solidFill>
                <a:latin typeface="Calibri"/>
              </a:defRPr>
            </a:lvl6pPr>
            <a:lvl7pPr marL="2971800" indent="-228600">
              <a:spcBef>
                <a:spcPts val="0"/>
              </a:spcBef>
              <a:spcAft>
                <a:spcPts val="0"/>
              </a:spcAft>
              <a:buClr>
                <a:schemeClr val="bg2"/>
              </a:buClr>
              <a:buFont typeface="Wingdings"/>
              <a:buChar char="§"/>
              <a:defRPr sz="2000">
                <a:solidFill>
                  <a:schemeClr val="tx1"/>
                </a:solidFill>
                <a:latin typeface="Calibri"/>
              </a:defRPr>
            </a:lvl7pPr>
            <a:lvl8pPr marL="3429000" indent="-228600">
              <a:spcBef>
                <a:spcPts val="0"/>
              </a:spcBef>
              <a:spcAft>
                <a:spcPts val="0"/>
              </a:spcAft>
              <a:buClr>
                <a:schemeClr val="bg2"/>
              </a:buClr>
              <a:buFont typeface="Wingdings"/>
              <a:buChar char="§"/>
              <a:defRPr sz="2000">
                <a:solidFill>
                  <a:schemeClr val="tx1"/>
                </a:solidFill>
                <a:latin typeface="Calibri"/>
              </a:defRPr>
            </a:lvl8pPr>
            <a:lvl9pPr marL="3886200" indent="-228600">
              <a:spcBef>
                <a:spcPts val="0"/>
              </a:spcBef>
              <a:spcAft>
                <a:spcPts val="0"/>
              </a:spcAft>
              <a:buClr>
                <a:schemeClr val="bg2"/>
              </a:buClr>
              <a:buFont typeface="Wingdings"/>
              <a:buChar char="§"/>
              <a:defRPr sz="2000">
                <a:solidFill>
                  <a:schemeClr val="tx1"/>
                </a:solidFill>
                <a:latin typeface="Calibri"/>
              </a:defRPr>
            </a:lvl9pPr>
          </a:lstStyle>
          <a:p>
            <a:pPr>
              <a:spcBef>
                <a:spcPts val="0"/>
              </a:spcBef>
              <a:buClrTx/>
              <a:buFontTx/>
              <a:buNone/>
              <a:defRPr/>
            </a:pPr>
            <a:r>
              <a:rPr lang="de-DE" sz="1500">
                <a:latin typeface="Calibri"/>
              </a:rPr>
              <a:t>*(vgl. Cummins 1982)</a:t>
            </a:r>
            <a:endParaRPr/>
          </a:p>
        </p:txBody>
      </p:sp>
      <p:sp>
        <p:nvSpPr>
          <p:cNvPr id="3" name="Foliennummernplatzhalter 2"/>
          <p:cNvSpPr>
            <a:spLocks noGrp="1"/>
          </p:cNvSpPr>
          <p:nvPr>
            <p:ph type="sldNum" sz="quarter" idx="4"/>
          </p:nvPr>
        </p:nvSpPr>
        <p:spPr bwMode="auto"/>
        <p:txBody>
          <a:bodyPr/>
          <a:lstStyle/>
          <a:p>
            <a:pPr>
              <a:defRPr/>
            </a:pPr>
            <a:fld id="{48F63A3B-78C7-47BE-AE5E-E10140E04643}" type="slidenum">
              <a:rPr lang="en-US"/>
              <a:t>11</a:t>
            </a:fld>
            <a:endParaRPr lang="en-US"/>
          </a:p>
        </p:txBody>
      </p:sp>
      <p:sp>
        <p:nvSpPr>
          <p:cNvPr id="4" name="AutoShape 2" descr="https://photos-1.dropbox.com/t/2/AAAAE6w6qsyi_nbIwuMRyt04YL-VWf21zgJQOLGQaZJZMA/12/640889623/jpeg/32x32/1/_/1/2/IMG_7737_edited.jpg/EOCa7JkFGAsgAigC/GWgKL8NHm0v3prbvNzv-lgbYJnyxSiucThQ9W3_DPaY?size=800x600&amp;size_mode=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de-DE"/>
          </a:p>
        </p:txBody>
      </p:sp>
      <p:sp>
        <p:nvSpPr>
          <p:cNvPr id="5" name="AutoShape 4" descr="https://photos-1.dropbox.com/t/2/AAAAE6w6qsyi_nbIwuMRyt04YL-VWf21zgJQOLGQaZJZMA/12/640889623/jpeg/32x32/1/_/1/2/IMG_7737_edited.jpg/EOCa7JkFGAsgAigC/GWgKL8NHm0v3prbvNzv-lgbYJnyxSiucThQ9W3_DPaY?size=800x600&amp;size_mode=3"/>
          <p:cNvSpPr>
            <a:spLocks noChangeAspect="1" noChangeArrowheads="1"/>
          </p:cNvSpPr>
          <p:nvPr/>
        </p:nvSpPr>
        <p:spPr bwMode="auto">
          <a:xfrm>
            <a:off x="307975" y="7937"/>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de-DE"/>
          </a:p>
        </p:txBody>
      </p:sp>
      <p:pic>
        <p:nvPicPr>
          <p:cNvPr id="6" name="Grafik 5"/>
          <p:cNvPicPr>
            <a:picLocks noChangeAspect="1"/>
          </p:cNvPicPr>
          <p:nvPr/>
        </p:nvPicPr>
        <p:blipFill>
          <a:blip r:embed="rId3"/>
          <a:srcRect l="2720"/>
          <a:stretch/>
        </p:blipFill>
        <p:spPr bwMode="auto">
          <a:xfrm>
            <a:off x="5830783" y="4113213"/>
            <a:ext cx="2734047" cy="18729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7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show="0">
  <p:cSld>
    <p:bg>
      <p:bgPr>
        <a:solidFill>
          <a:schemeClr val="bg2">
            <a:lumMod val="90000"/>
          </a:schemeClr>
        </a:solidFill>
        <a:effectLst/>
      </p:bgPr>
    </p:bg>
    <p:spTree>
      <p:nvGrpSpPr>
        <p:cNvPr id="1" name=""/>
        <p:cNvGrpSpPr/>
        <p:nvPr/>
      </p:nvGrpSpPr>
      <p:grpSpPr bwMode="auto">
        <a:xfrm>
          <a:off x="0" y="0"/>
          <a:ext cx="0" cy="0"/>
          <a:chOff x="0" y="0"/>
          <a:chExt cx="0" cy="0"/>
        </a:xfrm>
      </p:grpSpPr>
      <p:sp>
        <p:nvSpPr>
          <p:cNvPr id="16386" name="Titel 1"/>
          <p:cNvSpPr>
            <a:spLocks noGrp="1"/>
          </p:cNvSpPr>
          <p:nvPr>
            <p:ph type="title"/>
          </p:nvPr>
        </p:nvSpPr>
        <p:spPr bwMode="auto"/>
        <p:txBody>
          <a:bodyPr/>
          <a:lstStyle/>
          <a:p>
            <a:pPr>
              <a:defRPr/>
            </a:pPr>
            <a:r>
              <a:rPr lang="de-DE"/>
              <a:t>Kommentare</a:t>
            </a:r>
            <a:endParaRPr/>
          </a:p>
        </p:txBody>
      </p:sp>
      <p:sp>
        <p:nvSpPr>
          <p:cNvPr id="4" name="Fußzeilenplatzhalter 3"/>
          <p:cNvSpPr>
            <a:spLocks noGrp="1"/>
          </p:cNvSpPr>
          <p:nvPr>
            <p:ph type="ftr" sz="quarter" idx="3"/>
          </p:nvPr>
        </p:nvSpPr>
        <p:spPr bwMode="auto"/>
        <p:txBody>
          <a:bodyPr/>
          <a:lstStyle/>
          <a:p>
            <a:pPr>
              <a:defRPr/>
            </a:pPr>
            <a:r>
              <a:rPr lang="de-DE"/>
              <a:t>Sprachliche Register</a:t>
            </a:r>
            <a:endParaRPr lang="de-DE" b="0"/>
          </a:p>
        </p:txBody>
      </p:sp>
      <p:sp>
        <p:nvSpPr>
          <p:cNvPr id="16387" name="Inhaltsplatzhalter 2"/>
          <p:cNvSpPr>
            <a:spLocks noGrp="1"/>
          </p:cNvSpPr>
          <p:nvPr>
            <p:ph type="body" sz="quarter" idx="10"/>
          </p:nvPr>
        </p:nvSpPr>
        <p:spPr bwMode="auto"/>
        <p:txBody>
          <a:bodyPr>
            <a:normAutofit lnSpcReduction="10000"/>
          </a:bodyPr>
          <a:lstStyle/>
          <a:p>
            <a:pPr>
              <a:lnSpc>
                <a:spcPct val="110000"/>
              </a:lnSpc>
              <a:defRPr/>
            </a:pPr>
            <a:r>
              <a:rPr lang="de-DE" sz="1700">
                <a:ea typeface="ＭＳ Ｐゴシック"/>
              </a:rPr>
              <a:t>Der Terminus </a:t>
            </a:r>
            <a:r>
              <a:rPr lang="de-DE" sz="1700" i="1">
                <a:ea typeface="ＭＳ Ｐゴシック"/>
              </a:rPr>
              <a:t>Alltagssprache</a:t>
            </a:r>
            <a:r>
              <a:rPr lang="de-DE" sz="1700">
                <a:ea typeface="ＭＳ Ｐゴシック"/>
              </a:rPr>
              <a:t> ist ein Oberbegriff für zahlreiche Varietäten der deutschen Sprache, beispielsweise der Regionalsprache. Ob beim Einkaufen nach </a:t>
            </a:r>
            <a:r>
              <a:rPr lang="de-DE" sz="1700" i="1">
                <a:ea typeface="ＭＳ Ｐゴシック"/>
              </a:rPr>
              <a:t>Brötchen</a:t>
            </a:r>
            <a:r>
              <a:rPr lang="de-DE" sz="1700">
                <a:ea typeface="ＭＳ Ｐゴシック"/>
              </a:rPr>
              <a:t>, </a:t>
            </a:r>
            <a:r>
              <a:rPr lang="de-DE" sz="1700" i="1">
                <a:ea typeface="ＭＳ Ｐゴシック"/>
              </a:rPr>
              <a:t>Semmeln</a:t>
            </a:r>
            <a:r>
              <a:rPr lang="de-DE" sz="1700">
                <a:ea typeface="ＭＳ Ｐゴシック"/>
              </a:rPr>
              <a:t> oder </a:t>
            </a:r>
            <a:r>
              <a:rPr lang="de-DE" sz="1700" i="1">
                <a:ea typeface="ＭＳ Ｐゴシック"/>
              </a:rPr>
              <a:t>Schrippen</a:t>
            </a:r>
            <a:r>
              <a:rPr lang="de-DE" sz="1700">
                <a:ea typeface="ＭＳ Ｐゴシック"/>
              </a:rPr>
              <a:t> gefragt wird, ist regional verschieden. Dennoch würde man in jedem Fall davon sprechen, dass beim Einkauf alltagssprachlich kommuniziert wird. </a:t>
            </a:r>
            <a:endParaRPr/>
          </a:p>
          <a:p>
            <a:pPr>
              <a:lnSpc>
                <a:spcPct val="110000"/>
              </a:lnSpc>
              <a:defRPr/>
            </a:pPr>
            <a:r>
              <a:rPr lang="de-DE" sz="1700">
                <a:ea typeface="ＭＳ Ｐゴシック"/>
              </a:rPr>
              <a:t>Für die Kommunikation in der Alltagssprache sind grundlegende Sprachkom-petenzen erforderlich, die der Pädagoge Jim Cummins unter dem Begriff </a:t>
            </a:r>
            <a:r>
              <a:rPr lang="de-DE" sz="1700" i="1">
                <a:ea typeface="ＭＳ Ｐゴシック"/>
              </a:rPr>
              <a:t>Basic Interpersonal Communication Skills</a:t>
            </a:r>
            <a:r>
              <a:rPr lang="de-DE" sz="1700">
                <a:ea typeface="ＭＳ Ｐゴシック"/>
              </a:rPr>
              <a:t>, kurz BICS, zusammengefasst hat. Diese Kompetenzen werden </a:t>
            </a:r>
            <a:r>
              <a:rPr lang="de-DE" sz="1700"/>
              <a:t>i. d. R.</a:t>
            </a:r>
            <a:r>
              <a:rPr lang="de-DE" sz="1700">
                <a:ea typeface="ＭＳ Ｐゴシック"/>
              </a:rPr>
              <a:t> von jedem Menschen im Laufe des natürlichen Spracherwerbs in der Erstsprache ohne besondere Instruktion erworben. Während Kinder im Englischunterricht erst lernen müssen, wie sie ein Brötchen in einer Fremdsprache bestellen, ist dies im Deutschunterricht kein Thema, da die Kinder diese sprachlichen Kompetenzen bereits im Alltag erworben haben. </a:t>
            </a:r>
            <a:endParaRPr/>
          </a:p>
          <a:p>
            <a:pPr>
              <a:lnSpc>
                <a:spcPct val="110000"/>
              </a:lnSpc>
              <a:defRPr/>
            </a:pPr>
            <a:r>
              <a:rPr lang="de-DE" sz="1700">
                <a:ea typeface="ＭＳ Ｐゴシック"/>
              </a:rPr>
              <a:t>Beispiele für alltagssprachliche Kommunikationsformen sind persönliche Gespräche, die entweder </a:t>
            </a:r>
            <a:r>
              <a:rPr lang="de-DE" sz="1700" i="1">
                <a:ea typeface="ＭＳ Ｐゴシック"/>
              </a:rPr>
              <a:t>face-to-face</a:t>
            </a:r>
            <a:r>
              <a:rPr lang="de-DE" sz="1700">
                <a:ea typeface="ＭＳ Ｐゴシック"/>
              </a:rPr>
              <a:t> (mündlich) oder über Chatprogramme (schriftlich) verlaufen können.</a:t>
            </a:r>
            <a:endParaRPr/>
          </a:p>
          <a:p>
            <a:pPr>
              <a:defRPr/>
            </a:pPr>
            <a:endParaRPr lang="de-DE" sz="2000"/>
          </a:p>
        </p:txBody>
      </p:sp>
      <p:sp>
        <p:nvSpPr>
          <p:cNvPr id="2" name="Foliennummernplatzhalter 1"/>
          <p:cNvSpPr>
            <a:spLocks noGrp="1"/>
          </p:cNvSpPr>
          <p:nvPr>
            <p:ph type="sldNum" sz="quarter" idx="4"/>
          </p:nvPr>
        </p:nvSpPr>
        <p:spPr bwMode="auto"/>
        <p:txBody>
          <a:bodyPr/>
          <a:lstStyle/>
          <a:p>
            <a:pPr>
              <a:defRPr/>
            </a:pPr>
            <a:fld id="{48F63A3B-78C7-47BE-AE5E-E10140E04643}" type="slidenum">
              <a:rPr lang="en-US"/>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410" name="Titel 1"/>
          <p:cNvSpPr>
            <a:spLocks noGrp="1"/>
          </p:cNvSpPr>
          <p:nvPr>
            <p:ph type="title"/>
          </p:nvPr>
        </p:nvSpPr>
        <p:spPr bwMode="auto"/>
        <p:txBody>
          <a:bodyPr/>
          <a:lstStyle/>
          <a:p>
            <a:pPr>
              <a:defRPr/>
            </a:pPr>
            <a:r>
              <a:rPr lang="de-DE" sz="2700"/>
              <a:t>Register Bildungs- und Fachsprache</a:t>
            </a:r>
            <a:endParaRPr/>
          </a:p>
        </p:txBody>
      </p:sp>
      <p:sp>
        <p:nvSpPr>
          <p:cNvPr id="10" name="Fußzeilenplatzhalter 3"/>
          <p:cNvSpPr>
            <a:spLocks noGrp="1"/>
          </p:cNvSpPr>
          <p:nvPr>
            <p:ph type="ftr" sz="quarter" idx="3"/>
          </p:nvPr>
        </p:nvSpPr>
        <p:spPr bwMode="auto"/>
        <p:txBody>
          <a:bodyPr/>
          <a:lstStyle/>
          <a:p>
            <a:pPr>
              <a:defRPr/>
            </a:pPr>
            <a:r>
              <a:rPr lang="de-DE"/>
              <a:t>Sprachliche Register</a:t>
            </a:r>
            <a:endParaRPr lang="de-DE" b="0"/>
          </a:p>
        </p:txBody>
      </p:sp>
      <p:sp>
        <p:nvSpPr>
          <p:cNvPr id="2" name="Textplatzhalter 1"/>
          <p:cNvSpPr>
            <a:spLocks noGrp="1"/>
          </p:cNvSpPr>
          <p:nvPr>
            <p:ph type="body" sz="quarter" idx="10"/>
          </p:nvPr>
        </p:nvSpPr>
        <p:spPr bwMode="auto"/>
        <p:txBody>
          <a:bodyPr>
            <a:noAutofit/>
          </a:bodyPr>
          <a:lstStyle/>
          <a:p>
            <a:pPr marL="0" indent="0">
              <a:lnSpc>
                <a:spcPct val="100000"/>
              </a:lnSpc>
              <a:spcBef>
                <a:spcPts val="600"/>
              </a:spcBef>
              <a:buNone/>
              <a:defRPr/>
            </a:pPr>
            <a:r>
              <a:rPr lang="de-DE" sz="2000" b="1">
                <a:ea typeface="ＭＳ Ｐゴシック"/>
              </a:rPr>
              <a:t>Bildungs- und Fachsprache …</a:t>
            </a:r>
            <a:endParaRPr lang="de-DE" sz="2000">
              <a:ea typeface="ＭＳ Ｐゴシック"/>
            </a:endParaRPr>
          </a:p>
          <a:p>
            <a:pPr marL="363538" indent="-363538">
              <a:lnSpc>
                <a:spcPct val="100000"/>
              </a:lnSpc>
              <a:spcBef>
                <a:spcPts val="600"/>
              </a:spcBef>
              <a:defRPr/>
            </a:pPr>
            <a:r>
              <a:rPr lang="de-DE" sz="2000">
                <a:ea typeface="ＭＳ Ｐゴシック"/>
              </a:rPr>
              <a:t>heißen die Sprachregister, die für akademische, eher formelle Zwecke genutzt werden (Vorlesungen, Fachbücher, Bewerbungsschreiben, …),</a:t>
            </a:r>
            <a:endParaRPr/>
          </a:p>
          <a:p>
            <a:pPr marL="363538" indent="-363538">
              <a:lnSpc>
                <a:spcPct val="100000"/>
              </a:lnSpc>
              <a:spcBef>
                <a:spcPts val="600"/>
              </a:spcBef>
              <a:defRPr/>
            </a:pPr>
            <a:r>
              <a:rPr lang="de-DE" sz="2000">
                <a:ea typeface="ＭＳ Ｐゴシック"/>
              </a:rPr>
              <a:t>sind Oberbegriffe für eine Reihe von Varietäten (Symbolsprache, Bild-sprache, fachspezifische Formeln und Gesetze, ...),</a:t>
            </a:r>
            <a:endParaRPr/>
          </a:p>
          <a:p>
            <a:pPr marL="363538" indent="-363538">
              <a:lnSpc>
                <a:spcPct val="100000"/>
              </a:lnSpc>
              <a:spcBef>
                <a:spcPts val="600"/>
              </a:spcBef>
              <a:defRPr/>
            </a:pPr>
            <a:r>
              <a:rPr lang="de-DE" sz="2000">
                <a:ea typeface="ＭＳ Ｐゴシック"/>
              </a:rPr>
              <a:t>erfordern weiterführende Sprachkompetenzen (</a:t>
            </a:r>
            <a:r>
              <a:rPr lang="de-DE" sz="2000" i="1">
                <a:ea typeface="ＭＳ Ｐゴシック"/>
              </a:rPr>
              <a:t>Cognitive Academic Language Proficiency, </a:t>
            </a:r>
            <a:r>
              <a:rPr lang="de-DE" sz="2000">
                <a:ea typeface="ＭＳ Ｐゴシック"/>
              </a:rPr>
              <a:t>CALP*), die in den jeweiligen Bildungsinstitutionen vermittelt und geübt werden müssen.</a:t>
            </a:r>
            <a:endParaRPr lang="de-DE" sz="2000" b="1">
              <a:ea typeface="ＭＳ Ｐゴシック"/>
            </a:endParaRPr>
          </a:p>
          <a:p>
            <a:pPr marL="0" indent="0">
              <a:lnSpc>
                <a:spcPct val="100000"/>
              </a:lnSpc>
              <a:buNone/>
              <a:defRPr/>
            </a:pPr>
            <a:r>
              <a:rPr lang="de-DE" sz="2000" b="1">
                <a:ea typeface="ＭＳ Ｐゴシック"/>
              </a:rPr>
              <a:t>Beispiele</a:t>
            </a:r>
            <a:r>
              <a:rPr lang="de-DE" sz="2000">
                <a:ea typeface="ＭＳ Ｐゴシック"/>
              </a:rPr>
              <a:t>: </a:t>
            </a:r>
            <a:endParaRPr/>
          </a:p>
          <a:p>
            <a:pPr marL="342900" indent="-342900">
              <a:lnSpc>
                <a:spcPct val="100000"/>
              </a:lnSpc>
              <a:spcBef>
                <a:spcPts val="0"/>
              </a:spcBef>
              <a:defRPr/>
            </a:pPr>
            <a:r>
              <a:rPr lang="de-DE" sz="2000">
                <a:ea typeface="ＭＳ Ｐゴシック"/>
              </a:rPr>
              <a:t>fachwissenschaftlicher Vortrag </a:t>
            </a:r>
            <a:br>
              <a:rPr lang="de-DE" sz="2000">
                <a:ea typeface="ＭＳ Ｐゴシック"/>
              </a:rPr>
            </a:br>
            <a:r>
              <a:rPr lang="de-DE" sz="2000">
                <a:ea typeface="ＭＳ Ｐゴシック"/>
              </a:rPr>
              <a:t>(mündliche Kommunikation)</a:t>
            </a:r>
            <a:endParaRPr/>
          </a:p>
          <a:p>
            <a:pPr marL="342900" indent="-342900">
              <a:lnSpc>
                <a:spcPct val="100000"/>
              </a:lnSpc>
              <a:spcBef>
                <a:spcPts val="600"/>
              </a:spcBef>
              <a:defRPr/>
            </a:pPr>
            <a:r>
              <a:rPr lang="de-DE" sz="2000">
                <a:ea typeface="ＭＳ Ｐゴシック"/>
              </a:rPr>
              <a:t>Text in einem Lehrwerk</a:t>
            </a:r>
            <a:br>
              <a:rPr lang="de-DE" sz="2000">
                <a:ea typeface="ＭＳ Ｐゴシック"/>
              </a:rPr>
            </a:br>
            <a:r>
              <a:rPr lang="de-DE" sz="2000">
                <a:ea typeface="ＭＳ Ｐゴシック"/>
              </a:rPr>
              <a:t>(schriftliche Kommunikation) </a:t>
            </a:r>
            <a:endParaRPr/>
          </a:p>
        </p:txBody>
      </p:sp>
      <p:sp>
        <p:nvSpPr>
          <p:cNvPr id="12295" name="Textfeld 8"/>
          <p:cNvSpPr txBox="1">
            <a:spLocks noChangeArrowheads="1"/>
          </p:cNvSpPr>
          <p:nvPr/>
        </p:nvSpPr>
        <p:spPr bwMode="auto">
          <a:xfrm>
            <a:off x="630462" y="5988697"/>
            <a:ext cx="2124075" cy="322263"/>
          </a:xfrm>
          <a:prstGeom prst="rect">
            <a:avLst/>
          </a:prstGeom>
          <a:noFill/>
          <a:ln>
            <a:noFill/>
          </a:ln>
        </p:spPr>
        <p:txBody>
          <a:bodyPr>
            <a:spAutoFit/>
          </a:bodyPr>
          <a:lstStyle>
            <a:lvl1pPr>
              <a:spcBef>
                <a:spcPts val="0"/>
              </a:spcBef>
              <a:buClr>
                <a:schemeClr val="bg2"/>
              </a:buClr>
              <a:buFont typeface="Wingdings"/>
              <a:buChar char="§"/>
              <a:defRPr sz="2400">
                <a:solidFill>
                  <a:schemeClr val="tx1"/>
                </a:solidFill>
                <a:latin typeface="Calibri"/>
              </a:defRPr>
            </a:lvl1pPr>
            <a:lvl2pPr marL="742950" indent="-285750">
              <a:spcBef>
                <a:spcPts val="0"/>
              </a:spcBef>
              <a:buClr>
                <a:schemeClr val="bg2"/>
              </a:buClr>
              <a:buFont typeface="Wingdings"/>
              <a:buChar char="§"/>
              <a:defRPr sz="2400">
                <a:solidFill>
                  <a:schemeClr val="tx1"/>
                </a:solidFill>
                <a:latin typeface="Calibri"/>
              </a:defRPr>
            </a:lvl2pPr>
            <a:lvl3pPr marL="1143000" indent="-228600">
              <a:spcBef>
                <a:spcPts val="0"/>
              </a:spcBef>
              <a:buClr>
                <a:schemeClr val="bg2"/>
              </a:buClr>
              <a:buFont typeface="Wingdings"/>
              <a:buChar char="§"/>
              <a:defRPr sz="2400">
                <a:solidFill>
                  <a:schemeClr val="tx1"/>
                </a:solidFill>
                <a:latin typeface="Calibri"/>
              </a:defRPr>
            </a:lvl3pPr>
            <a:lvl4pPr marL="1600200" indent="-228600">
              <a:spcBef>
                <a:spcPts val="0"/>
              </a:spcBef>
              <a:buClr>
                <a:schemeClr val="bg2"/>
              </a:buClr>
              <a:buFont typeface="Wingdings"/>
              <a:buChar char="§"/>
              <a:defRPr sz="2000">
                <a:solidFill>
                  <a:schemeClr val="tx1"/>
                </a:solidFill>
                <a:latin typeface="Calibri"/>
              </a:defRPr>
            </a:lvl4pPr>
            <a:lvl5pPr marL="2057400" indent="-228600">
              <a:spcBef>
                <a:spcPts val="0"/>
              </a:spcBef>
              <a:buClr>
                <a:schemeClr val="bg2"/>
              </a:buClr>
              <a:buFont typeface="Wingdings"/>
              <a:buChar char="§"/>
              <a:defRPr sz="2000">
                <a:solidFill>
                  <a:schemeClr val="tx1"/>
                </a:solidFill>
                <a:latin typeface="Calibri"/>
              </a:defRPr>
            </a:lvl5pPr>
            <a:lvl6pPr marL="2514600" indent="-228600">
              <a:spcBef>
                <a:spcPts val="0"/>
              </a:spcBef>
              <a:spcAft>
                <a:spcPts val="0"/>
              </a:spcAft>
              <a:buClr>
                <a:schemeClr val="bg2"/>
              </a:buClr>
              <a:buFont typeface="Wingdings"/>
              <a:buChar char="§"/>
              <a:defRPr sz="2000">
                <a:solidFill>
                  <a:schemeClr val="tx1"/>
                </a:solidFill>
                <a:latin typeface="Calibri"/>
              </a:defRPr>
            </a:lvl6pPr>
            <a:lvl7pPr marL="2971800" indent="-228600">
              <a:spcBef>
                <a:spcPts val="0"/>
              </a:spcBef>
              <a:spcAft>
                <a:spcPts val="0"/>
              </a:spcAft>
              <a:buClr>
                <a:schemeClr val="bg2"/>
              </a:buClr>
              <a:buFont typeface="Wingdings"/>
              <a:buChar char="§"/>
              <a:defRPr sz="2000">
                <a:solidFill>
                  <a:schemeClr val="tx1"/>
                </a:solidFill>
                <a:latin typeface="Calibri"/>
              </a:defRPr>
            </a:lvl7pPr>
            <a:lvl8pPr marL="3429000" indent="-228600">
              <a:spcBef>
                <a:spcPts val="0"/>
              </a:spcBef>
              <a:spcAft>
                <a:spcPts val="0"/>
              </a:spcAft>
              <a:buClr>
                <a:schemeClr val="bg2"/>
              </a:buClr>
              <a:buFont typeface="Wingdings"/>
              <a:buChar char="§"/>
              <a:defRPr sz="2000">
                <a:solidFill>
                  <a:schemeClr val="tx1"/>
                </a:solidFill>
                <a:latin typeface="Calibri"/>
              </a:defRPr>
            </a:lvl8pPr>
            <a:lvl9pPr marL="3886200" indent="-228600">
              <a:spcBef>
                <a:spcPts val="0"/>
              </a:spcBef>
              <a:spcAft>
                <a:spcPts val="0"/>
              </a:spcAft>
              <a:buClr>
                <a:schemeClr val="bg2"/>
              </a:buClr>
              <a:buFont typeface="Wingdings"/>
              <a:buChar char="§"/>
              <a:defRPr sz="2000">
                <a:solidFill>
                  <a:schemeClr val="tx1"/>
                </a:solidFill>
                <a:latin typeface="Calibri"/>
              </a:defRPr>
            </a:lvl9pPr>
          </a:lstStyle>
          <a:p>
            <a:pPr>
              <a:spcBef>
                <a:spcPts val="0"/>
              </a:spcBef>
              <a:buClrTx/>
              <a:buFontTx/>
              <a:buNone/>
              <a:defRPr/>
            </a:pPr>
            <a:r>
              <a:rPr lang="de-DE" sz="1500">
                <a:latin typeface="Calibri"/>
              </a:rPr>
              <a:t>*(vgl. Cummins 1982)</a:t>
            </a:r>
            <a:endParaRPr/>
          </a:p>
        </p:txBody>
      </p:sp>
      <p:sp>
        <p:nvSpPr>
          <p:cNvPr id="3" name="Foliennummernplatzhalter 2"/>
          <p:cNvSpPr>
            <a:spLocks noGrp="1"/>
          </p:cNvSpPr>
          <p:nvPr>
            <p:ph type="sldNum" sz="quarter" idx="4"/>
          </p:nvPr>
        </p:nvSpPr>
        <p:spPr bwMode="auto"/>
        <p:txBody>
          <a:bodyPr/>
          <a:lstStyle/>
          <a:p>
            <a:pPr>
              <a:defRPr/>
            </a:pPr>
            <a:fld id="{48F63A3B-78C7-47BE-AE5E-E10140E04643}" type="slidenum">
              <a:rPr lang="en-US"/>
              <a:t>13</a:t>
            </a:fld>
            <a:endParaRPr lang="en-US"/>
          </a:p>
        </p:txBody>
      </p:sp>
      <p:pic>
        <p:nvPicPr>
          <p:cNvPr id="4" name="Grafik 3"/>
          <p:cNvPicPr>
            <a:picLocks noChangeAspect="1"/>
          </p:cNvPicPr>
          <p:nvPr/>
        </p:nvPicPr>
        <p:blipFill>
          <a:blip r:embed="rId3"/>
          <a:stretch/>
        </p:blipFill>
        <p:spPr bwMode="auto">
          <a:xfrm>
            <a:off x="5776908" y="4113213"/>
            <a:ext cx="2785739" cy="18564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29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show="0">
  <p:cSld>
    <p:bg>
      <p:bgPr>
        <a:solidFill>
          <a:schemeClr val="bg2">
            <a:lumMod val="90000"/>
          </a:schemeClr>
        </a:solidFill>
        <a:effectLst/>
      </p:bgPr>
    </p:bg>
    <p:spTree>
      <p:nvGrpSpPr>
        <p:cNvPr id="1" name=""/>
        <p:cNvGrpSpPr/>
        <p:nvPr/>
      </p:nvGrpSpPr>
      <p:grpSpPr bwMode="auto">
        <a:xfrm>
          <a:off x="0" y="0"/>
          <a:ext cx="0" cy="0"/>
          <a:chOff x="0" y="0"/>
          <a:chExt cx="0" cy="0"/>
        </a:xfrm>
      </p:grpSpPr>
      <p:sp>
        <p:nvSpPr>
          <p:cNvPr id="18434" name="Titel 1"/>
          <p:cNvSpPr>
            <a:spLocks noGrp="1"/>
          </p:cNvSpPr>
          <p:nvPr>
            <p:ph type="title"/>
          </p:nvPr>
        </p:nvSpPr>
        <p:spPr bwMode="auto"/>
        <p:txBody>
          <a:bodyPr/>
          <a:lstStyle/>
          <a:p>
            <a:pPr>
              <a:defRPr/>
            </a:pPr>
            <a:r>
              <a:rPr lang="de-DE"/>
              <a:t>Kommentare</a:t>
            </a:r>
            <a:endParaRPr/>
          </a:p>
        </p:txBody>
      </p:sp>
      <p:sp>
        <p:nvSpPr>
          <p:cNvPr id="4" name="Fußzeilenplatzhalter 3"/>
          <p:cNvSpPr>
            <a:spLocks noGrp="1"/>
          </p:cNvSpPr>
          <p:nvPr>
            <p:ph type="ftr" sz="quarter" idx="3"/>
          </p:nvPr>
        </p:nvSpPr>
        <p:spPr bwMode="auto"/>
        <p:txBody>
          <a:bodyPr/>
          <a:lstStyle/>
          <a:p>
            <a:pPr>
              <a:defRPr/>
            </a:pPr>
            <a:r>
              <a:rPr lang="de-DE"/>
              <a:t>Sprachliche Register</a:t>
            </a:r>
            <a:endParaRPr lang="de-DE" b="0"/>
          </a:p>
        </p:txBody>
      </p:sp>
      <p:sp>
        <p:nvSpPr>
          <p:cNvPr id="18435" name="Inhaltsplatzhalter 2"/>
          <p:cNvSpPr>
            <a:spLocks noGrp="1"/>
          </p:cNvSpPr>
          <p:nvPr>
            <p:ph type="body" sz="quarter" idx="10"/>
          </p:nvPr>
        </p:nvSpPr>
        <p:spPr bwMode="auto"/>
        <p:txBody>
          <a:bodyPr>
            <a:noAutofit/>
          </a:bodyPr>
          <a:lstStyle/>
          <a:p>
            <a:pPr>
              <a:lnSpc>
                <a:spcPct val="100000"/>
              </a:lnSpc>
              <a:spcBef>
                <a:spcPts val="600"/>
              </a:spcBef>
              <a:defRPr/>
            </a:pPr>
            <a:r>
              <a:rPr lang="de-DE" sz="1800">
                <a:ea typeface="ＭＳ Ｐゴシック"/>
              </a:rPr>
              <a:t>Zur Bildungs- und Fachsprache gehören mehrere Einzelregister, z. B. die Symbolsprache, die für mathematische Berechnungen, chemische </a:t>
            </a:r>
            <a:r>
              <a:rPr lang="de-DE" sz="1800"/>
              <a:t>Reaktionsgleichungen </a:t>
            </a:r>
            <a:r>
              <a:rPr lang="de-DE" sz="1800">
                <a:ea typeface="ＭＳ Ｐゴシック"/>
              </a:rPr>
              <a:t>usw. genutzt wird. </a:t>
            </a:r>
            <a:endParaRPr/>
          </a:p>
          <a:p>
            <a:pPr>
              <a:lnSpc>
                <a:spcPct val="100000"/>
              </a:lnSpc>
              <a:spcBef>
                <a:spcPts val="600"/>
              </a:spcBef>
              <a:defRPr/>
            </a:pPr>
            <a:r>
              <a:rPr lang="de-DE" sz="1800">
                <a:ea typeface="ＭＳ Ｐゴシック"/>
              </a:rPr>
              <a:t>Die Bildungs- und Fachsprache wird nicht im Alltag erworben, da sie dort fast nicht vorkommt. Bei Bildungs- und Fachsprache handelt es sich um die Sprache der Bildungsinstitutionen, der die Kinder folglich erst bei Schuleintritt begegnen. Anders als bei der Alltagssprache können die Kinder daher nicht auf Vorwissen und Vorerfahrungen zurückgreifen, sondern müssen im Erwerb der sog. </a:t>
            </a:r>
            <a:r>
              <a:rPr lang="de-DE" sz="1800" i="1">
                <a:ea typeface="ＭＳ Ｐゴシック"/>
              </a:rPr>
              <a:t>Cognitive Academic Language Proficiency </a:t>
            </a:r>
            <a:r>
              <a:rPr lang="de-DE" sz="1800">
                <a:ea typeface="ＭＳ Ｐゴシック"/>
              </a:rPr>
              <a:t>(CALP) unterrichtet und unterstützt werden. Diese Sprachkompetenzen sind umfangreicher, da die Bildungs- und Fachsprache komplexer ist als die Alltagssprache. </a:t>
            </a:r>
            <a:endParaRPr/>
          </a:p>
          <a:p>
            <a:pPr>
              <a:lnSpc>
                <a:spcPct val="100000"/>
              </a:lnSpc>
              <a:spcBef>
                <a:spcPts val="600"/>
              </a:spcBef>
              <a:defRPr/>
            </a:pPr>
            <a:r>
              <a:rPr lang="de-DE" sz="1800">
                <a:ea typeface="ＭＳ Ｐゴシック"/>
              </a:rPr>
              <a:t>Beispiele für mündliche und schriftliche Ausprägungen von Bildungs- und Fachsprache sind fachwissenschaftliche Vorträge und Texte in Lehrwerken von Schule und Universität.</a:t>
            </a:r>
            <a:endParaRPr/>
          </a:p>
        </p:txBody>
      </p:sp>
      <p:sp>
        <p:nvSpPr>
          <p:cNvPr id="2" name="Foliennummernplatzhalter 1"/>
          <p:cNvSpPr>
            <a:spLocks noGrp="1"/>
          </p:cNvSpPr>
          <p:nvPr>
            <p:ph type="sldNum" sz="quarter" idx="4"/>
          </p:nvPr>
        </p:nvSpPr>
        <p:spPr bwMode="auto"/>
        <p:txBody>
          <a:bodyPr/>
          <a:lstStyle/>
          <a:p>
            <a:pPr>
              <a:defRPr/>
            </a:pPr>
            <a:fld id="{48F63A3B-78C7-47BE-AE5E-E10140E04643}" type="slidenum">
              <a:rPr lang="en-US"/>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9459" name="Titel 2"/>
          <p:cNvSpPr>
            <a:spLocks noGrp="1"/>
          </p:cNvSpPr>
          <p:nvPr>
            <p:ph type="title"/>
          </p:nvPr>
        </p:nvSpPr>
        <p:spPr bwMode="auto"/>
        <p:txBody>
          <a:bodyPr/>
          <a:lstStyle/>
          <a:p>
            <a:pPr>
              <a:defRPr/>
            </a:pPr>
            <a:r>
              <a:rPr lang="de-DE"/>
              <a:t>Kennzeichen alltagssprachlicher Kommunikation</a:t>
            </a:r>
            <a:endParaRPr/>
          </a:p>
        </p:txBody>
      </p:sp>
      <p:sp>
        <p:nvSpPr>
          <p:cNvPr id="7" name="Fußzeilenplatzhalter 3"/>
          <p:cNvSpPr>
            <a:spLocks noGrp="1"/>
          </p:cNvSpPr>
          <p:nvPr>
            <p:ph type="ftr" sz="quarter" idx="3"/>
          </p:nvPr>
        </p:nvSpPr>
        <p:spPr bwMode="auto"/>
        <p:txBody>
          <a:bodyPr/>
          <a:lstStyle/>
          <a:p>
            <a:pPr>
              <a:defRPr/>
            </a:pPr>
            <a:r>
              <a:rPr lang="de-DE"/>
              <a:t>Sprachliche Register</a:t>
            </a:r>
            <a:endParaRPr lang="de-DE" b="0"/>
          </a:p>
        </p:txBody>
      </p:sp>
      <p:sp>
        <p:nvSpPr>
          <p:cNvPr id="33795" name="Inhaltsplatzhalter 2"/>
          <p:cNvSpPr>
            <a:spLocks noGrp="1"/>
          </p:cNvSpPr>
          <p:nvPr>
            <p:ph type="body" sz="quarter" idx="10"/>
          </p:nvPr>
        </p:nvSpPr>
        <p:spPr bwMode="auto">
          <a:xfrm>
            <a:off x="628650" y="1381885"/>
            <a:ext cx="5486398" cy="4544871"/>
          </a:xfrm>
        </p:spPr>
        <p:txBody>
          <a:bodyPr>
            <a:noAutofit/>
          </a:bodyPr>
          <a:lstStyle/>
          <a:p>
            <a:pPr marL="363538" indent="-363538">
              <a:lnSpc>
                <a:spcPct val="100000"/>
              </a:lnSpc>
              <a:spcBef>
                <a:spcPts val="600"/>
              </a:spcBef>
              <a:buClrTx/>
              <a:defRPr/>
            </a:pPr>
            <a:r>
              <a:rPr lang="de-DE" sz="2000"/>
              <a:t>dialogisch: abwechselnde Redeanteile der Kommunikationspartner/innen, die sich (physisch) nah sind (subjektive „Sprache der Nähe“)</a:t>
            </a:r>
            <a:endParaRPr/>
          </a:p>
          <a:p>
            <a:pPr marL="363538" indent="-363538">
              <a:lnSpc>
                <a:spcPct val="100000"/>
              </a:lnSpc>
              <a:spcBef>
                <a:spcPts val="600"/>
              </a:spcBef>
              <a:buClrTx/>
              <a:defRPr/>
            </a:pPr>
            <a:r>
              <a:rPr lang="de-DE" sz="2000"/>
              <a:t>spontan und prozesshaft (z. B. thematische Sprünge, unstrukturierter Ablauf)</a:t>
            </a:r>
            <a:endParaRPr/>
          </a:p>
          <a:p>
            <a:pPr marL="363538" indent="-363538">
              <a:lnSpc>
                <a:spcPct val="100000"/>
              </a:lnSpc>
              <a:spcBef>
                <a:spcPts val="600"/>
              </a:spcBef>
              <a:buClrTx/>
              <a:defRPr/>
            </a:pPr>
            <a:r>
              <a:rPr lang="de-DE" sz="2000"/>
              <a:t>grammatikalisch oft ‚inkorrekt‘ (z. B. unvollständiger Satzbau, Auslassungen, Unterbrechungen/Korrekturen)</a:t>
            </a:r>
            <a:endParaRPr/>
          </a:p>
          <a:p>
            <a:pPr marL="363538" indent="-363538">
              <a:lnSpc>
                <a:spcPct val="100000"/>
              </a:lnSpc>
              <a:spcBef>
                <a:spcPts val="600"/>
              </a:spcBef>
              <a:buClrTx/>
              <a:defRPr/>
            </a:pPr>
            <a:r>
              <a:rPr lang="de-DE" sz="2000"/>
              <a:t>situations- und kontextgebunden (z. B. deiktische Mittel wie </a:t>
            </a:r>
            <a:r>
              <a:rPr lang="de-DE" sz="2000" i="1"/>
              <a:t>Da!</a:t>
            </a:r>
            <a:r>
              <a:rPr lang="de-DE" sz="2000"/>
              <a:t>, Ein-Wort-Sätze)</a:t>
            </a:r>
            <a:endParaRPr/>
          </a:p>
          <a:p>
            <a:pPr marL="363538" indent="-363538">
              <a:lnSpc>
                <a:spcPct val="100000"/>
              </a:lnSpc>
              <a:spcBef>
                <a:spcPts val="600"/>
              </a:spcBef>
              <a:buClrTx/>
              <a:defRPr/>
            </a:pPr>
            <a:r>
              <a:rPr lang="de-DE" sz="2000"/>
              <a:t>effizient und ökonomisch (z. B. Einsatz von                                       Gestik/Mimik/Betonung bzw. Emoticons anstelle von Worten)</a:t>
            </a:r>
            <a:endParaRPr/>
          </a:p>
        </p:txBody>
      </p:sp>
      <p:sp>
        <p:nvSpPr>
          <p:cNvPr id="2" name="Foliennummernplatzhalter 1"/>
          <p:cNvSpPr>
            <a:spLocks noGrp="1"/>
          </p:cNvSpPr>
          <p:nvPr>
            <p:ph type="sldNum" sz="quarter" idx="4"/>
          </p:nvPr>
        </p:nvSpPr>
        <p:spPr bwMode="auto"/>
        <p:txBody>
          <a:bodyPr/>
          <a:lstStyle/>
          <a:p>
            <a:pPr>
              <a:defRPr/>
            </a:pPr>
            <a:fld id="{48F63A3B-78C7-47BE-AE5E-E10140E04643}" type="slidenum">
              <a:rPr lang="en-US"/>
              <a:t>15</a:t>
            </a:fld>
            <a:endParaRPr lang="en-US"/>
          </a:p>
        </p:txBody>
      </p:sp>
      <p:pic>
        <p:nvPicPr>
          <p:cNvPr id="8" name="Grafik 7"/>
          <p:cNvPicPr>
            <a:picLocks noChangeAspect="1"/>
          </p:cNvPicPr>
          <p:nvPr/>
        </p:nvPicPr>
        <p:blipFill>
          <a:blip r:embed="rId3"/>
          <a:stretch/>
        </p:blipFill>
        <p:spPr bwMode="auto">
          <a:xfrm>
            <a:off x="6176291" y="1283312"/>
            <a:ext cx="2322512" cy="1547737"/>
          </a:xfrm>
          <a:prstGeom prst="rect">
            <a:avLst/>
          </a:prstGeom>
        </p:spPr>
      </p:pic>
      <p:pic>
        <p:nvPicPr>
          <p:cNvPr id="3" name="Grafik 2"/>
          <p:cNvPicPr>
            <a:picLocks noChangeAspect="1"/>
          </p:cNvPicPr>
          <p:nvPr/>
        </p:nvPicPr>
        <p:blipFill>
          <a:blip r:embed="rId4"/>
          <a:stretch/>
        </p:blipFill>
        <p:spPr bwMode="auto">
          <a:xfrm>
            <a:off x="6156203" y="3082614"/>
            <a:ext cx="2370462" cy="26650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show="0">
  <p:cSld>
    <p:bg>
      <p:bgPr>
        <a:solidFill>
          <a:schemeClr val="bg2">
            <a:lumMod val="90000"/>
          </a:schemeClr>
        </a:solidFill>
        <a:effectLst/>
      </p:bgPr>
    </p:bg>
    <p:spTree>
      <p:nvGrpSpPr>
        <p:cNvPr id="1" name=""/>
        <p:cNvGrpSpPr/>
        <p:nvPr/>
      </p:nvGrpSpPr>
      <p:grpSpPr bwMode="auto">
        <a:xfrm>
          <a:off x="0" y="0"/>
          <a:ext cx="0" cy="0"/>
          <a:chOff x="0" y="0"/>
          <a:chExt cx="0" cy="0"/>
        </a:xfrm>
      </p:grpSpPr>
      <p:sp>
        <p:nvSpPr>
          <p:cNvPr id="20482" name="Titel 1"/>
          <p:cNvSpPr>
            <a:spLocks noGrp="1"/>
          </p:cNvSpPr>
          <p:nvPr>
            <p:ph type="title"/>
          </p:nvPr>
        </p:nvSpPr>
        <p:spPr bwMode="auto"/>
        <p:txBody>
          <a:bodyPr/>
          <a:lstStyle/>
          <a:p>
            <a:pPr>
              <a:defRPr/>
            </a:pPr>
            <a:r>
              <a:rPr lang="de-DE"/>
              <a:t>Kommentare (Kennzeichen d. Alltagssprache 1/3)</a:t>
            </a:r>
            <a:endParaRPr/>
          </a:p>
        </p:txBody>
      </p:sp>
      <p:sp>
        <p:nvSpPr>
          <p:cNvPr id="4" name="Fußzeilenplatzhalter 3"/>
          <p:cNvSpPr>
            <a:spLocks noGrp="1"/>
          </p:cNvSpPr>
          <p:nvPr>
            <p:ph type="ftr" sz="quarter" idx="3"/>
          </p:nvPr>
        </p:nvSpPr>
        <p:spPr bwMode="auto"/>
        <p:txBody>
          <a:bodyPr/>
          <a:lstStyle/>
          <a:p>
            <a:pPr>
              <a:defRPr/>
            </a:pPr>
            <a:r>
              <a:rPr lang="de-DE"/>
              <a:t>Sprachliche Register</a:t>
            </a:r>
            <a:endParaRPr lang="de-DE" b="0"/>
          </a:p>
        </p:txBody>
      </p:sp>
      <p:sp>
        <p:nvSpPr>
          <p:cNvPr id="20483" name="Inhaltsplatzhalter 2"/>
          <p:cNvSpPr>
            <a:spLocks noGrp="1"/>
          </p:cNvSpPr>
          <p:nvPr>
            <p:ph type="body" sz="quarter" idx="10"/>
          </p:nvPr>
        </p:nvSpPr>
        <p:spPr bwMode="auto"/>
        <p:txBody>
          <a:bodyPr>
            <a:noAutofit/>
          </a:bodyPr>
          <a:lstStyle/>
          <a:p>
            <a:pPr marL="363538" indent="-363538">
              <a:lnSpc>
                <a:spcPct val="100000"/>
              </a:lnSpc>
              <a:defRPr/>
            </a:pPr>
            <a:r>
              <a:rPr lang="de-DE" sz="1700">
                <a:ea typeface="ＭＳ Ｐゴシック"/>
              </a:rPr>
              <a:t>Alltagssprachliche Kommunikation verläuft dialogisch, d. h., dass die Kommunikationspartner/innen abwechselnd sprechen. Dabei können sie sich – wie im Beispiel des </a:t>
            </a:r>
            <a:r>
              <a:rPr lang="de-DE" sz="1700" i="1">
                <a:ea typeface="ＭＳ Ｐゴシック"/>
              </a:rPr>
              <a:t>face-to-face</a:t>
            </a:r>
            <a:r>
              <a:rPr lang="de-DE" sz="1700">
                <a:ea typeface="ＭＳ Ｐゴシック"/>
              </a:rPr>
              <a:t>-Gesprächs – physisch nah sein. Beim Chatten ist das jedoch nicht der Fall. Daher kann sich das Kennzeichen der Nähe auch lediglich darauf beziehen, dass sich die Gesprächspartner/innen auf der Beziehungsebene nahestehen. Dies ist der Grund, weshalb man häufig den Ausdruck „Sprache der Nähe“ für die Alltagssprache findet. Die Gespräche haben eine subjektive Note und sind daher nicht zwangsläufig von Außenstehenden, die nicht unmittelbar am Gespräch teilnehmen, nachvollziehbar. </a:t>
            </a:r>
            <a:endParaRPr/>
          </a:p>
          <a:p>
            <a:pPr marL="363538" indent="-363538">
              <a:lnSpc>
                <a:spcPct val="100000"/>
              </a:lnSpc>
              <a:spcBef>
                <a:spcPts val="600"/>
              </a:spcBef>
              <a:defRPr/>
            </a:pPr>
            <a:r>
              <a:rPr lang="de-DE" sz="1700">
                <a:ea typeface="ＭＳ Ｐゴシック"/>
              </a:rPr>
              <a:t>Darüber hinaus ist alltagssprachliche Kommunikation spontan und prozesshaft, </a:t>
            </a:r>
            <a:r>
              <a:rPr lang="de-DE" sz="1700"/>
              <a:t>d. h.</a:t>
            </a:r>
            <a:r>
              <a:rPr lang="de-DE" sz="1700">
                <a:ea typeface="ＭＳ Ｐゴシック"/>
              </a:rPr>
              <a:t>, dass sich z. B. thematische Sprünge im Gespräch finden. Gerade in Chats werden oft mehrere Gesprächsstränge parallel geführt, was durch den leichten zeitlichen Verzug der Nachrichten zustande kommt. Spontane Ideen und Einfälle ändern sowohl im Chat als auch im Gespräch dauerhaft den Verlauf der Kommunikation, die daher eher unstrukturiert verläuft. </a:t>
            </a:r>
            <a:endParaRPr lang="de-DE" sz="1700">
              <a:latin typeface="Arial"/>
              <a:ea typeface="ＭＳ Ｐゴシック"/>
            </a:endParaRPr>
          </a:p>
        </p:txBody>
      </p:sp>
      <p:sp>
        <p:nvSpPr>
          <p:cNvPr id="2" name="Foliennummernplatzhalter 1"/>
          <p:cNvSpPr>
            <a:spLocks noGrp="1"/>
          </p:cNvSpPr>
          <p:nvPr>
            <p:ph type="sldNum" sz="quarter" idx="4"/>
          </p:nvPr>
        </p:nvSpPr>
        <p:spPr bwMode="auto"/>
        <p:txBody>
          <a:bodyPr/>
          <a:lstStyle/>
          <a:p>
            <a:pPr>
              <a:defRPr/>
            </a:pPr>
            <a:fld id="{48F63A3B-78C7-47BE-AE5E-E10140E04643}" type="slidenum">
              <a:rPr lang="en-US"/>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show="0">
  <p:cSld>
    <p:bg>
      <p:bgPr>
        <a:solidFill>
          <a:schemeClr val="bg2">
            <a:lumMod val="90000"/>
          </a:schemeClr>
        </a:solidFill>
        <a:effectLst/>
      </p:bgPr>
    </p:bg>
    <p:spTree>
      <p:nvGrpSpPr>
        <p:cNvPr id="1" name=""/>
        <p:cNvGrpSpPr/>
        <p:nvPr/>
      </p:nvGrpSpPr>
      <p:grpSpPr bwMode="auto">
        <a:xfrm>
          <a:off x="0" y="0"/>
          <a:ext cx="0" cy="0"/>
          <a:chOff x="0" y="0"/>
          <a:chExt cx="0" cy="0"/>
        </a:xfrm>
      </p:grpSpPr>
      <p:sp>
        <p:nvSpPr>
          <p:cNvPr id="21506" name="Titel 1"/>
          <p:cNvSpPr>
            <a:spLocks noGrp="1"/>
          </p:cNvSpPr>
          <p:nvPr>
            <p:ph type="title"/>
          </p:nvPr>
        </p:nvSpPr>
        <p:spPr bwMode="auto"/>
        <p:txBody>
          <a:bodyPr/>
          <a:lstStyle/>
          <a:p>
            <a:pPr>
              <a:defRPr/>
            </a:pPr>
            <a:r>
              <a:rPr lang="de-DE"/>
              <a:t>Kommentare (Kennzeichen d. Alltagssprache 2/3)</a:t>
            </a:r>
            <a:endParaRPr/>
          </a:p>
        </p:txBody>
      </p:sp>
      <p:sp>
        <p:nvSpPr>
          <p:cNvPr id="4" name="Fußzeilenplatzhalter 3"/>
          <p:cNvSpPr>
            <a:spLocks noGrp="1"/>
          </p:cNvSpPr>
          <p:nvPr>
            <p:ph type="ftr" sz="quarter" idx="3"/>
          </p:nvPr>
        </p:nvSpPr>
        <p:spPr bwMode="auto"/>
        <p:txBody>
          <a:bodyPr/>
          <a:lstStyle/>
          <a:p>
            <a:pPr>
              <a:defRPr/>
            </a:pPr>
            <a:r>
              <a:rPr lang="de-DE"/>
              <a:t>Sprachliche Register</a:t>
            </a:r>
            <a:endParaRPr lang="de-DE" b="0"/>
          </a:p>
        </p:txBody>
      </p:sp>
      <p:sp>
        <p:nvSpPr>
          <p:cNvPr id="21507" name="Inhaltsplatzhalter 2"/>
          <p:cNvSpPr>
            <a:spLocks noGrp="1"/>
          </p:cNvSpPr>
          <p:nvPr>
            <p:ph type="body" sz="quarter" idx="10"/>
          </p:nvPr>
        </p:nvSpPr>
        <p:spPr bwMode="auto"/>
        <p:txBody>
          <a:bodyPr>
            <a:noAutofit/>
          </a:bodyPr>
          <a:lstStyle/>
          <a:p>
            <a:pPr marL="363538" indent="-363538">
              <a:lnSpc>
                <a:spcPct val="100000"/>
              </a:lnSpc>
              <a:spcBef>
                <a:spcPts val="600"/>
              </a:spcBef>
              <a:defRPr/>
            </a:pPr>
            <a:r>
              <a:rPr lang="de-DE" sz="1700">
                <a:ea typeface="ＭＳ Ｐゴシック"/>
              </a:rPr>
              <a:t>Warum steht ‚inkorrekt‘ in Anführungszeichen: Wir kommunizieren im Alltag auf eine Weise, die sich von der Art, wie wir schreiben und in akademischen Kontexten sprechen, unterscheidet. Dies ist meist dadurch bedingt, dass ein Gespräch ein laufender Prozess ist. Anders als beim Schreiben am PC beispielsweise haben die Gesprächspartner/innen hier nicht die Option, ihre Redebeiträge zunächst zu entwerfen, zu überarbeiten und dann erst zu äußern. Somit ist das Gesagte immer einer gewissen Vorläufigkeit unterworfen, die mit Satzabbrüchen, spontanen Selbstkorrekturen und Ergänzungen einhergeht. </a:t>
            </a:r>
            <a:endParaRPr/>
          </a:p>
          <a:p>
            <a:pPr marL="363538" indent="-363538">
              <a:lnSpc>
                <a:spcPct val="100000"/>
              </a:lnSpc>
              <a:spcBef>
                <a:spcPts val="600"/>
              </a:spcBef>
              <a:defRPr/>
            </a:pPr>
            <a:r>
              <a:rPr lang="de-DE" sz="1700">
                <a:ea typeface="ＭＳ Ｐゴシック"/>
              </a:rPr>
              <a:t>In der Alltagssprache werden Verstöße gegen grammatikalische Normen toleriert und gelten sogar als normal. Wer in einem </a:t>
            </a:r>
            <a:r>
              <a:rPr lang="de-DE" sz="1700" i="1">
                <a:ea typeface="ＭＳ Ｐゴシック"/>
              </a:rPr>
              <a:t>face-to-face</a:t>
            </a:r>
            <a:r>
              <a:rPr lang="de-DE" sz="1700">
                <a:ea typeface="ＭＳ Ｐゴシック"/>
              </a:rPr>
              <a:t>-Gespräch beispielsweise versucht, schriftsprachlich orientiert in ganzen, korrekten Sätzen zu sprechen, kann dem Gegenüber steif, bemüht und zuweilen sogar überheblich erscheinen, da wir in der Freizeit </a:t>
            </a:r>
            <a:r>
              <a:rPr lang="de-DE" sz="1700"/>
              <a:t>i. d. R.</a:t>
            </a:r>
            <a:r>
              <a:rPr lang="de-DE" sz="1700">
                <a:ea typeface="ＭＳ Ｐゴシック"/>
              </a:rPr>
              <a:t> nicht an eine solche Sprechweise gewöhnt sind. Es ist also typisch für die gesprochene Sprache, unvollständig und grammatikalisch ‚inkorrekt‘ zu sein. Aufgrund der gemeinsamen Gesprächssituation ist hundertprozentige Explizitheit bzw. ‚Korrektheit‘ aber auch nicht nötig.</a:t>
            </a:r>
            <a:endParaRPr lang="de-DE" sz="1700">
              <a:latin typeface="Arial"/>
              <a:ea typeface="ＭＳ Ｐゴシック"/>
            </a:endParaRPr>
          </a:p>
        </p:txBody>
      </p:sp>
      <p:sp>
        <p:nvSpPr>
          <p:cNvPr id="2" name="Foliennummernplatzhalter 1"/>
          <p:cNvSpPr>
            <a:spLocks noGrp="1"/>
          </p:cNvSpPr>
          <p:nvPr>
            <p:ph type="sldNum" sz="quarter" idx="4"/>
          </p:nvPr>
        </p:nvSpPr>
        <p:spPr bwMode="auto"/>
        <p:txBody>
          <a:bodyPr/>
          <a:lstStyle/>
          <a:p>
            <a:pPr>
              <a:defRPr/>
            </a:pPr>
            <a:fld id="{48F63A3B-78C7-47BE-AE5E-E10140E04643}" type="slidenum">
              <a:rPr lang="en-US"/>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show="0">
  <p:cSld>
    <p:bg>
      <p:bgPr>
        <a:solidFill>
          <a:schemeClr val="bg2">
            <a:lumMod val="90000"/>
          </a:schemeClr>
        </a:solidFill>
        <a:effectLst/>
      </p:bgPr>
    </p:bg>
    <p:spTree>
      <p:nvGrpSpPr>
        <p:cNvPr id="1" name=""/>
        <p:cNvGrpSpPr/>
        <p:nvPr/>
      </p:nvGrpSpPr>
      <p:grpSpPr bwMode="auto">
        <a:xfrm>
          <a:off x="0" y="0"/>
          <a:ext cx="0" cy="0"/>
          <a:chOff x="0" y="0"/>
          <a:chExt cx="0" cy="0"/>
        </a:xfrm>
      </p:grpSpPr>
      <p:sp>
        <p:nvSpPr>
          <p:cNvPr id="22530" name="Titel 1"/>
          <p:cNvSpPr>
            <a:spLocks noGrp="1"/>
          </p:cNvSpPr>
          <p:nvPr>
            <p:ph type="title"/>
          </p:nvPr>
        </p:nvSpPr>
        <p:spPr bwMode="auto"/>
        <p:txBody>
          <a:bodyPr/>
          <a:lstStyle/>
          <a:p>
            <a:pPr>
              <a:defRPr/>
            </a:pPr>
            <a:r>
              <a:rPr lang="de-DE"/>
              <a:t>Kommentare (Kennzeichen d. Alltagssprache 3/3)</a:t>
            </a:r>
            <a:endParaRPr/>
          </a:p>
        </p:txBody>
      </p:sp>
      <p:sp>
        <p:nvSpPr>
          <p:cNvPr id="4" name="Fußzeilenplatzhalter 3"/>
          <p:cNvSpPr>
            <a:spLocks noGrp="1"/>
          </p:cNvSpPr>
          <p:nvPr>
            <p:ph type="ftr" sz="quarter" idx="3"/>
          </p:nvPr>
        </p:nvSpPr>
        <p:spPr bwMode="auto"/>
        <p:txBody>
          <a:bodyPr/>
          <a:lstStyle/>
          <a:p>
            <a:pPr>
              <a:defRPr/>
            </a:pPr>
            <a:r>
              <a:rPr lang="de-DE"/>
              <a:t>Sprachliche Register</a:t>
            </a:r>
            <a:endParaRPr lang="de-DE" b="0"/>
          </a:p>
        </p:txBody>
      </p:sp>
      <p:sp>
        <p:nvSpPr>
          <p:cNvPr id="8195" name="Inhaltsplatzhalter 2"/>
          <p:cNvSpPr>
            <a:spLocks noGrp="1"/>
          </p:cNvSpPr>
          <p:nvPr>
            <p:ph type="body" sz="quarter" idx="10"/>
          </p:nvPr>
        </p:nvSpPr>
        <p:spPr bwMode="auto"/>
        <p:txBody>
          <a:bodyPr vertOverflow="overflow" horzOverflow="clip" vert="horz" wrap="square" lIns="91440" tIns="45720" rIns="91440" bIns="45720" numCol="1" spcCol="0" rtlCol="0" fromWordArt="0" anchor="t" anchorCtr="0" forceAA="0" compatLnSpc="0">
            <a:normAutofit/>
          </a:bodyPr>
          <a:lstStyle/>
          <a:p>
            <a:pPr marL="363538" indent="-363538">
              <a:lnSpc>
                <a:spcPct val="110000"/>
              </a:lnSpc>
              <a:spcBef>
                <a:spcPts val="600"/>
              </a:spcBef>
              <a:defRPr/>
            </a:pPr>
            <a:r>
              <a:rPr lang="de-DE" sz="1600">
                <a:ea typeface="ＭＳ Ｐゴシック"/>
              </a:rPr>
              <a:t>Das Besondere an Chats und persönlichen Gesprächen ist, dass sich die Kommunikationspartner:innen in einer gemeinsamen Situation bzw. einem gemeinsamen Kontext befinden (vgl. Abbildung). Daher können beispielsweise deiktische Mittel wie </a:t>
            </a:r>
            <a:r>
              <a:rPr lang="de-DE" sz="1600" i="1">
                <a:ea typeface="ＭＳ Ｐゴシック"/>
              </a:rPr>
              <a:t>Da! </a:t>
            </a:r>
            <a:r>
              <a:rPr lang="de-DE" sz="1600">
                <a:ea typeface="ＭＳ Ｐゴシック"/>
              </a:rPr>
              <a:t>eingesetzt werden. Gleiches gilt für Ein-Wort-Sätze wie </a:t>
            </a:r>
            <a:r>
              <a:rPr lang="de-DE" sz="1600" i="1">
                <a:ea typeface="ＭＳ Ｐゴシック"/>
              </a:rPr>
              <a:t>Auch</a:t>
            </a:r>
            <a:r>
              <a:rPr lang="de-DE" sz="1600">
                <a:ea typeface="ＭＳ Ｐゴシック"/>
              </a:rPr>
              <a:t> im Chatprotokoll. Der Gesprächspartner bzw. die Gesprächspartnerin weiß, worauf sich das </a:t>
            </a:r>
            <a:r>
              <a:rPr lang="de-DE" sz="1600" i="1">
                <a:ea typeface="ＭＳ Ｐゴシック"/>
              </a:rPr>
              <a:t>Auch</a:t>
            </a:r>
            <a:r>
              <a:rPr lang="de-DE" sz="1600">
                <a:ea typeface="ＭＳ Ｐゴシック"/>
              </a:rPr>
              <a:t> bezieht (nämlich auf die Frage, ob es der Person gut geht). Losgelöst von diesem gemeinsamen Kontext wäre das Wort </a:t>
            </a:r>
            <a:r>
              <a:rPr lang="de-DE" sz="1600" i="1">
                <a:ea typeface="ＭＳ Ｐゴシック"/>
              </a:rPr>
              <a:t>Auch</a:t>
            </a:r>
            <a:r>
              <a:rPr lang="de-DE" sz="1600">
                <a:ea typeface="ＭＳ Ｐゴシック"/>
              </a:rPr>
              <a:t> auf unzählige Weisen zu verstehen und daher uneindeutig. </a:t>
            </a:r>
            <a:endParaRPr sz="2200"/>
          </a:p>
          <a:p>
            <a:pPr marL="363538" indent="-363538">
              <a:lnSpc>
                <a:spcPct val="110000"/>
              </a:lnSpc>
              <a:spcBef>
                <a:spcPts val="600"/>
              </a:spcBef>
              <a:defRPr/>
            </a:pPr>
            <a:r>
              <a:rPr lang="de-DE" sz="1600">
                <a:ea typeface="ＭＳ Ｐゴシック"/>
              </a:rPr>
              <a:t>Alltagssprachliche Kommunikation ist effizient und ökonomisch. Die </a:t>
            </a:r>
            <a:r>
              <a:rPr lang="de-DE" sz="1600"/>
              <a:t>Gesprächspartner/innen</a:t>
            </a:r>
            <a:r>
              <a:rPr lang="de-DE" sz="1600">
                <a:ea typeface="ＭＳ Ｐゴシック"/>
              </a:rPr>
              <a:t> verwenden nur so viele Wörter, wie sie benötigen, um verstanden zu werden. Dabei muss nicht alles verbalisiert werden, was im Gespräch vermittelt werden soll. Oft genügt eine Geste oder ein Blick. Die Körpersprache ist ein wesentlicher Faktor in der direkten mündlichen Kommunikation und hilft den Gesprächspartner/innen zu deuten, wie das Gesagte verstanden werden soll. Da Gestik, Mimik und Betonung in Chats entfallen, werden hier Emoticons eingesetzt, z. B. Smileys oder – wie im Beispiel – ein </a:t>
            </a:r>
            <a:r>
              <a:rPr lang="de-DE" sz="1600" i="1">
                <a:ea typeface="ＭＳ Ｐゴシック"/>
              </a:rPr>
              <a:t>Daumen hoch</a:t>
            </a:r>
            <a:r>
              <a:rPr lang="de-DE" sz="1600">
                <a:ea typeface="ＭＳ Ｐゴシック"/>
              </a:rPr>
              <a:t> für Zustimmung.</a:t>
            </a:r>
            <a:endParaRPr sz="2200"/>
          </a:p>
        </p:txBody>
      </p:sp>
      <p:sp>
        <p:nvSpPr>
          <p:cNvPr id="2" name="Foliennummernplatzhalter 1"/>
          <p:cNvSpPr>
            <a:spLocks noGrp="1"/>
          </p:cNvSpPr>
          <p:nvPr>
            <p:ph type="sldNum" sz="quarter" idx="4"/>
          </p:nvPr>
        </p:nvSpPr>
        <p:spPr bwMode="auto"/>
        <p:txBody>
          <a:bodyPr/>
          <a:lstStyle/>
          <a:p>
            <a:pPr>
              <a:defRPr/>
            </a:pPr>
            <a:fld id="{48F63A3B-78C7-47BE-AE5E-E10140E04643}" type="slidenum">
              <a:rPr lang="en-US"/>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3555" name="Titel 2"/>
          <p:cNvSpPr>
            <a:spLocks noGrp="1"/>
          </p:cNvSpPr>
          <p:nvPr>
            <p:ph type="title"/>
          </p:nvPr>
        </p:nvSpPr>
        <p:spPr bwMode="auto"/>
        <p:txBody>
          <a:bodyPr>
            <a:normAutofit fontScale="90000"/>
          </a:bodyPr>
          <a:lstStyle/>
          <a:p>
            <a:pPr>
              <a:defRPr/>
            </a:pPr>
            <a:r>
              <a:rPr lang="de-DE"/>
              <a:t>Kennzeichen bildungs- und fachsprachlicher Kommunikation</a:t>
            </a:r>
            <a:endParaRPr/>
          </a:p>
        </p:txBody>
      </p:sp>
      <p:sp>
        <p:nvSpPr>
          <p:cNvPr id="8" name="Fußzeilenplatzhalter 3"/>
          <p:cNvSpPr>
            <a:spLocks noGrp="1"/>
          </p:cNvSpPr>
          <p:nvPr>
            <p:ph type="ftr" sz="quarter" idx="3"/>
          </p:nvPr>
        </p:nvSpPr>
        <p:spPr bwMode="auto"/>
        <p:txBody>
          <a:bodyPr/>
          <a:lstStyle/>
          <a:p>
            <a:pPr>
              <a:defRPr/>
            </a:pPr>
            <a:r>
              <a:rPr lang="de-DE"/>
              <a:t>Sprachliche Register</a:t>
            </a:r>
            <a:endParaRPr lang="de-DE" b="0"/>
          </a:p>
        </p:txBody>
      </p:sp>
      <p:sp>
        <p:nvSpPr>
          <p:cNvPr id="33795" name="Inhaltsplatzhalter 2"/>
          <p:cNvSpPr>
            <a:spLocks noGrp="1"/>
          </p:cNvSpPr>
          <p:nvPr>
            <p:ph type="body" sz="quarter" idx="10"/>
          </p:nvPr>
        </p:nvSpPr>
        <p:spPr bwMode="auto">
          <a:xfrm>
            <a:off x="628650" y="1381885"/>
            <a:ext cx="5326144" cy="4544871"/>
          </a:xfrm>
        </p:spPr>
        <p:txBody>
          <a:bodyPr>
            <a:normAutofit lnSpcReduction="10000"/>
          </a:bodyPr>
          <a:lstStyle/>
          <a:p>
            <a:pPr marL="363538" indent="-363538">
              <a:lnSpc>
                <a:spcPct val="110000"/>
              </a:lnSpc>
              <a:spcBef>
                <a:spcPts val="600"/>
              </a:spcBef>
              <a:buClrTx/>
              <a:defRPr/>
            </a:pPr>
            <a:r>
              <a:rPr lang="de-DE" sz="2000"/>
              <a:t>monologisch: einseitige Redeanteile der Kommunikationspartner/innen, die (physisch) distanziert sind („Sprache der Distanz“)</a:t>
            </a:r>
            <a:endParaRPr/>
          </a:p>
          <a:p>
            <a:pPr marL="363538" indent="-363538">
              <a:lnSpc>
                <a:spcPct val="110000"/>
              </a:lnSpc>
              <a:spcBef>
                <a:spcPts val="600"/>
              </a:spcBef>
              <a:buClrTx/>
              <a:defRPr/>
            </a:pPr>
            <a:r>
              <a:rPr lang="de-DE" sz="2000"/>
              <a:t>geplant und produkthaft (z. B. thematische Fixiertheit, strukturierter Ablauf)</a:t>
            </a:r>
            <a:endParaRPr/>
          </a:p>
          <a:p>
            <a:pPr marL="363538" indent="-363538">
              <a:lnSpc>
                <a:spcPct val="110000"/>
              </a:lnSpc>
              <a:spcBef>
                <a:spcPts val="600"/>
              </a:spcBef>
              <a:buClrTx/>
              <a:defRPr/>
            </a:pPr>
            <a:r>
              <a:rPr lang="de-DE" sz="2000"/>
              <a:t>grammatikalisch ‚korrekt‘ (z. B. komplexer Satzbau, Vollständigkeit, Einsatz von Satz-zeichen)</a:t>
            </a:r>
            <a:endParaRPr/>
          </a:p>
          <a:p>
            <a:pPr marL="363538" indent="-363538">
              <a:lnSpc>
                <a:spcPct val="110000"/>
              </a:lnSpc>
              <a:spcBef>
                <a:spcPts val="600"/>
              </a:spcBef>
              <a:buClrTx/>
              <a:defRPr/>
            </a:pPr>
            <a:r>
              <a:rPr lang="de-DE" sz="2000"/>
              <a:t>situations- und kontextentbunden (z. B. Fachtermini, präzise Formulierungen)</a:t>
            </a:r>
            <a:endParaRPr/>
          </a:p>
          <a:p>
            <a:pPr marL="363538" indent="-363538">
              <a:lnSpc>
                <a:spcPct val="110000"/>
              </a:lnSpc>
              <a:spcBef>
                <a:spcPts val="600"/>
              </a:spcBef>
              <a:buClrTx/>
              <a:defRPr/>
            </a:pPr>
            <a:r>
              <a:rPr lang="de-DE" sz="2000"/>
              <a:t>elaboriert und komplex (z. B. hohe Informationsdichte, sprachliche Differenzierung)</a:t>
            </a:r>
            <a:endParaRPr/>
          </a:p>
        </p:txBody>
      </p:sp>
      <p:sp>
        <p:nvSpPr>
          <p:cNvPr id="2" name="Foliennummernplatzhalter 1"/>
          <p:cNvSpPr>
            <a:spLocks noGrp="1"/>
          </p:cNvSpPr>
          <p:nvPr>
            <p:ph type="sldNum" sz="quarter" idx="4"/>
          </p:nvPr>
        </p:nvSpPr>
        <p:spPr bwMode="auto"/>
        <p:txBody>
          <a:bodyPr/>
          <a:lstStyle/>
          <a:p>
            <a:pPr>
              <a:defRPr/>
            </a:pPr>
            <a:fld id="{48F63A3B-78C7-47BE-AE5E-E10140E04643}" type="slidenum">
              <a:rPr lang="en-US"/>
              <a:t>19</a:t>
            </a:fld>
            <a:endParaRPr lang="en-US"/>
          </a:p>
        </p:txBody>
      </p:sp>
      <p:pic>
        <p:nvPicPr>
          <p:cNvPr id="9" name="Grafik 8"/>
          <p:cNvPicPr>
            <a:picLocks noChangeAspect="1"/>
          </p:cNvPicPr>
          <p:nvPr/>
        </p:nvPicPr>
        <p:blipFill>
          <a:blip r:embed="rId3"/>
          <a:stretch/>
        </p:blipFill>
        <p:spPr bwMode="auto">
          <a:xfrm>
            <a:off x="5954794" y="1278442"/>
            <a:ext cx="2571870" cy="1713911"/>
          </a:xfrm>
          <a:prstGeom prst="rect">
            <a:avLst/>
          </a:prstGeom>
        </p:spPr>
      </p:pic>
      <p:pic>
        <p:nvPicPr>
          <p:cNvPr id="3" name="Grafik 2"/>
          <p:cNvPicPr>
            <a:picLocks noChangeAspect="1"/>
          </p:cNvPicPr>
          <p:nvPr/>
        </p:nvPicPr>
        <p:blipFill>
          <a:blip r:embed="rId4"/>
          <a:stretch/>
        </p:blipFill>
        <p:spPr bwMode="auto">
          <a:xfrm>
            <a:off x="6309327" y="3171415"/>
            <a:ext cx="2206023" cy="24965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146" name="Titel 1"/>
          <p:cNvSpPr>
            <a:spLocks noGrp="1"/>
          </p:cNvSpPr>
          <p:nvPr>
            <p:ph type="title"/>
          </p:nvPr>
        </p:nvSpPr>
        <p:spPr bwMode="auto"/>
        <p:txBody>
          <a:bodyPr/>
          <a:lstStyle/>
          <a:p>
            <a:pPr>
              <a:lnSpc>
                <a:spcPct val="100000"/>
              </a:lnSpc>
              <a:defRPr/>
            </a:pPr>
            <a:r>
              <a:rPr lang="de-DE" sz="2700"/>
              <a:t>Ziele dieser Einheit</a:t>
            </a:r>
            <a:endParaRPr/>
          </a:p>
        </p:txBody>
      </p:sp>
      <p:sp>
        <p:nvSpPr>
          <p:cNvPr id="6" name="Fußzeilenplatzhalter 3"/>
          <p:cNvSpPr>
            <a:spLocks noGrp="1"/>
          </p:cNvSpPr>
          <p:nvPr>
            <p:ph type="ftr" sz="quarter" idx="3"/>
          </p:nvPr>
        </p:nvSpPr>
        <p:spPr bwMode="auto"/>
        <p:txBody>
          <a:bodyPr/>
          <a:lstStyle/>
          <a:p>
            <a:pPr>
              <a:defRPr/>
            </a:pPr>
            <a:r>
              <a:rPr lang="de-DE"/>
              <a:t>Sprachliche Register</a:t>
            </a:r>
            <a:endParaRPr lang="de-DE" b="0"/>
          </a:p>
        </p:txBody>
      </p:sp>
      <p:sp>
        <p:nvSpPr>
          <p:cNvPr id="6148" name="Inhaltsplatzhalter 2"/>
          <p:cNvSpPr>
            <a:spLocks noGrp="1"/>
          </p:cNvSpPr>
          <p:nvPr>
            <p:ph type="body" sz="quarter" idx="10"/>
          </p:nvPr>
        </p:nvSpPr>
        <p:spPr bwMode="auto"/>
        <p:txBody>
          <a:bodyPr/>
          <a:lstStyle/>
          <a:p>
            <a:pPr marL="363538" indent="-363538">
              <a:buFont typeface="Wingdings"/>
              <a:buChar char="ü"/>
              <a:defRPr/>
            </a:pPr>
            <a:r>
              <a:rPr lang="de-DE"/>
              <a:t>Differenzierung der Register Alltagssprache sowie Bildungs- und Fachsprache </a:t>
            </a:r>
            <a:endParaRPr/>
          </a:p>
          <a:p>
            <a:pPr marL="363538" indent="-363538">
              <a:lnSpc>
                <a:spcPct val="100000"/>
              </a:lnSpc>
              <a:buFont typeface="Wingdings"/>
              <a:buChar char="ü"/>
              <a:defRPr/>
            </a:pPr>
            <a:r>
              <a:rPr lang="de-DE"/>
              <a:t>Erarbeitung eines Modells zur Klassifikation von Äußerungen als konzeptionell schriftlich bzw. konzeptionell mündlich</a:t>
            </a:r>
            <a:endParaRPr/>
          </a:p>
          <a:p>
            <a:pPr marL="363538" indent="-363538">
              <a:buFont typeface="Wingdings"/>
              <a:buChar char="ü"/>
              <a:defRPr/>
            </a:pPr>
            <a:r>
              <a:rPr lang="de-DE"/>
              <a:t>Sensibilisierung für die kommunikative, epistemische und sozialsymbolische Funktion von Bildungs- und Fachsprache</a:t>
            </a:r>
            <a:endParaRPr/>
          </a:p>
          <a:p>
            <a:pPr marL="0" indent="0">
              <a:buFont typeface="Wingdings"/>
              <a:buNone/>
              <a:defRPr/>
            </a:pPr>
            <a:endParaRPr lang="de-DE"/>
          </a:p>
          <a:p>
            <a:pPr marL="0" indent="0">
              <a:buFont typeface="Wingdings"/>
              <a:buNone/>
              <a:defRPr/>
            </a:pPr>
            <a:endParaRPr lang="de-DE"/>
          </a:p>
          <a:p>
            <a:pPr marL="457200" indent="-457200">
              <a:buFont typeface="Wingdings"/>
              <a:buAutoNum type="arabicPlain"/>
              <a:defRPr/>
            </a:pPr>
            <a:endParaRPr lang="de-DE"/>
          </a:p>
          <a:p>
            <a:pPr marL="457200" indent="-457200">
              <a:buFont typeface="Wingdings"/>
              <a:buAutoNum type="arabicPlain"/>
              <a:defRPr/>
            </a:pPr>
            <a:endParaRPr lang="de-DE"/>
          </a:p>
          <a:p>
            <a:pPr marL="457200" indent="-457200">
              <a:buFont typeface="Wingdings"/>
              <a:buAutoNum type="arabicPlain"/>
              <a:defRPr/>
            </a:pPr>
            <a:endParaRPr lang="de-DE"/>
          </a:p>
          <a:p>
            <a:pPr marL="457200" indent="-457200">
              <a:buFont typeface="Wingdings"/>
              <a:buAutoNum type="arabicPlain"/>
              <a:defRPr/>
            </a:pPr>
            <a:endParaRPr lang="de-DE"/>
          </a:p>
          <a:p>
            <a:pPr marL="457200" indent="-457200">
              <a:buFont typeface="Wingdings"/>
              <a:buAutoNum type="arabicPlain"/>
              <a:defRPr/>
            </a:pPr>
            <a:endParaRPr lang="de-DE"/>
          </a:p>
          <a:p>
            <a:pPr marL="457200" indent="-457200">
              <a:buFont typeface="Wingdings"/>
              <a:buAutoNum type="arabicPlain"/>
              <a:defRPr/>
            </a:pPr>
            <a:endParaRPr lang="de-DE"/>
          </a:p>
          <a:p>
            <a:pPr marL="457200" indent="-457200">
              <a:buFont typeface="Wingdings"/>
              <a:buAutoNum type="arabicPlain"/>
              <a:defRPr/>
            </a:pPr>
            <a:endParaRPr lang="de-DE"/>
          </a:p>
        </p:txBody>
      </p:sp>
      <p:sp>
        <p:nvSpPr>
          <p:cNvPr id="3" name="Foliennummernplatzhalter 2"/>
          <p:cNvSpPr>
            <a:spLocks noGrp="1"/>
          </p:cNvSpPr>
          <p:nvPr>
            <p:ph type="sldNum" sz="quarter" idx="4"/>
          </p:nvPr>
        </p:nvSpPr>
        <p:spPr bwMode="auto"/>
        <p:txBody>
          <a:bodyPr/>
          <a:lstStyle/>
          <a:p>
            <a:pPr>
              <a:defRPr/>
            </a:pPr>
            <a:fld id="{48F63A3B-78C7-47BE-AE5E-E10140E04643}" type="slidenum">
              <a:rPr lang="en-US"/>
              <a:t>2</a:t>
            </a:fld>
            <a:endParaRPr lang="en-US"/>
          </a:p>
        </p:txBody>
      </p:sp>
      <p:pic>
        <p:nvPicPr>
          <p:cNvPr id="4" name="Grafik 3"/>
          <p:cNvPicPr>
            <a:picLocks noChangeAspect="1"/>
          </p:cNvPicPr>
          <p:nvPr/>
        </p:nvPicPr>
        <p:blipFill>
          <a:blip r:embed="rId3"/>
          <a:stretch/>
        </p:blipFill>
        <p:spPr bwMode="auto">
          <a:xfrm>
            <a:off x="6405872" y="4186031"/>
            <a:ext cx="2120793" cy="184416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show="0">
  <p:cSld>
    <p:bg>
      <p:bgPr>
        <a:solidFill>
          <a:schemeClr val="bg2">
            <a:lumMod val="90000"/>
          </a:schemeClr>
        </a:solidFill>
        <a:effectLst/>
      </p:bgPr>
    </p:bg>
    <p:spTree>
      <p:nvGrpSpPr>
        <p:cNvPr id="1" name=""/>
        <p:cNvGrpSpPr/>
        <p:nvPr/>
      </p:nvGrpSpPr>
      <p:grpSpPr bwMode="auto">
        <a:xfrm>
          <a:off x="0" y="0"/>
          <a:ext cx="0" cy="0"/>
          <a:chOff x="0" y="0"/>
          <a:chExt cx="0" cy="0"/>
        </a:xfrm>
      </p:grpSpPr>
      <p:sp>
        <p:nvSpPr>
          <p:cNvPr id="24578" name="Titel 1"/>
          <p:cNvSpPr>
            <a:spLocks noGrp="1"/>
          </p:cNvSpPr>
          <p:nvPr>
            <p:ph type="title"/>
          </p:nvPr>
        </p:nvSpPr>
        <p:spPr bwMode="auto"/>
        <p:txBody>
          <a:bodyPr>
            <a:normAutofit fontScale="90000"/>
          </a:bodyPr>
          <a:lstStyle/>
          <a:p>
            <a:pPr>
              <a:defRPr/>
            </a:pPr>
            <a:r>
              <a:rPr lang="de-DE"/>
              <a:t>Kommentare (Kennzeichen d. Bildungs-/Fachsprache 1/3)</a:t>
            </a:r>
            <a:endParaRPr/>
          </a:p>
        </p:txBody>
      </p:sp>
      <p:sp>
        <p:nvSpPr>
          <p:cNvPr id="4" name="Fußzeilenplatzhalter 3"/>
          <p:cNvSpPr>
            <a:spLocks noGrp="1"/>
          </p:cNvSpPr>
          <p:nvPr>
            <p:ph type="ftr" sz="quarter" idx="3"/>
          </p:nvPr>
        </p:nvSpPr>
        <p:spPr bwMode="auto"/>
        <p:txBody>
          <a:bodyPr/>
          <a:lstStyle/>
          <a:p>
            <a:pPr>
              <a:defRPr/>
            </a:pPr>
            <a:r>
              <a:rPr lang="de-DE"/>
              <a:t>Sprachliche Register</a:t>
            </a:r>
            <a:endParaRPr lang="de-DE" b="0"/>
          </a:p>
        </p:txBody>
      </p:sp>
      <p:sp>
        <p:nvSpPr>
          <p:cNvPr id="24579" name="Inhaltsplatzhalter 2"/>
          <p:cNvSpPr>
            <a:spLocks noGrp="1"/>
          </p:cNvSpPr>
          <p:nvPr>
            <p:ph type="body" sz="quarter" idx="10"/>
          </p:nvPr>
        </p:nvSpPr>
        <p:spPr bwMode="auto"/>
        <p:txBody>
          <a:bodyPr>
            <a:noAutofit/>
          </a:bodyPr>
          <a:lstStyle/>
          <a:p>
            <a:pPr marL="363538" indent="-363538">
              <a:lnSpc>
                <a:spcPct val="100000"/>
              </a:lnSpc>
              <a:defRPr/>
            </a:pPr>
            <a:r>
              <a:rPr lang="de-DE" sz="1700">
                <a:ea typeface="ＭＳ Ｐゴシック"/>
              </a:rPr>
              <a:t>Die Kommunikation verläuft eher monologisch, d. h., dass es keine bzw. keine gleichberechtigte Interaktion zwischen den Kommunikationspartner:innen gibt. Bei einem Fachbuch spricht der Autor oder die Autorin zu Ihnen als Leser:in – Sie haben jedoch keine Möglichkeit, zu antworten, Nachfragen zu stellen oder zu kommentieren. In einem fachwissenschaftlichen Vortrag hören Sie im Publikum ebenfalls meist nur zu (abgesehen von der Möglichkeit einer Nachfrage, die jedoch nicht als dialogische Kommunikation zu werten ist). Die </a:t>
            </a:r>
            <a:r>
              <a:rPr lang="de-DE" sz="1700"/>
              <a:t>Kommunikationspartner:innen</a:t>
            </a:r>
            <a:r>
              <a:rPr lang="de-DE" sz="1700">
                <a:ea typeface="ＭＳ Ｐゴシック"/>
              </a:rPr>
              <a:t> sind sich folglich nicht nah, sondern distanziert. Während Sie ein Fachbuch lesen, können die Autor:innen des Buches irgendwo auf der Welt oder sogar bereits verstorben sein. Und in einem Vortrag kennen Sie die Dozierenden vermutlich nur so weit, dass Ihnen der Name und der Forschungsschwerpunkt der Person bekannt sind. Daher gilt die Bildungs- und Fachsprache als „Sprache der Distanz“.</a:t>
            </a:r>
            <a:endParaRPr/>
          </a:p>
        </p:txBody>
      </p:sp>
      <p:sp>
        <p:nvSpPr>
          <p:cNvPr id="2" name="Foliennummernplatzhalter 1"/>
          <p:cNvSpPr>
            <a:spLocks noGrp="1"/>
          </p:cNvSpPr>
          <p:nvPr>
            <p:ph type="sldNum" sz="quarter" idx="4"/>
          </p:nvPr>
        </p:nvSpPr>
        <p:spPr bwMode="auto"/>
        <p:txBody>
          <a:bodyPr/>
          <a:lstStyle/>
          <a:p>
            <a:pPr>
              <a:defRPr/>
            </a:pPr>
            <a:fld id="{48F63A3B-78C7-47BE-AE5E-E10140E04643}" type="slidenum">
              <a:rPr lang="en-US"/>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show="0">
  <p:cSld>
    <p:bg>
      <p:bgPr>
        <a:solidFill>
          <a:schemeClr val="bg2">
            <a:lumMod val="90000"/>
          </a:schemeClr>
        </a:solidFill>
        <a:effectLst/>
      </p:bgPr>
    </p:bg>
    <p:spTree>
      <p:nvGrpSpPr>
        <p:cNvPr id="1" name=""/>
        <p:cNvGrpSpPr/>
        <p:nvPr/>
      </p:nvGrpSpPr>
      <p:grpSpPr bwMode="auto">
        <a:xfrm>
          <a:off x="0" y="0"/>
          <a:ext cx="0" cy="0"/>
          <a:chOff x="0" y="0"/>
          <a:chExt cx="0" cy="0"/>
        </a:xfrm>
      </p:grpSpPr>
      <p:sp>
        <p:nvSpPr>
          <p:cNvPr id="25602" name="Titel 1"/>
          <p:cNvSpPr>
            <a:spLocks noGrp="1"/>
          </p:cNvSpPr>
          <p:nvPr>
            <p:ph type="title"/>
          </p:nvPr>
        </p:nvSpPr>
        <p:spPr bwMode="auto"/>
        <p:txBody>
          <a:bodyPr>
            <a:normAutofit fontScale="90000"/>
          </a:bodyPr>
          <a:lstStyle/>
          <a:p>
            <a:pPr>
              <a:defRPr/>
            </a:pPr>
            <a:r>
              <a:rPr lang="de-DE"/>
              <a:t>Kommentare (Kennzeichen d. Bildungs-/Fachsprache 2/3)</a:t>
            </a:r>
            <a:endParaRPr/>
          </a:p>
        </p:txBody>
      </p:sp>
      <p:sp>
        <p:nvSpPr>
          <p:cNvPr id="4" name="Fußzeilenplatzhalter 3"/>
          <p:cNvSpPr>
            <a:spLocks noGrp="1"/>
          </p:cNvSpPr>
          <p:nvPr>
            <p:ph type="ftr" sz="quarter" idx="3"/>
          </p:nvPr>
        </p:nvSpPr>
        <p:spPr bwMode="auto"/>
        <p:txBody>
          <a:bodyPr/>
          <a:lstStyle/>
          <a:p>
            <a:pPr>
              <a:defRPr/>
            </a:pPr>
            <a:r>
              <a:rPr lang="de-DE"/>
              <a:t>Sprachliche Register</a:t>
            </a:r>
            <a:endParaRPr lang="de-DE" b="0"/>
          </a:p>
        </p:txBody>
      </p:sp>
      <p:sp>
        <p:nvSpPr>
          <p:cNvPr id="25603" name="Inhaltsplatzhalter 2"/>
          <p:cNvSpPr>
            <a:spLocks noGrp="1"/>
          </p:cNvSpPr>
          <p:nvPr>
            <p:ph type="body" sz="quarter" idx="10"/>
          </p:nvPr>
        </p:nvSpPr>
        <p:spPr bwMode="auto"/>
        <p:txBody>
          <a:bodyPr>
            <a:noAutofit/>
          </a:bodyPr>
          <a:lstStyle/>
          <a:p>
            <a:pPr marL="363538" indent="-363538">
              <a:lnSpc>
                <a:spcPct val="100000"/>
              </a:lnSpc>
              <a:spcBef>
                <a:spcPts val="600"/>
              </a:spcBef>
              <a:defRPr/>
            </a:pPr>
            <a:r>
              <a:rPr lang="de-DE" sz="1700">
                <a:ea typeface="ＭＳ Ｐゴシック"/>
              </a:rPr>
              <a:t>Das Beispiel des Fachbuchs macht zudem deutlich, dass bildungs- und fachsprachliche Kommunikation geplant und produkthaft verläuft: Das Thema eines Buches ist fixiert und es sollte im Buch auch nur um das gehen, was der Titel verspricht. Anhand des Inhaltsverzeichnisses wird die Struktur der Kommunikation deutlich. Und das Buch liegt als fertiges Produkt vor und wird nicht – wie die alltagssprachliche Kommunikation – spontan produziert.</a:t>
            </a:r>
            <a:endParaRPr/>
          </a:p>
          <a:p>
            <a:pPr marL="363538" indent="-363538">
              <a:lnSpc>
                <a:spcPct val="100000"/>
              </a:lnSpc>
              <a:spcBef>
                <a:spcPts val="600"/>
              </a:spcBef>
              <a:defRPr/>
            </a:pPr>
            <a:r>
              <a:rPr lang="de-DE" sz="1700">
                <a:ea typeface="ＭＳ Ｐゴシック"/>
              </a:rPr>
              <a:t>Die Tatsache, dass möglichst alle Personen, die sich ein Fachbuch kaufen oder an einem Vortrag teilnehmen, nachvollziehen können sollen, was inhaltlich vermittelt werden soll, führt dazu, dass die verwendete Sprache grammatikalisch ‚korrekt‘ sein muss. Dies bedeutet, dass wir in Büchern weder Ein-Wort-Sätze noch </a:t>
            </a:r>
            <a:r>
              <a:rPr lang="de-DE" sz="1700"/>
              <a:t>regional­sprachliche </a:t>
            </a:r>
            <a:r>
              <a:rPr lang="de-DE" sz="1700">
                <a:ea typeface="ＭＳ Ｐゴシック"/>
              </a:rPr>
              <a:t>Besonderheiten finden, sondern vollständige und komplexe Sätze in Standarddeutsch. Auch hier gilt das Prädikat ‚korrekt‘ nur insoweit, als dass sich die Bildungs- und Fachsprache in Büchern und Vorträgen stark an den Normen der geschriebenen Sprache orientiert. Es ist daher typisch für die Bildungs- und Fachsprache, vollständig und grammatikalisch ‚korrekt‘ zu sein. Aufgrund der fehlenden gemeinsamen Kommunikationssituation ist hier hundertprozentige Explizitheit bzw. ‚Korrektheit‘ nötig!</a:t>
            </a:r>
            <a:endParaRPr/>
          </a:p>
        </p:txBody>
      </p:sp>
      <p:sp>
        <p:nvSpPr>
          <p:cNvPr id="2" name="Foliennummernplatzhalter 1"/>
          <p:cNvSpPr>
            <a:spLocks noGrp="1"/>
          </p:cNvSpPr>
          <p:nvPr>
            <p:ph type="sldNum" sz="quarter" idx="4"/>
          </p:nvPr>
        </p:nvSpPr>
        <p:spPr bwMode="auto"/>
        <p:txBody>
          <a:bodyPr/>
          <a:lstStyle/>
          <a:p>
            <a:pPr>
              <a:defRPr/>
            </a:pPr>
            <a:fld id="{48F63A3B-78C7-47BE-AE5E-E10140E04643}" type="slidenum">
              <a:rPr lang="en-US"/>
              <a:t>21</a:t>
            </a:fld>
            <a:endParaRPr lang="en-US"/>
          </a:p>
        </p:txBody>
      </p:sp>
    </p:spTree>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showMasterPhAnim="0" show="0">
  <p:cSld>
    <p:bg>
      <p:bgPr>
        <a:solidFill>
          <a:schemeClr val="bg2">
            <a:lumMod val="90000"/>
          </a:schemeClr>
        </a:solidFill>
        <a:effectLst/>
      </p:bgPr>
    </p:bg>
    <p:spTree>
      <p:nvGrpSpPr>
        <p:cNvPr id="1" name=""/>
        <p:cNvGrpSpPr/>
        <p:nvPr/>
      </p:nvGrpSpPr>
      <p:grpSpPr bwMode="auto">
        <a:xfrm>
          <a:off x="0" y="0"/>
          <a:ext cx="0" cy="0"/>
          <a:chOff x="0" y="0"/>
          <a:chExt cx="0" cy="0"/>
        </a:xfrm>
      </p:grpSpPr>
      <p:sp>
        <p:nvSpPr>
          <p:cNvPr id="26626" name="Titel 1"/>
          <p:cNvSpPr>
            <a:spLocks noGrp="1"/>
          </p:cNvSpPr>
          <p:nvPr>
            <p:ph type="title"/>
          </p:nvPr>
        </p:nvSpPr>
        <p:spPr bwMode="auto"/>
        <p:txBody>
          <a:bodyPr>
            <a:normAutofit fontScale="90000"/>
          </a:bodyPr>
          <a:lstStyle/>
          <a:p>
            <a:pPr>
              <a:defRPr/>
            </a:pPr>
            <a:r>
              <a:rPr lang="de-DE"/>
              <a:t>Kommentare (Kennzeichen d. Bildungs-/Fachsprache 3/3)</a:t>
            </a:r>
            <a:endParaRPr/>
          </a:p>
        </p:txBody>
      </p:sp>
      <p:sp>
        <p:nvSpPr>
          <p:cNvPr id="4" name="Fußzeilenplatzhalter 3"/>
          <p:cNvSpPr>
            <a:spLocks noGrp="1"/>
          </p:cNvSpPr>
          <p:nvPr>
            <p:ph type="ftr" sz="quarter" idx="3"/>
          </p:nvPr>
        </p:nvSpPr>
        <p:spPr bwMode="auto"/>
        <p:txBody>
          <a:bodyPr/>
          <a:lstStyle/>
          <a:p>
            <a:pPr>
              <a:defRPr/>
            </a:pPr>
            <a:r>
              <a:rPr lang="de-DE"/>
              <a:t>Sprachliche Register</a:t>
            </a:r>
            <a:endParaRPr lang="de-DE" b="0"/>
          </a:p>
        </p:txBody>
      </p:sp>
      <p:sp>
        <p:nvSpPr>
          <p:cNvPr id="26627" name="Inhaltsplatzhalter 2"/>
          <p:cNvSpPr>
            <a:spLocks noGrp="1"/>
          </p:cNvSpPr>
          <p:nvPr>
            <p:ph type="body" sz="quarter" idx="10"/>
          </p:nvPr>
        </p:nvSpPr>
        <p:spPr bwMode="auto"/>
        <p:txBody>
          <a:bodyPr>
            <a:normAutofit/>
          </a:bodyPr>
          <a:lstStyle/>
          <a:p>
            <a:pPr marL="363538" indent="-363538">
              <a:lnSpc>
                <a:spcPct val="100000"/>
              </a:lnSpc>
              <a:spcBef>
                <a:spcPts val="600"/>
              </a:spcBef>
              <a:defRPr/>
            </a:pPr>
            <a:r>
              <a:rPr lang="de-DE" sz="1700">
                <a:ea typeface="ＭＳ Ｐゴシック"/>
              </a:rPr>
              <a:t>Darüber hinaus dient Bildungs- und Fachsprache der situations- und </a:t>
            </a:r>
            <a:r>
              <a:rPr lang="de-DE" sz="1700"/>
              <a:t>kontextentbundenen </a:t>
            </a:r>
            <a:r>
              <a:rPr lang="de-DE" sz="1700">
                <a:ea typeface="ＭＳ Ｐゴシック"/>
              </a:rPr>
              <a:t>Kommunikation. Damit ist gemeint, dass man als Leser:in eines chemischen Versuchsprotokolls nicht beim eigentlichen Versuch dabei war. So gibt es keine gemeinsame Situation mit der Person, die die Abläufe des Versuches publiziert hat. Daher sind die Leser:innen darauf angewiesen, beispielsweise durch den Einsatz von Fachtermini und durch eindeutige, exakte Formulierungen, ganz genau </a:t>
            </a:r>
            <a:r>
              <a:rPr lang="de-DE" sz="1700"/>
              <a:t>informiert </a:t>
            </a:r>
            <a:r>
              <a:rPr lang="de-DE" sz="1700">
                <a:ea typeface="ＭＳ Ｐゴシック"/>
              </a:rPr>
              <a:t>zu werden. Es reicht beispielsweise nicht, von einem Glas zu sprechen, wenn damit ein Reagenzglas, Becherglas </a:t>
            </a:r>
            <a:r>
              <a:rPr lang="de-DE" sz="1700"/>
              <a:t>o. Ä.</a:t>
            </a:r>
            <a:r>
              <a:rPr lang="de-DE" sz="1700">
                <a:ea typeface="ＭＳ Ｐゴシック"/>
              </a:rPr>
              <a:t> gemeint sein kann. Mehrdeutigkeiten müssen aufgrund des fehlenden gemeinsamen Kontextes der </a:t>
            </a:r>
            <a:r>
              <a:rPr lang="de-DE" sz="1700"/>
              <a:t>Kommunikationspartner:innen</a:t>
            </a:r>
            <a:r>
              <a:rPr lang="de-DE" sz="1700">
                <a:ea typeface="ＭＳ Ｐゴシック"/>
              </a:rPr>
              <a:t> sprachlich ausgeschlossen werden.</a:t>
            </a:r>
            <a:endParaRPr/>
          </a:p>
          <a:p>
            <a:pPr marL="363538" indent="-363538">
              <a:lnSpc>
                <a:spcPct val="100000"/>
              </a:lnSpc>
              <a:spcBef>
                <a:spcPts val="600"/>
              </a:spcBef>
              <a:defRPr/>
            </a:pPr>
            <a:r>
              <a:rPr lang="de-DE" sz="1700">
                <a:ea typeface="ＭＳ Ｐゴシック"/>
              </a:rPr>
              <a:t>Schließlich bleibt festzuhalten, dass die Bildungs- und Fachsprache oft komplex und elaboriert ausfällt. Dadurch ist es möglich, viele Informationen auf kleinem Raum zu verdichten. Das bedeutet, dass selbst kurze Textabschnitte durch die Art der Sprache zahlreiche Fakten beinhalten können.</a:t>
            </a:r>
            <a:endParaRPr/>
          </a:p>
        </p:txBody>
      </p:sp>
      <p:sp>
        <p:nvSpPr>
          <p:cNvPr id="2" name="Foliennummernplatzhalter 1"/>
          <p:cNvSpPr>
            <a:spLocks noGrp="1"/>
          </p:cNvSpPr>
          <p:nvPr>
            <p:ph type="sldNum" sz="quarter" idx="4"/>
          </p:nvPr>
        </p:nvSpPr>
        <p:spPr bwMode="auto"/>
        <p:txBody>
          <a:bodyPr/>
          <a:lstStyle/>
          <a:p>
            <a:pPr>
              <a:defRPr/>
            </a:pPr>
            <a:fld id="{48F63A3B-78C7-47BE-AE5E-E10140E04643}" type="slidenum">
              <a:rPr lang="en-US"/>
              <a:t>22</a:t>
            </a:fld>
            <a:endParaRPr lang="en-US"/>
          </a:p>
        </p:txBody>
      </p:sp>
    </p:spTree>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Rechteck 1"/>
          <p:cNvSpPr/>
          <p:nvPr/>
        </p:nvSpPr>
        <p:spPr bwMode="auto">
          <a:xfrm>
            <a:off x="3538538" y="1278442"/>
            <a:ext cx="2081212" cy="4700083"/>
          </a:xfrm>
          <a:prstGeom prst="rect">
            <a:avLst/>
          </a:prstGeom>
          <a:ln>
            <a:solidFill>
              <a:srgbClr val="BB0F2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endParaRPr lang="de-DE">
              <a:solidFill>
                <a:schemeClr val="tx1"/>
              </a:solidFill>
              <a:latin typeface="Arial"/>
            </a:endParaRPr>
          </a:p>
        </p:txBody>
      </p:sp>
      <p:sp>
        <p:nvSpPr>
          <p:cNvPr id="27652" name="Titel 2"/>
          <p:cNvSpPr>
            <a:spLocks noGrp="1"/>
          </p:cNvSpPr>
          <p:nvPr>
            <p:ph type="title"/>
          </p:nvPr>
        </p:nvSpPr>
        <p:spPr bwMode="auto"/>
        <p:txBody>
          <a:bodyPr/>
          <a:lstStyle/>
          <a:p>
            <a:pPr>
              <a:defRPr/>
            </a:pPr>
            <a:r>
              <a:rPr lang="de-DE"/>
              <a:t>Alltagssprache vs. Bildungs- und Fachsprache</a:t>
            </a:r>
            <a:endParaRPr/>
          </a:p>
        </p:txBody>
      </p:sp>
      <p:sp>
        <p:nvSpPr>
          <p:cNvPr id="12" name="Fußzeilenplatzhalter 3"/>
          <p:cNvSpPr>
            <a:spLocks noGrp="1"/>
          </p:cNvSpPr>
          <p:nvPr>
            <p:ph type="ftr" sz="quarter" idx="3"/>
          </p:nvPr>
        </p:nvSpPr>
        <p:spPr bwMode="auto"/>
        <p:txBody>
          <a:bodyPr/>
          <a:lstStyle/>
          <a:p>
            <a:pPr>
              <a:defRPr/>
            </a:pPr>
            <a:r>
              <a:rPr lang="de-DE"/>
              <a:t>Sprachliche Register</a:t>
            </a:r>
            <a:endParaRPr lang="de-DE" b="0"/>
          </a:p>
        </p:txBody>
      </p:sp>
      <p:sp>
        <p:nvSpPr>
          <p:cNvPr id="27651" name="Inhaltsplatzhalter 2"/>
          <p:cNvSpPr>
            <a:spLocks noGrp="1"/>
          </p:cNvSpPr>
          <p:nvPr>
            <p:ph type="body" sz="quarter" idx="10"/>
          </p:nvPr>
        </p:nvSpPr>
        <p:spPr bwMode="auto">
          <a:xfrm>
            <a:off x="3549651" y="1354519"/>
            <a:ext cx="2076450" cy="4544871"/>
          </a:xfrm>
        </p:spPr>
        <p:txBody>
          <a:bodyPr/>
          <a:lstStyle/>
          <a:p>
            <a:pPr marL="0" indent="0" algn="ctr">
              <a:buClrTx/>
              <a:buFont typeface="Wingdings"/>
              <a:buNone/>
              <a:defRPr/>
            </a:pPr>
            <a:r>
              <a:rPr lang="de-DE" u="sng"/>
              <a:t>Merkmale:</a:t>
            </a:r>
            <a:endParaRPr/>
          </a:p>
          <a:p>
            <a:pPr marL="0" indent="0" algn="ctr">
              <a:buClrTx/>
              <a:buFont typeface="Wingdings"/>
              <a:buNone/>
              <a:defRPr/>
            </a:pPr>
            <a:r>
              <a:rPr lang="de-DE"/>
              <a:t>Komplexität</a:t>
            </a:r>
            <a:endParaRPr/>
          </a:p>
          <a:p>
            <a:pPr marL="0" indent="0" algn="ctr">
              <a:buClrTx/>
              <a:buFont typeface="Wingdings"/>
              <a:buNone/>
              <a:defRPr/>
            </a:pPr>
            <a:r>
              <a:rPr lang="de-DE"/>
              <a:t>Objektivität</a:t>
            </a:r>
            <a:endParaRPr/>
          </a:p>
          <a:p>
            <a:pPr marL="0" indent="0" algn="ctr">
              <a:buClrTx/>
              <a:buFont typeface="Wingdings"/>
              <a:buNone/>
              <a:defRPr/>
            </a:pPr>
            <a:r>
              <a:rPr lang="de-DE"/>
              <a:t>Elaboriertheit</a:t>
            </a:r>
            <a:endParaRPr/>
          </a:p>
          <a:p>
            <a:pPr marL="0" indent="0" algn="ctr">
              <a:buClrTx/>
              <a:buFont typeface="Wingdings"/>
              <a:buNone/>
              <a:defRPr/>
            </a:pPr>
            <a:r>
              <a:rPr lang="de-DE"/>
              <a:t>Exaktheit</a:t>
            </a:r>
            <a:endParaRPr/>
          </a:p>
          <a:p>
            <a:pPr marL="0" indent="0" algn="ctr">
              <a:buClrTx/>
              <a:buFont typeface="Wingdings"/>
              <a:buNone/>
              <a:defRPr/>
            </a:pPr>
            <a:r>
              <a:rPr lang="de-DE"/>
              <a:t>Planung</a:t>
            </a:r>
            <a:endParaRPr/>
          </a:p>
          <a:p>
            <a:pPr marL="0" indent="0" algn="ctr">
              <a:buClrTx/>
              <a:buFont typeface="Wingdings"/>
              <a:buNone/>
              <a:defRPr/>
            </a:pPr>
            <a:r>
              <a:rPr lang="de-DE"/>
              <a:t>Informations-         dichte</a:t>
            </a:r>
            <a:endParaRPr/>
          </a:p>
          <a:p>
            <a:pPr marL="0" indent="0" algn="ctr">
              <a:buClrTx/>
              <a:buFont typeface="Wingdings"/>
              <a:buNone/>
              <a:defRPr/>
            </a:pPr>
            <a:r>
              <a:rPr lang="de-DE"/>
              <a:t>Situations-entbundenheit</a:t>
            </a:r>
            <a:endParaRPr/>
          </a:p>
          <a:p>
            <a:pPr marL="0" indent="0">
              <a:buClrTx/>
              <a:buFont typeface="Wingdings"/>
              <a:buNone/>
              <a:defRPr/>
            </a:pPr>
            <a:endParaRPr lang="de-DE"/>
          </a:p>
        </p:txBody>
      </p:sp>
      <p:sp>
        <p:nvSpPr>
          <p:cNvPr id="27657" name="Pfeil nach unten 2"/>
          <p:cNvSpPr>
            <a:spLocks noChangeArrowheads="1"/>
          </p:cNvSpPr>
          <p:nvPr/>
        </p:nvSpPr>
        <p:spPr bwMode="auto">
          <a:xfrm>
            <a:off x="3079750" y="2159000"/>
            <a:ext cx="401638" cy="2303463"/>
          </a:xfrm>
          <a:prstGeom prst="downArrow">
            <a:avLst>
              <a:gd name="adj1" fmla="val 50000"/>
              <a:gd name="adj2" fmla="val 50050"/>
            </a:avLst>
          </a:prstGeom>
          <a:solidFill>
            <a:srgbClr val="BB0F21"/>
          </a:solidFill>
          <a:ln w="9525" algn="ctr">
            <a:solidFill>
              <a:schemeClr val="tx1"/>
            </a:solidFill>
            <a:round/>
            <a:headEnd/>
            <a:tailEnd/>
          </a:ln>
          <a:effectLst/>
        </p:spPr>
        <p:txBody>
          <a:bodyPr/>
          <a:lstStyle>
            <a:lvl1pPr>
              <a:spcBef>
                <a:spcPts val="0"/>
              </a:spcBef>
              <a:buClr>
                <a:schemeClr val="bg2"/>
              </a:buClr>
              <a:buFont typeface="Wingdings"/>
              <a:buChar char="§"/>
              <a:defRPr sz="2400">
                <a:solidFill>
                  <a:schemeClr val="tx1"/>
                </a:solidFill>
                <a:latin typeface="Calibri"/>
              </a:defRPr>
            </a:lvl1pPr>
            <a:lvl2pPr marL="742950" indent="-285750">
              <a:spcBef>
                <a:spcPts val="0"/>
              </a:spcBef>
              <a:buClr>
                <a:schemeClr val="bg2"/>
              </a:buClr>
              <a:buFont typeface="Wingdings"/>
              <a:buChar char="§"/>
              <a:defRPr sz="2400">
                <a:solidFill>
                  <a:schemeClr val="tx1"/>
                </a:solidFill>
                <a:latin typeface="Calibri"/>
              </a:defRPr>
            </a:lvl2pPr>
            <a:lvl3pPr marL="1143000" indent="-228600">
              <a:spcBef>
                <a:spcPts val="0"/>
              </a:spcBef>
              <a:buClr>
                <a:schemeClr val="bg2"/>
              </a:buClr>
              <a:buFont typeface="Wingdings"/>
              <a:buChar char="§"/>
              <a:defRPr sz="2400">
                <a:solidFill>
                  <a:schemeClr val="tx1"/>
                </a:solidFill>
                <a:latin typeface="Calibri"/>
              </a:defRPr>
            </a:lvl3pPr>
            <a:lvl4pPr marL="1600200" indent="-228600">
              <a:spcBef>
                <a:spcPts val="0"/>
              </a:spcBef>
              <a:buClr>
                <a:schemeClr val="bg2"/>
              </a:buClr>
              <a:buFont typeface="Wingdings"/>
              <a:buChar char="§"/>
              <a:defRPr sz="2000">
                <a:solidFill>
                  <a:schemeClr val="tx1"/>
                </a:solidFill>
                <a:latin typeface="Calibri"/>
              </a:defRPr>
            </a:lvl4pPr>
            <a:lvl5pPr marL="2057400" indent="-228600">
              <a:spcBef>
                <a:spcPts val="0"/>
              </a:spcBef>
              <a:buClr>
                <a:schemeClr val="bg2"/>
              </a:buClr>
              <a:buFont typeface="Wingdings"/>
              <a:buChar char="§"/>
              <a:defRPr sz="2000">
                <a:solidFill>
                  <a:schemeClr val="tx1"/>
                </a:solidFill>
                <a:latin typeface="Calibri"/>
              </a:defRPr>
            </a:lvl5pPr>
            <a:lvl6pPr marL="2514600" indent="-228600">
              <a:spcBef>
                <a:spcPts val="0"/>
              </a:spcBef>
              <a:spcAft>
                <a:spcPts val="0"/>
              </a:spcAft>
              <a:buClr>
                <a:schemeClr val="bg2"/>
              </a:buClr>
              <a:buFont typeface="Wingdings"/>
              <a:buChar char="§"/>
              <a:defRPr sz="2000">
                <a:solidFill>
                  <a:schemeClr val="tx1"/>
                </a:solidFill>
                <a:latin typeface="Calibri"/>
              </a:defRPr>
            </a:lvl6pPr>
            <a:lvl7pPr marL="2971800" indent="-228600">
              <a:spcBef>
                <a:spcPts val="0"/>
              </a:spcBef>
              <a:spcAft>
                <a:spcPts val="0"/>
              </a:spcAft>
              <a:buClr>
                <a:schemeClr val="bg2"/>
              </a:buClr>
              <a:buFont typeface="Wingdings"/>
              <a:buChar char="§"/>
              <a:defRPr sz="2000">
                <a:solidFill>
                  <a:schemeClr val="tx1"/>
                </a:solidFill>
                <a:latin typeface="Calibri"/>
              </a:defRPr>
            </a:lvl7pPr>
            <a:lvl8pPr marL="3429000" indent="-228600">
              <a:spcBef>
                <a:spcPts val="0"/>
              </a:spcBef>
              <a:spcAft>
                <a:spcPts val="0"/>
              </a:spcAft>
              <a:buClr>
                <a:schemeClr val="bg2"/>
              </a:buClr>
              <a:buFont typeface="Wingdings"/>
              <a:buChar char="§"/>
              <a:defRPr sz="2000">
                <a:solidFill>
                  <a:schemeClr val="tx1"/>
                </a:solidFill>
                <a:latin typeface="Calibri"/>
              </a:defRPr>
            </a:lvl8pPr>
            <a:lvl9pPr marL="3886200" indent="-228600">
              <a:spcBef>
                <a:spcPts val="0"/>
              </a:spcBef>
              <a:spcAft>
                <a:spcPts val="0"/>
              </a:spcAft>
              <a:buClr>
                <a:schemeClr val="bg2"/>
              </a:buClr>
              <a:buFont typeface="Wingdings"/>
              <a:buChar char="§"/>
              <a:defRPr sz="2000">
                <a:solidFill>
                  <a:schemeClr val="tx1"/>
                </a:solidFill>
                <a:latin typeface="Calibri"/>
              </a:defRPr>
            </a:lvl9pPr>
          </a:lstStyle>
          <a:p>
            <a:pPr>
              <a:spcBef>
                <a:spcPts val="0"/>
              </a:spcBef>
              <a:buClrTx/>
              <a:buFontTx/>
              <a:buNone/>
              <a:defRPr/>
            </a:pPr>
            <a:endParaRPr lang="de-DE">
              <a:latin typeface="Arial"/>
            </a:endParaRPr>
          </a:p>
        </p:txBody>
      </p:sp>
      <p:sp>
        <p:nvSpPr>
          <p:cNvPr id="27658" name="Pfeil nach unten 10"/>
          <p:cNvSpPr>
            <a:spLocks noChangeArrowheads="1"/>
          </p:cNvSpPr>
          <p:nvPr/>
        </p:nvSpPr>
        <p:spPr bwMode="auto">
          <a:xfrm rot="10800000">
            <a:off x="5683250" y="2087563"/>
            <a:ext cx="396875" cy="2339975"/>
          </a:xfrm>
          <a:prstGeom prst="downArrow">
            <a:avLst>
              <a:gd name="adj1" fmla="val 50000"/>
              <a:gd name="adj2" fmla="val 49898"/>
            </a:avLst>
          </a:prstGeom>
          <a:solidFill>
            <a:srgbClr val="BB0F21"/>
          </a:solidFill>
          <a:ln w="9525" algn="ctr">
            <a:solidFill>
              <a:schemeClr val="tx1"/>
            </a:solidFill>
            <a:round/>
            <a:headEnd/>
            <a:tailEnd/>
          </a:ln>
          <a:effectLst/>
        </p:spPr>
        <p:txBody>
          <a:bodyPr/>
          <a:lstStyle>
            <a:lvl1pPr>
              <a:spcBef>
                <a:spcPts val="0"/>
              </a:spcBef>
              <a:buClr>
                <a:schemeClr val="bg2"/>
              </a:buClr>
              <a:buFont typeface="Wingdings"/>
              <a:buChar char="§"/>
              <a:defRPr sz="2400">
                <a:solidFill>
                  <a:schemeClr val="tx1"/>
                </a:solidFill>
                <a:latin typeface="Calibri"/>
              </a:defRPr>
            </a:lvl1pPr>
            <a:lvl2pPr marL="742950" indent="-285750">
              <a:spcBef>
                <a:spcPts val="0"/>
              </a:spcBef>
              <a:buClr>
                <a:schemeClr val="bg2"/>
              </a:buClr>
              <a:buFont typeface="Wingdings"/>
              <a:buChar char="§"/>
              <a:defRPr sz="2400">
                <a:solidFill>
                  <a:schemeClr val="tx1"/>
                </a:solidFill>
                <a:latin typeface="Calibri"/>
              </a:defRPr>
            </a:lvl2pPr>
            <a:lvl3pPr marL="1143000" indent="-228600">
              <a:spcBef>
                <a:spcPts val="0"/>
              </a:spcBef>
              <a:buClr>
                <a:schemeClr val="bg2"/>
              </a:buClr>
              <a:buFont typeface="Wingdings"/>
              <a:buChar char="§"/>
              <a:defRPr sz="2400">
                <a:solidFill>
                  <a:schemeClr val="tx1"/>
                </a:solidFill>
                <a:latin typeface="Calibri"/>
              </a:defRPr>
            </a:lvl3pPr>
            <a:lvl4pPr marL="1600200" indent="-228600">
              <a:spcBef>
                <a:spcPts val="0"/>
              </a:spcBef>
              <a:buClr>
                <a:schemeClr val="bg2"/>
              </a:buClr>
              <a:buFont typeface="Wingdings"/>
              <a:buChar char="§"/>
              <a:defRPr sz="2000">
                <a:solidFill>
                  <a:schemeClr val="tx1"/>
                </a:solidFill>
                <a:latin typeface="Calibri"/>
              </a:defRPr>
            </a:lvl4pPr>
            <a:lvl5pPr marL="2057400" indent="-228600">
              <a:spcBef>
                <a:spcPts val="0"/>
              </a:spcBef>
              <a:buClr>
                <a:schemeClr val="bg2"/>
              </a:buClr>
              <a:buFont typeface="Wingdings"/>
              <a:buChar char="§"/>
              <a:defRPr sz="2000">
                <a:solidFill>
                  <a:schemeClr val="tx1"/>
                </a:solidFill>
                <a:latin typeface="Calibri"/>
              </a:defRPr>
            </a:lvl5pPr>
            <a:lvl6pPr marL="2514600" indent="-228600">
              <a:spcBef>
                <a:spcPts val="0"/>
              </a:spcBef>
              <a:spcAft>
                <a:spcPts val="0"/>
              </a:spcAft>
              <a:buClr>
                <a:schemeClr val="bg2"/>
              </a:buClr>
              <a:buFont typeface="Wingdings"/>
              <a:buChar char="§"/>
              <a:defRPr sz="2000">
                <a:solidFill>
                  <a:schemeClr val="tx1"/>
                </a:solidFill>
                <a:latin typeface="Calibri"/>
              </a:defRPr>
            </a:lvl6pPr>
            <a:lvl7pPr marL="2971800" indent="-228600">
              <a:spcBef>
                <a:spcPts val="0"/>
              </a:spcBef>
              <a:spcAft>
                <a:spcPts val="0"/>
              </a:spcAft>
              <a:buClr>
                <a:schemeClr val="bg2"/>
              </a:buClr>
              <a:buFont typeface="Wingdings"/>
              <a:buChar char="§"/>
              <a:defRPr sz="2000">
                <a:solidFill>
                  <a:schemeClr val="tx1"/>
                </a:solidFill>
                <a:latin typeface="Calibri"/>
              </a:defRPr>
            </a:lvl7pPr>
            <a:lvl8pPr marL="3429000" indent="-228600">
              <a:spcBef>
                <a:spcPts val="0"/>
              </a:spcBef>
              <a:spcAft>
                <a:spcPts val="0"/>
              </a:spcAft>
              <a:buClr>
                <a:schemeClr val="bg2"/>
              </a:buClr>
              <a:buFont typeface="Wingdings"/>
              <a:buChar char="§"/>
              <a:defRPr sz="2000">
                <a:solidFill>
                  <a:schemeClr val="tx1"/>
                </a:solidFill>
                <a:latin typeface="Calibri"/>
              </a:defRPr>
            </a:lvl8pPr>
            <a:lvl9pPr marL="3886200" indent="-228600">
              <a:spcBef>
                <a:spcPts val="0"/>
              </a:spcBef>
              <a:spcAft>
                <a:spcPts val="0"/>
              </a:spcAft>
              <a:buClr>
                <a:schemeClr val="bg2"/>
              </a:buClr>
              <a:buFont typeface="Wingdings"/>
              <a:buChar char="§"/>
              <a:defRPr sz="2000">
                <a:solidFill>
                  <a:schemeClr val="tx1"/>
                </a:solidFill>
                <a:latin typeface="Calibri"/>
              </a:defRPr>
            </a:lvl9pPr>
          </a:lstStyle>
          <a:p>
            <a:pPr>
              <a:spcBef>
                <a:spcPts val="0"/>
              </a:spcBef>
              <a:buClrTx/>
              <a:buFontTx/>
              <a:buNone/>
              <a:defRPr/>
            </a:pPr>
            <a:endParaRPr lang="de-DE">
              <a:latin typeface="Arial"/>
            </a:endParaRPr>
          </a:p>
        </p:txBody>
      </p:sp>
      <p:sp>
        <p:nvSpPr>
          <p:cNvPr id="3" name="Foliennummernplatzhalter 2"/>
          <p:cNvSpPr>
            <a:spLocks noGrp="1"/>
          </p:cNvSpPr>
          <p:nvPr>
            <p:ph type="sldNum" sz="quarter" idx="4"/>
          </p:nvPr>
        </p:nvSpPr>
        <p:spPr bwMode="auto"/>
        <p:txBody>
          <a:bodyPr/>
          <a:lstStyle/>
          <a:p>
            <a:pPr>
              <a:defRPr/>
            </a:pPr>
            <a:fld id="{48F63A3B-78C7-47BE-AE5E-E10140E04643}" type="slidenum">
              <a:rPr lang="en-US"/>
              <a:t>23</a:t>
            </a:fld>
            <a:endParaRPr lang="en-US"/>
          </a:p>
        </p:txBody>
      </p:sp>
      <p:pic>
        <p:nvPicPr>
          <p:cNvPr id="13" name="Grafik 12"/>
          <p:cNvPicPr>
            <a:picLocks noChangeAspect="1"/>
          </p:cNvPicPr>
          <p:nvPr/>
        </p:nvPicPr>
        <p:blipFill>
          <a:blip r:embed="rId3"/>
          <a:stretch/>
        </p:blipFill>
        <p:spPr bwMode="auto">
          <a:xfrm>
            <a:off x="6181908" y="1278926"/>
            <a:ext cx="2385830" cy="1589932"/>
          </a:xfrm>
          <a:prstGeom prst="rect">
            <a:avLst/>
          </a:prstGeom>
        </p:spPr>
      </p:pic>
      <p:pic>
        <p:nvPicPr>
          <p:cNvPr id="14" name="Grafik 13"/>
          <p:cNvPicPr>
            <a:picLocks noChangeAspect="1"/>
          </p:cNvPicPr>
          <p:nvPr/>
        </p:nvPicPr>
        <p:blipFill>
          <a:blip r:embed="rId4"/>
          <a:stretch/>
        </p:blipFill>
        <p:spPr bwMode="auto">
          <a:xfrm>
            <a:off x="6181908" y="3391188"/>
            <a:ext cx="2385830" cy="2596124"/>
          </a:xfrm>
          <a:prstGeom prst="rect">
            <a:avLst/>
          </a:prstGeom>
        </p:spPr>
      </p:pic>
      <p:pic>
        <p:nvPicPr>
          <p:cNvPr id="15" name="Grafik 14"/>
          <p:cNvPicPr>
            <a:picLocks noChangeAspect="1"/>
          </p:cNvPicPr>
          <p:nvPr/>
        </p:nvPicPr>
        <p:blipFill>
          <a:blip r:embed="rId5"/>
          <a:stretch/>
        </p:blipFill>
        <p:spPr bwMode="auto">
          <a:xfrm>
            <a:off x="634203" y="1278442"/>
            <a:ext cx="2386800" cy="1590579"/>
          </a:xfrm>
          <a:prstGeom prst="rect">
            <a:avLst/>
          </a:prstGeom>
        </p:spPr>
      </p:pic>
      <p:pic>
        <p:nvPicPr>
          <p:cNvPr id="16" name="Grafik 15"/>
          <p:cNvPicPr>
            <a:picLocks noChangeAspect="1"/>
          </p:cNvPicPr>
          <p:nvPr/>
        </p:nvPicPr>
        <p:blipFill>
          <a:blip r:embed="rId6"/>
          <a:srcRect l="519"/>
          <a:stretch/>
        </p:blipFill>
        <p:spPr bwMode="auto">
          <a:xfrm>
            <a:off x="635001" y="3391188"/>
            <a:ext cx="2386800" cy="259454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show="0">
  <p:cSld>
    <p:bg>
      <p:bgPr>
        <a:solidFill>
          <a:schemeClr val="bg2">
            <a:lumMod val="90000"/>
          </a:schemeClr>
        </a:solidFill>
        <a:effectLst/>
      </p:bgPr>
    </p:bg>
    <p:spTree>
      <p:nvGrpSpPr>
        <p:cNvPr id="1" name=""/>
        <p:cNvGrpSpPr/>
        <p:nvPr/>
      </p:nvGrpSpPr>
      <p:grpSpPr bwMode="auto">
        <a:xfrm>
          <a:off x="0" y="0"/>
          <a:ext cx="0" cy="0"/>
          <a:chOff x="0" y="0"/>
          <a:chExt cx="0" cy="0"/>
        </a:xfrm>
      </p:grpSpPr>
      <p:sp>
        <p:nvSpPr>
          <p:cNvPr id="28674" name="Titel 1"/>
          <p:cNvSpPr>
            <a:spLocks noGrp="1"/>
          </p:cNvSpPr>
          <p:nvPr>
            <p:ph type="title"/>
          </p:nvPr>
        </p:nvSpPr>
        <p:spPr bwMode="auto"/>
        <p:txBody>
          <a:bodyPr/>
          <a:lstStyle/>
          <a:p>
            <a:pPr>
              <a:defRPr/>
            </a:pPr>
            <a:r>
              <a:rPr lang="de-DE"/>
              <a:t>Kommentare</a:t>
            </a:r>
            <a:endParaRPr/>
          </a:p>
        </p:txBody>
      </p:sp>
      <p:sp>
        <p:nvSpPr>
          <p:cNvPr id="4" name="Fußzeilenplatzhalter 3"/>
          <p:cNvSpPr>
            <a:spLocks noGrp="1"/>
          </p:cNvSpPr>
          <p:nvPr>
            <p:ph type="ftr" sz="quarter" idx="3"/>
          </p:nvPr>
        </p:nvSpPr>
        <p:spPr bwMode="auto"/>
        <p:txBody>
          <a:bodyPr/>
          <a:lstStyle/>
          <a:p>
            <a:pPr>
              <a:defRPr/>
            </a:pPr>
            <a:r>
              <a:rPr lang="de-DE"/>
              <a:t>Sprachliche Register</a:t>
            </a:r>
            <a:endParaRPr lang="de-DE" b="0"/>
          </a:p>
        </p:txBody>
      </p:sp>
      <p:sp>
        <p:nvSpPr>
          <p:cNvPr id="28675" name="Inhaltsplatzhalter 2"/>
          <p:cNvSpPr>
            <a:spLocks noGrp="1"/>
          </p:cNvSpPr>
          <p:nvPr>
            <p:ph type="body" sz="quarter" idx="10"/>
          </p:nvPr>
        </p:nvSpPr>
        <p:spPr bwMode="auto"/>
        <p:txBody>
          <a:bodyPr>
            <a:normAutofit/>
          </a:bodyPr>
          <a:lstStyle/>
          <a:p>
            <a:pPr marL="363538" indent="-363538">
              <a:lnSpc>
                <a:spcPct val="100000"/>
              </a:lnSpc>
              <a:defRPr/>
            </a:pPr>
            <a:r>
              <a:rPr lang="de-DE" sz="2200"/>
              <a:t>In der Übersicht wird deutlich, dass sich die Register Alltagssprache und Bildungs- und Fachsprache insgesamt durch einen höheren bzw. geringeren Grad an Komplexität, Objektivität, Elaboriertheit, Exaktheit, Planung, Informationsdichte und Situationsentbundenheit unterscheiden (ausgedrückt anhand der Pfeilrichtung).</a:t>
            </a:r>
            <a:endParaRPr lang="de-DE" sz="2200">
              <a:ea typeface="ＭＳ Ｐゴシック"/>
            </a:endParaRPr>
          </a:p>
        </p:txBody>
      </p:sp>
      <p:sp>
        <p:nvSpPr>
          <p:cNvPr id="2" name="Foliennummernplatzhalter 1"/>
          <p:cNvSpPr>
            <a:spLocks noGrp="1"/>
          </p:cNvSpPr>
          <p:nvPr>
            <p:ph type="sldNum" sz="quarter" idx="4"/>
          </p:nvPr>
        </p:nvSpPr>
        <p:spPr bwMode="auto"/>
        <p:txBody>
          <a:bodyPr/>
          <a:lstStyle/>
          <a:p>
            <a:pPr>
              <a:defRPr/>
            </a:pPr>
            <a:fld id="{48F63A3B-78C7-47BE-AE5E-E10140E04643}" type="slidenum">
              <a:rPr lang="en-US"/>
              <a:t>24</a:t>
            </a:fld>
            <a:endParaRPr lang="en-US"/>
          </a:p>
        </p:txBody>
      </p:sp>
    </p:spTree>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9698" name="Titel 1"/>
          <p:cNvSpPr>
            <a:spLocks noGrp="1"/>
          </p:cNvSpPr>
          <p:nvPr>
            <p:ph type="title"/>
          </p:nvPr>
        </p:nvSpPr>
        <p:spPr bwMode="auto"/>
        <p:txBody>
          <a:bodyPr/>
          <a:lstStyle/>
          <a:p>
            <a:pPr>
              <a:defRPr/>
            </a:pPr>
            <a:r>
              <a:rPr lang="de-DE"/>
              <a:t>Alltagssprache vs. Bildungs- und Fachsprache</a:t>
            </a:r>
            <a:endParaRPr/>
          </a:p>
        </p:txBody>
      </p:sp>
      <p:sp>
        <p:nvSpPr>
          <p:cNvPr id="18" name="Fußzeilenplatzhalter 3"/>
          <p:cNvSpPr>
            <a:spLocks noGrp="1"/>
          </p:cNvSpPr>
          <p:nvPr>
            <p:ph type="ftr" sz="quarter" idx="3"/>
          </p:nvPr>
        </p:nvSpPr>
        <p:spPr bwMode="auto"/>
        <p:txBody>
          <a:bodyPr/>
          <a:lstStyle/>
          <a:p>
            <a:pPr>
              <a:defRPr/>
            </a:pPr>
            <a:r>
              <a:rPr lang="de-DE"/>
              <a:t>Sprachliche Register</a:t>
            </a:r>
            <a:endParaRPr lang="de-DE" b="0"/>
          </a:p>
        </p:txBody>
      </p:sp>
      <p:sp>
        <p:nvSpPr>
          <p:cNvPr id="3" name="Inhaltsplatzhalter 2"/>
          <p:cNvSpPr>
            <a:spLocks noGrp="1"/>
          </p:cNvSpPr>
          <p:nvPr>
            <p:ph type="body" sz="quarter" idx="10"/>
          </p:nvPr>
        </p:nvSpPr>
        <p:spPr bwMode="auto"/>
        <p:txBody>
          <a:bodyPr/>
          <a:lstStyle/>
          <a:p>
            <a:pPr marL="0" indent="0">
              <a:buFont typeface="Wingdings"/>
              <a:buNone/>
              <a:defRPr/>
            </a:pPr>
            <a:endParaRPr lang="de-DE"/>
          </a:p>
          <a:p>
            <a:pPr marL="0" indent="0">
              <a:buFont typeface="Wingdings"/>
              <a:buNone/>
              <a:defRPr/>
            </a:pPr>
            <a:endParaRPr lang="de-DE"/>
          </a:p>
          <a:p>
            <a:pPr>
              <a:defRPr/>
            </a:pPr>
            <a:endParaRPr lang="de-DE"/>
          </a:p>
          <a:p>
            <a:pPr>
              <a:defRPr/>
            </a:pPr>
            <a:endParaRPr lang="de-DE"/>
          </a:p>
          <a:p>
            <a:pPr marL="0" indent="0">
              <a:buFont typeface="Wingdings"/>
              <a:buNone/>
              <a:defRPr/>
            </a:pPr>
            <a:endParaRPr lang="de-DE"/>
          </a:p>
          <a:p>
            <a:pPr marL="0" indent="0">
              <a:buFont typeface="Wingdings"/>
              <a:buNone/>
              <a:defRPr/>
            </a:pPr>
            <a:endParaRPr lang="de-DE"/>
          </a:p>
          <a:p>
            <a:pPr marL="0" indent="0">
              <a:buFont typeface="Wingdings"/>
              <a:buNone/>
              <a:defRPr/>
            </a:pPr>
            <a:endParaRPr lang="de-DE"/>
          </a:p>
          <a:p>
            <a:pPr>
              <a:defRPr/>
            </a:pPr>
            <a:endParaRPr lang="de-DE"/>
          </a:p>
          <a:p>
            <a:pPr marL="0" indent="0">
              <a:buFont typeface="Wingdings"/>
              <a:buNone/>
              <a:defRPr/>
            </a:pPr>
            <a:endParaRPr lang="de-DE"/>
          </a:p>
        </p:txBody>
      </p:sp>
      <p:sp>
        <p:nvSpPr>
          <p:cNvPr id="16388" name="Textfeld 6"/>
          <p:cNvSpPr txBox="1">
            <a:spLocks noChangeArrowheads="1"/>
          </p:cNvSpPr>
          <p:nvPr/>
        </p:nvSpPr>
        <p:spPr bwMode="auto">
          <a:xfrm>
            <a:off x="619126" y="6111302"/>
            <a:ext cx="2783462" cy="274356"/>
          </a:xfrm>
          <a:prstGeom prst="rect">
            <a:avLst/>
          </a:prstGeom>
          <a:noFill/>
          <a:ln>
            <a:noFill/>
          </a:ln>
        </p:spPr>
        <p:txBody>
          <a:bodyPr>
            <a:spAutoFit/>
          </a:bodyPr>
          <a:lstStyle>
            <a:lvl1pPr>
              <a:spcBef>
                <a:spcPts val="0"/>
              </a:spcBef>
              <a:buClr>
                <a:schemeClr val="bg2"/>
              </a:buClr>
              <a:buFont typeface="Wingdings"/>
              <a:buChar char="§"/>
              <a:defRPr sz="2400">
                <a:solidFill>
                  <a:schemeClr val="tx1"/>
                </a:solidFill>
                <a:latin typeface="Calibri"/>
              </a:defRPr>
            </a:lvl1pPr>
            <a:lvl2pPr marL="742950" indent="-285750">
              <a:spcBef>
                <a:spcPts val="0"/>
              </a:spcBef>
              <a:buClr>
                <a:schemeClr val="bg2"/>
              </a:buClr>
              <a:buFont typeface="Wingdings"/>
              <a:buChar char="§"/>
              <a:defRPr sz="2400">
                <a:solidFill>
                  <a:schemeClr val="tx1"/>
                </a:solidFill>
                <a:latin typeface="Calibri"/>
              </a:defRPr>
            </a:lvl2pPr>
            <a:lvl3pPr marL="1143000" indent="-228600">
              <a:spcBef>
                <a:spcPts val="0"/>
              </a:spcBef>
              <a:buClr>
                <a:schemeClr val="bg2"/>
              </a:buClr>
              <a:buFont typeface="Wingdings"/>
              <a:buChar char="§"/>
              <a:defRPr sz="2400">
                <a:solidFill>
                  <a:schemeClr val="tx1"/>
                </a:solidFill>
                <a:latin typeface="Calibri"/>
              </a:defRPr>
            </a:lvl3pPr>
            <a:lvl4pPr marL="1600200" indent="-228600">
              <a:spcBef>
                <a:spcPts val="0"/>
              </a:spcBef>
              <a:buClr>
                <a:schemeClr val="bg2"/>
              </a:buClr>
              <a:buFont typeface="Wingdings"/>
              <a:buChar char="§"/>
              <a:defRPr sz="2000">
                <a:solidFill>
                  <a:schemeClr val="tx1"/>
                </a:solidFill>
                <a:latin typeface="Calibri"/>
              </a:defRPr>
            </a:lvl4pPr>
            <a:lvl5pPr marL="2057400" indent="-228600">
              <a:spcBef>
                <a:spcPts val="0"/>
              </a:spcBef>
              <a:buClr>
                <a:schemeClr val="bg2"/>
              </a:buClr>
              <a:buFont typeface="Wingdings"/>
              <a:buChar char="§"/>
              <a:defRPr sz="2000">
                <a:solidFill>
                  <a:schemeClr val="tx1"/>
                </a:solidFill>
                <a:latin typeface="Calibri"/>
              </a:defRPr>
            </a:lvl5pPr>
            <a:lvl6pPr marL="2514600" indent="-228600">
              <a:spcBef>
                <a:spcPts val="0"/>
              </a:spcBef>
              <a:spcAft>
                <a:spcPts val="0"/>
              </a:spcAft>
              <a:buClr>
                <a:schemeClr val="bg2"/>
              </a:buClr>
              <a:buFont typeface="Wingdings"/>
              <a:buChar char="§"/>
              <a:defRPr sz="2000">
                <a:solidFill>
                  <a:schemeClr val="tx1"/>
                </a:solidFill>
                <a:latin typeface="Calibri"/>
              </a:defRPr>
            </a:lvl6pPr>
            <a:lvl7pPr marL="2971800" indent="-228600">
              <a:spcBef>
                <a:spcPts val="0"/>
              </a:spcBef>
              <a:spcAft>
                <a:spcPts val="0"/>
              </a:spcAft>
              <a:buClr>
                <a:schemeClr val="bg2"/>
              </a:buClr>
              <a:buFont typeface="Wingdings"/>
              <a:buChar char="§"/>
              <a:defRPr sz="2000">
                <a:solidFill>
                  <a:schemeClr val="tx1"/>
                </a:solidFill>
                <a:latin typeface="Calibri"/>
              </a:defRPr>
            </a:lvl7pPr>
            <a:lvl8pPr marL="3429000" indent="-228600">
              <a:spcBef>
                <a:spcPts val="0"/>
              </a:spcBef>
              <a:spcAft>
                <a:spcPts val="0"/>
              </a:spcAft>
              <a:buClr>
                <a:schemeClr val="bg2"/>
              </a:buClr>
              <a:buFont typeface="Wingdings"/>
              <a:buChar char="§"/>
              <a:defRPr sz="2000">
                <a:solidFill>
                  <a:schemeClr val="tx1"/>
                </a:solidFill>
                <a:latin typeface="Calibri"/>
              </a:defRPr>
            </a:lvl8pPr>
            <a:lvl9pPr marL="3886200" indent="-228600">
              <a:spcBef>
                <a:spcPts val="0"/>
              </a:spcBef>
              <a:spcAft>
                <a:spcPts val="0"/>
              </a:spcAft>
              <a:buClr>
                <a:schemeClr val="bg2"/>
              </a:buClr>
              <a:buFont typeface="Wingdings"/>
              <a:buChar char="§"/>
              <a:defRPr sz="2000">
                <a:solidFill>
                  <a:schemeClr val="tx1"/>
                </a:solidFill>
                <a:latin typeface="Calibri"/>
              </a:defRPr>
            </a:lvl9pPr>
          </a:lstStyle>
          <a:p>
            <a:pPr>
              <a:spcBef>
                <a:spcPts val="0"/>
              </a:spcBef>
              <a:buClrTx/>
              <a:buFontTx/>
              <a:buNone/>
              <a:defRPr/>
            </a:pPr>
            <a:r>
              <a:rPr lang="de-DE" sz="1200">
                <a:latin typeface="Calibri"/>
              </a:rPr>
              <a:t>nach: Koch &amp; Oesterreicher 1985</a:t>
            </a:r>
            <a:endParaRPr/>
          </a:p>
        </p:txBody>
      </p:sp>
      <p:graphicFrame>
        <p:nvGraphicFramePr>
          <p:cNvPr id="22" name="Tabelle 21"/>
          <p:cNvGraphicFramePr>
            <a:graphicFrameLocks noGrp="1"/>
          </p:cNvGraphicFramePr>
          <p:nvPr/>
        </p:nvGraphicFramePr>
        <p:xfrm>
          <a:off x="323850" y="1298062"/>
          <a:ext cx="8352790" cy="4718149"/>
        </p:xfrm>
        <a:graphic>
          <a:graphicData uri="http://schemas.openxmlformats.org/drawingml/2006/table">
            <a:tbl>
              <a:tblPr firstRow="1" bandRow="1"/>
              <a:tblGrid>
                <a:gridCol w="2100524">
                  <a:extLst>
                    <a:ext uri="{9D8B030D-6E8A-4147-A177-3AD203B41FA5}">
                      <a16:colId xmlns:a16="http://schemas.microsoft.com/office/drawing/2014/main" val="20000"/>
                    </a:ext>
                  </a:extLst>
                </a:gridCol>
                <a:gridCol w="6252266">
                  <a:extLst>
                    <a:ext uri="{9D8B030D-6E8A-4147-A177-3AD203B41FA5}">
                      <a16:colId xmlns:a16="http://schemas.microsoft.com/office/drawing/2014/main" val="20001"/>
                    </a:ext>
                  </a:extLst>
                </a:gridCol>
              </a:tblGrid>
              <a:tr h="947149">
                <a:tc>
                  <a:txBody>
                    <a:bodyPr/>
                    <a:lstStyle/>
                    <a:p>
                      <a:pPr>
                        <a:defRPr/>
                      </a:pPr>
                      <a:endParaRPr lang="de-DE" sz="2500"/>
                    </a:p>
                  </a:txBody>
                  <a:tcPr marL="91445" marR="91445" marT="45711" marB="45711"/>
                </a:tc>
                <a:tc>
                  <a:txBody>
                    <a:bodyPr/>
                    <a:lstStyle/>
                    <a:p>
                      <a:pPr marL="185738" indent="0">
                        <a:defRPr/>
                      </a:pPr>
                      <a:r>
                        <a:rPr lang="de-DE" sz="2500"/>
                        <a:t>konzeptionell                                 konzeptionell</a:t>
                      </a:r>
                      <a:endParaRPr/>
                    </a:p>
                    <a:p>
                      <a:pPr marL="185738" indent="0">
                        <a:defRPr/>
                      </a:pPr>
                      <a:r>
                        <a:rPr lang="de-DE" sz="2500"/>
                        <a:t>mündlich                                               schriftlich</a:t>
                      </a:r>
                      <a:endParaRPr/>
                    </a:p>
                  </a:txBody>
                  <a:tcPr marL="91445" marR="91445" marT="45711" marB="45711"/>
                </a:tc>
                <a:extLst>
                  <a:ext uri="{0D108BD9-81ED-4DB2-BD59-A6C34878D82A}">
                    <a16:rowId xmlns:a16="http://schemas.microsoft.com/office/drawing/2014/main" val="10000"/>
                  </a:ext>
                </a:extLst>
              </a:tr>
              <a:tr h="1774578">
                <a:tc>
                  <a:txBody>
                    <a:bodyPr/>
                    <a:lstStyle/>
                    <a:p>
                      <a:pPr algn="ctr">
                        <a:defRPr/>
                      </a:pPr>
                      <a:r>
                        <a:rPr lang="de-DE" sz="2500"/>
                        <a:t>                        medial </a:t>
                      </a:r>
                      <a:endParaRPr/>
                    </a:p>
                    <a:p>
                      <a:pPr algn="ctr">
                        <a:defRPr/>
                      </a:pPr>
                      <a:r>
                        <a:rPr lang="de-DE" sz="2500"/>
                        <a:t>mündlich   </a:t>
                      </a:r>
                      <a:r>
                        <a:rPr lang="de-DE" sz="2200"/>
                        <a:t>(mündl. Komm.)</a:t>
                      </a:r>
                      <a:endParaRPr lang="de-DE" sz="2200" b="1"/>
                    </a:p>
                  </a:txBody>
                  <a:tcPr marL="91445" marR="91445" marT="45711" marB="45711"/>
                </a:tc>
                <a:tc>
                  <a:txBody>
                    <a:bodyPr/>
                    <a:lstStyle/>
                    <a:p>
                      <a:pPr>
                        <a:defRPr/>
                      </a:pPr>
                      <a:endParaRPr lang="de-DE" sz="2500"/>
                    </a:p>
                  </a:txBody>
                  <a:tcPr marL="91445" marR="91445" marT="45711" marB="45711"/>
                </a:tc>
                <a:extLst>
                  <a:ext uri="{0D108BD9-81ED-4DB2-BD59-A6C34878D82A}">
                    <a16:rowId xmlns:a16="http://schemas.microsoft.com/office/drawing/2014/main" val="10001"/>
                  </a:ext>
                </a:extLst>
              </a:tr>
              <a:tr h="1981282">
                <a:tc>
                  <a:txBody>
                    <a:bodyPr/>
                    <a:lstStyle/>
                    <a:p>
                      <a:pPr algn="ctr">
                        <a:defRPr/>
                      </a:pPr>
                      <a:r>
                        <a:rPr lang="de-DE" sz="2500"/>
                        <a:t>                      medial </a:t>
                      </a:r>
                      <a:endParaRPr/>
                    </a:p>
                    <a:p>
                      <a:pPr algn="ctr">
                        <a:defRPr/>
                      </a:pPr>
                      <a:r>
                        <a:rPr lang="de-DE" sz="2500"/>
                        <a:t>schriftlich </a:t>
                      </a:r>
                      <a:r>
                        <a:rPr lang="de-DE" sz="2200"/>
                        <a:t>(schriftl. Komm.)</a:t>
                      </a:r>
                      <a:endParaRPr lang="de-DE" sz="2200" b="1"/>
                    </a:p>
                  </a:txBody>
                  <a:tcPr marL="91445" marR="91445" marT="45711" marB="45711"/>
                </a:tc>
                <a:tc>
                  <a:txBody>
                    <a:bodyPr/>
                    <a:lstStyle/>
                    <a:p>
                      <a:pPr>
                        <a:defRPr/>
                      </a:pPr>
                      <a:endParaRPr lang="de-DE" sz="2500"/>
                    </a:p>
                    <a:p>
                      <a:pPr>
                        <a:defRPr/>
                      </a:pPr>
                      <a:endParaRPr lang="de-DE" sz="2500"/>
                    </a:p>
                    <a:p>
                      <a:pPr>
                        <a:defRPr/>
                      </a:pPr>
                      <a:endParaRPr lang="de-DE" sz="2500"/>
                    </a:p>
                    <a:p>
                      <a:pPr>
                        <a:defRPr/>
                      </a:pPr>
                      <a:endParaRPr lang="de-DE" sz="2500"/>
                    </a:p>
                    <a:p>
                      <a:pPr>
                        <a:defRPr/>
                      </a:pPr>
                      <a:endParaRPr lang="de-DE" sz="2500"/>
                    </a:p>
                  </a:txBody>
                  <a:tcPr marL="91445" marR="91445" marT="45711" marB="45711"/>
                </a:tc>
                <a:extLst>
                  <a:ext uri="{0D108BD9-81ED-4DB2-BD59-A6C34878D82A}">
                    <a16:rowId xmlns:a16="http://schemas.microsoft.com/office/drawing/2014/main" val="10002"/>
                  </a:ext>
                </a:extLst>
              </a:tr>
            </a:tbl>
          </a:graphicData>
        </a:graphic>
      </p:graphicFrame>
      <p:sp>
        <p:nvSpPr>
          <p:cNvPr id="9" name="Pfeil nach links und rechts 8"/>
          <p:cNvSpPr/>
          <p:nvPr/>
        </p:nvSpPr>
        <p:spPr bwMode="auto">
          <a:xfrm>
            <a:off x="4026492" y="1799988"/>
            <a:ext cx="2876100" cy="303761"/>
          </a:xfrm>
          <a:prstGeom prst="leftRightArrow">
            <a:avLst>
              <a:gd name="adj1" fmla="val 50000"/>
              <a:gd name="adj2" fmla="val 50000"/>
            </a:avLst>
          </a:prstGeom>
          <a:solidFill>
            <a:srgbClr val="BB0F2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6" name="Rechteck 15"/>
          <p:cNvSpPr>
            <a:spLocks noChangeArrowheads="1"/>
          </p:cNvSpPr>
          <p:nvPr/>
        </p:nvSpPr>
        <p:spPr bwMode="auto">
          <a:xfrm>
            <a:off x="333829" y="2278743"/>
            <a:ext cx="2114095" cy="3722328"/>
          </a:xfrm>
          <a:prstGeom prst="rect">
            <a:avLst/>
          </a:prstGeom>
          <a:noFill/>
          <a:ln w="63500" algn="ctr">
            <a:solidFill>
              <a:srgbClr val="BB0F21"/>
            </a:solidFill>
            <a:round/>
            <a:headEnd/>
            <a:tailEnd/>
          </a:ln>
        </p:spPr>
        <p:txBody>
          <a:bodyPr/>
          <a:lstStyle>
            <a:lvl1pPr>
              <a:spcBef>
                <a:spcPts val="0"/>
              </a:spcBef>
              <a:buClr>
                <a:schemeClr val="bg2"/>
              </a:buClr>
              <a:buFont typeface="Wingdings"/>
              <a:buChar char="§"/>
              <a:defRPr sz="2400">
                <a:solidFill>
                  <a:schemeClr val="tx1"/>
                </a:solidFill>
                <a:latin typeface="Calibri"/>
              </a:defRPr>
            </a:lvl1pPr>
            <a:lvl2pPr marL="742950" indent="-285750">
              <a:spcBef>
                <a:spcPts val="0"/>
              </a:spcBef>
              <a:buClr>
                <a:schemeClr val="bg2"/>
              </a:buClr>
              <a:buFont typeface="Wingdings"/>
              <a:buChar char="§"/>
              <a:defRPr sz="2400">
                <a:solidFill>
                  <a:schemeClr val="tx1"/>
                </a:solidFill>
                <a:latin typeface="Calibri"/>
              </a:defRPr>
            </a:lvl2pPr>
            <a:lvl3pPr marL="1143000" indent="-228600">
              <a:spcBef>
                <a:spcPts val="0"/>
              </a:spcBef>
              <a:buClr>
                <a:schemeClr val="bg2"/>
              </a:buClr>
              <a:buFont typeface="Wingdings"/>
              <a:buChar char="§"/>
              <a:defRPr sz="2400">
                <a:solidFill>
                  <a:schemeClr val="tx1"/>
                </a:solidFill>
                <a:latin typeface="Calibri"/>
              </a:defRPr>
            </a:lvl3pPr>
            <a:lvl4pPr marL="1600200" indent="-228600">
              <a:spcBef>
                <a:spcPts val="0"/>
              </a:spcBef>
              <a:buClr>
                <a:schemeClr val="bg2"/>
              </a:buClr>
              <a:buFont typeface="Wingdings"/>
              <a:buChar char="§"/>
              <a:defRPr sz="2000">
                <a:solidFill>
                  <a:schemeClr val="tx1"/>
                </a:solidFill>
                <a:latin typeface="Calibri"/>
              </a:defRPr>
            </a:lvl4pPr>
            <a:lvl5pPr marL="2057400" indent="-228600">
              <a:spcBef>
                <a:spcPts val="0"/>
              </a:spcBef>
              <a:buClr>
                <a:schemeClr val="bg2"/>
              </a:buClr>
              <a:buFont typeface="Wingdings"/>
              <a:buChar char="§"/>
              <a:defRPr sz="2000">
                <a:solidFill>
                  <a:schemeClr val="tx1"/>
                </a:solidFill>
                <a:latin typeface="Calibri"/>
              </a:defRPr>
            </a:lvl5pPr>
            <a:lvl6pPr marL="2514600" indent="-228600">
              <a:spcBef>
                <a:spcPts val="0"/>
              </a:spcBef>
              <a:spcAft>
                <a:spcPts val="0"/>
              </a:spcAft>
              <a:buClr>
                <a:schemeClr val="bg2"/>
              </a:buClr>
              <a:buFont typeface="Wingdings"/>
              <a:buChar char="§"/>
              <a:defRPr sz="2000">
                <a:solidFill>
                  <a:schemeClr val="tx1"/>
                </a:solidFill>
                <a:latin typeface="Calibri"/>
              </a:defRPr>
            </a:lvl6pPr>
            <a:lvl7pPr marL="2971800" indent="-228600">
              <a:spcBef>
                <a:spcPts val="0"/>
              </a:spcBef>
              <a:spcAft>
                <a:spcPts val="0"/>
              </a:spcAft>
              <a:buClr>
                <a:schemeClr val="bg2"/>
              </a:buClr>
              <a:buFont typeface="Wingdings"/>
              <a:buChar char="§"/>
              <a:defRPr sz="2000">
                <a:solidFill>
                  <a:schemeClr val="tx1"/>
                </a:solidFill>
                <a:latin typeface="Calibri"/>
              </a:defRPr>
            </a:lvl7pPr>
            <a:lvl8pPr marL="3429000" indent="-228600">
              <a:spcBef>
                <a:spcPts val="0"/>
              </a:spcBef>
              <a:spcAft>
                <a:spcPts val="0"/>
              </a:spcAft>
              <a:buClr>
                <a:schemeClr val="bg2"/>
              </a:buClr>
              <a:buFont typeface="Wingdings"/>
              <a:buChar char="§"/>
              <a:defRPr sz="2000">
                <a:solidFill>
                  <a:schemeClr val="tx1"/>
                </a:solidFill>
                <a:latin typeface="Calibri"/>
              </a:defRPr>
            </a:lvl8pPr>
            <a:lvl9pPr marL="3886200" indent="-228600">
              <a:spcBef>
                <a:spcPts val="0"/>
              </a:spcBef>
              <a:spcAft>
                <a:spcPts val="0"/>
              </a:spcAft>
              <a:buClr>
                <a:schemeClr val="bg2"/>
              </a:buClr>
              <a:buFont typeface="Wingdings"/>
              <a:buChar char="§"/>
              <a:defRPr sz="2000">
                <a:solidFill>
                  <a:schemeClr val="tx1"/>
                </a:solidFill>
                <a:latin typeface="Calibri"/>
              </a:defRPr>
            </a:lvl9pPr>
          </a:lstStyle>
          <a:p>
            <a:pPr>
              <a:spcBef>
                <a:spcPts val="0"/>
              </a:spcBef>
              <a:buClrTx/>
              <a:buFontTx/>
              <a:buNone/>
              <a:defRPr/>
            </a:pPr>
            <a:endParaRPr lang="de-DE">
              <a:latin typeface="Arial"/>
            </a:endParaRPr>
          </a:p>
        </p:txBody>
      </p:sp>
      <p:sp>
        <p:nvSpPr>
          <p:cNvPr id="17" name="Rechteck 16"/>
          <p:cNvSpPr>
            <a:spLocks noChangeArrowheads="1"/>
          </p:cNvSpPr>
          <p:nvPr/>
        </p:nvSpPr>
        <p:spPr bwMode="auto">
          <a:xfrm rot="5400000">
            <a:off x="5073394" y="-1327407"/>
            <a:ext cx="980680" cy="6231620"/>
          </a:xfrm>
          <a:prstGeom prst="rect">
            <a:avLst/>
          </a:prstGeom>
          <a:noFill/>
          <a:ln w="63500" algn="ctr">
            <a:solidFill>
              <a:srgbClr val="BB0F21"/>
            </a:solidFill>
            <a:round/>
            <a:headEnd/>
            <a:tailEnd/>
          </a:ln>
        </p:spPr>
        <p:txBody>
          <a:bodyPr/>
          <a:lstStyle>
            <a:lvl1pPr>
              <a:spcBef>
                <a:spcPts val="0"/>
              </a:spcBef>
              <a:buClr>
                <a:schemeClr val="bg2"/>
              </a:buClr>
              <a:buFont typeface="Wingdings"/>
              <a:buChar char="§"/>
              <a:defRPr sz="2400">
                <a:solidFill>
                  <a:schemeClr val="tx1"/>
                </a:solidFill>
                <a:latin typeface="Calibri"/>
              </a:defRPr>
            </a:lvl1pPr>
            <a:lvl2pPr marL="742950" indent="-285750">
              <a:spcBef>
                <a:spcPts val="0"/>
              </a:spcBef>
              <a:buClr>
                <a:schemeClr val="bg2"/>
              </a:buClr>
              <a:buFont typeface="Wingdings"/>
              <a:buChar char="§"/>
              <a:defRPr sz="2400">
                <a:solidFill>
                  <a:schemeClr val="tx1"/>
                </a:solidFill>
                <a:latin typeface="Calibri"/>
              </a:defRPr>
            </a:lvl2pPr>
            <a:lvl3pPr marL="1143000" indent="-228600">
              <a:spcBef>
                <a:spcPts val="0"/>
              </a:spcBef>
              <a:buClr>
                <a:schemeClr val="bg2"/>
              </a:buClr>
              <a:buFont typeface="Wingdings"/>
              <a:buChar char="§"/>
              <a:defRPr sz="2400">
                <a:solidFill>
                  <a:schemeClr val="tx1"/>
                </a:solidFill>
                <a:latin typeface="Calibri"/>
              </a:defRPr>
            </a:lvl3pPr>
            <a:lvl4pPr marL="1600200" indent="-228600">
              <a:spcBef>
                <a:spcPts val="0"/>
              </a:spcBef>
              <a:buClr>
                <a:schemeClr val="bg2"/>
              </a:buClr>
              <a:buFont typeface="Wingdings"/>
              <a:buChar char="§"/>
              <a:defRPr sz="2000">
                <a:solidFill>
                  <a:schemeClr val="tx1"/>
                </a:solidFill>
                <a:latin typeface="Calibri"/>
              </a:defRPr>
            </a:lvl4pPr>
            <a:lvl5pPr marL="2057400" indent="-228600">
              <a:spcBef>
                <a:spcPts val="0"/>
              </a:spcBef>
              <a:buClr>
                <a:schemeClr val="bg2"/>
              </a:buClr>
              <a:buFont typeface="Wingdings"/>
              <a:buChar char="§"/>
              <a:defRPr sz="2000">
                <a:solidFill>
                  <a:schemeClr val="tx1"/>
                </a:solidFill>
                <a:latin typeface="Calibri"/>
              </a:defRPr>
            </a:lvl5pPr>
            <a:lvl6pPr marL="2514600" indent="-228600">
              <a:spcBef>
                <a:spcPts val="0"/>
              </a:spcBef>
              <a:spcAft>
                <a:spcPts val="0"/>
              </a:spcAft>
              <a:buClr>
                <a:schemeClr val="bg2"/>
              </a:buClr>
              <a:buFont typeface="Wingdings"/>
              <a:buChar char="§"/>
              <a:defRPr sz="2000">
                <a:solidFill>
                  <a:schemeClr val="tx1"/>
                </a:solidFill>
                <a:latin typeface="Calibri"/>
              </a:defRPr>
            </a:lvl6pPr>
            <a:lvl7pPr marL="2971800" indent="-228600">
              <a:spcBef>
                <a:spcPts val="0"/>
              </a:spcBef>
              <a:spcAft>
                <a:spcPts val="0"/>
              </a:spcAft>
              <a:buClr>
                <a:schemeClr val="bg2"/>
              </a:buClr>
              <a:buFont typeface="Wingdings"/>
              <a:buChar char="§"/>
              <a:defRPr sz="2000">
                <a:solidFill>
                  <a:schemeClr val="tx1"/>
                </a:solidFill>
                <a:latin typeface="Calibri"/>
              </a:defRPr>
            </a:lvl7pPr>
            <a:lvl8pPr marL="3429000" indent="-228600">
              <a:spcBef>
                <a:spcPts val="0"/>
              </a:spcBef>
              <a:spcAft>
                <a:spcPts val="0"/>
              </a:spcAft>
              <a:buClr>
                <a:schemeClr val="bg2"/>
              </a:buClr>
              <a:buFont typeface="Wingdings"/>
              <a:buChar char="§"/>
              <a:defRPr sz="2000">
                <a:solidFill>
                  <a:schemeClr val="tx1"/>
                </a:solidFill>
                <a:latin typeface="Calibri"/>
              </a:defRPr>
            </a:lvl8pPr>
            <a:lvl9pPr marL="3886200" indent="-228600">
              <a:spcBef>
                <a:spcPts val="0"/>
              </a:spcBef>
              <a:spcAft>
                <a:spcPts val="0"/>
              </a:spcAft>
              <a:buClr>
                <a:schemeClr val="bg2"/>
              </a:buClr>
              <a:buFont typeface="Wingdings"/>
              <a:buChar char="§"/>
              <a:defRPr sz="2000">
                <a:solidFill>
                  <a:schemeClr val="tx1"/>
                </a:solidFill>
                <a:latin typeface="Calibri"/>
              </a:defRPr>
            </a:lvl9pPr>
          </a:lstStyle>
          <a:p>
            <a:pPr>
              <a:spcBef>
                <a:spcPts val="0"/>
              </a:spcBef>
              <a:buClrTx/>
              <a:buFontTx/>
              <a:buNone/>
              <a:defRPr/>
            </a:pPr>
            <a:endParaRPr lang="de-DE">
              <a:latin typeface="Arial"/>
            </a:endParaRPr>
          </a:p>
        </p:txBody>
      </p:sp>
      <p:sp>
        <p:nvSpPr>
          <p:cNvPr id="2" name="Foliennummernplatzhalter 1"/>
          <p:cNvSpPr>
            <a:spLocks noGrp="1"/>
          </p:cNvSpPr>
          <p:nvPr>
            <p:ph type="sldNum" sz="quarter" idx="4"/>
          </p:nvPr>
        </p:nvSpPr>
        <p:spPr bwMode="auto"/>
        <p:txBody>
          <a:bodyPr/>
          <a:lstStyle/>
          <a:p>
            <a:pPr>
              <a:defRPr/>
            </a:pPr>
            <a:fld id="{48F63A3B-78C7-47BE-AE5E-E10140E04643}" type="slidenum">
              <a:rPr lang="en-US"/>
              <a:t>25</a:t>
            </a:fld>
            <a:endParaRPr lang="en-US"/>
          </a:p>
        </p:txBody>
      </p:sp>
      <p:pic>
        <p:nvPicPr>
          <p:cNvPr id="20" name="Grafik 19"/>
          <p:cNvPicPr>
            <a:picLocks noChangeAspect="1"/>
          </p:cNvPicPr>
          <p:nvPr/>
        </p:nvPicPr>
        <p:blipFill>
          <a:blip r:embed="rId3"/>
          <a:stretch/>
        </p:blipFill>
        <p:spPr bwMode="auto">
          <a:xfrm>
            <a:off x="2717164" y="2612815"/>
            <a:ext cx="1799497" cy="1199197"/>
          </a:xfrm>
          <a:prstGeom prst="rect">
            <a:avLst/>
          </a:prstGeom>
        </p:spPr>
      </p:pic>
      <p:pic>
        <p:nvPicPr>
          <p:cNvPr id="21" name="Grafik 20"/>
          <p:cNvPicPr>
            <a:picLocks noChangeAspect="1"/>
          </p:cNvPicPr>
          <p:nvPr/>
        </p:nvPicPr>
        <p:blipFill>
          <a:blip r:embed="rId4"/>
          <a:stretch/>
        </p:blipFill>
        <p:spPr bwMode="auto">
          <a:xfrm>
            <a:off x="2717164" y="4079262"/>
            <a:ext cx="1668869" cy="1876263"/>
          </a:xfrm>
          <a:prstGeom prst="rect">
            <a:avLst/>
          </a:prstGeom>
        </p:spPr>
      </p:pic>
      <p:pic>
        <p:nvPicPr>
          <p:cNvPr id="23" name="Grafik 22"/>
          <p:cNvPicPr>
            <a:picLocks noChangeAspect="1"/>
          </p:cNvPicPr>
          <p:nvPr/>
        </p:nvPicPr>
        <p:blipFill>
          <a:blip r:embed="rId5"/>
          <a:stretch/>
        </p:blipFill>
        <p:spPr bwMode="auto">
          <a:xfrm>
            <a:off x="6626479" y="2607225"/>
            <a:ext cx="1800000" cy="1199532"/>
          </a:xfrm>
          <a:prstGeom prst="rect">
            <a:avLst/>
          </a:prstGeom>
        </p:spPr>
      </p:pic>
      <p:pic>
        <p:nvPicPr>
          <p:cNvPr id="24" name="Grafik 23"/>
          <p:cNvPicPr>
            <a:picLocks noChangeAspect="1"/>
          </p:cNvPicPr>
          <p:nvPr/>
        </p:nvPicPr>
        <p:blipFill>
          <a:blip r:embed="rId6"/>
          <a:stretch/>
        </p:blipFill>
        <p:spPr bwMode="auto">
          <a:xfrm>
            <a:off x="6773265" y="4088314"/>
            <a:ext cx="1657347" cy="1875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show="0">
  <p:cSld>
    <p:bg>
      <p:bgPr>
        <a:solidFill>
          <a:schemeClr val="bg2">
            <a:lumMod val="90000"/>
          </a:schemeClr>
        </a:solidFill>
        <a:effectLst/>
      </p:bgPr>
    </p:bg>
    <p:spTree>
      <p:nvGrpSpPr>
        <p:cNvPr id="1" name=""/>
        <p:cNvGrpSpPr/>
        <p:nvPr/>
      </p:nvGrpSpPr>
      <p:grpSpPr bwMode="auto">
        <a:xfrm>
          <a:off x="0" y="0"/>
          <a:ext cx="0" cy="0"/>
          <a:chOff x="0" y="0"/>
          <a:chExt cx="0" cy="0"/>
        </a:xfrm>
      </p:grpSpPr>
      <p:sp>
        <p:nvSpPr>
          <p:cNvPr id="30722" name="Titel 1"/>
          <p:cNvSpPr>
            <a:spLocks noGrp="1"/>
          </p:cNvSpPr>
          <p:nvPr>
            <p:ph type="title"/>
          </p:nvPr>
        </p:nvSpPr>
        <p:spPr bwMode="auto"/>
        <p:txBody>
          <a:bodyPr/>
          <a:lstStyle/>
          <a:p>
            <a:pPr>
              <a:defRPr/>
            </a:pPr>
            <a:r>
              <a:rPr lang="de-DE"/>
              <a:t>Kommentare (1/2)</a:t>
            </a:r>
            <a:endParaRPr/>
          </a:p>
        </p:txBody>
      </p:sp>
      <p:sp>
        <p:nvSpPr>
          <p:cNvPr id="4" name="Fußzeilenplatzhalter 3"/>
          <p:cNvSpPr>
            <a:spLocks noGrp="1"/>
          </p:cNvSpPr>
          <p:nvPr>
            <p:ph type="ftr" sz="quarter" idx="3"/>
          </p:nvPr>
        </p:nvSpPr>
        <p:spPr bwMode="auto"/>
        <p:txBody>
          <a:bodyPr/>
          <a:lstStyle/>
          <a:p>
            <a:pPr>
              <a:defRPr/>
            </a:pPr>
            <a:r>
              <a:rPr lang="de-DE"/>
              <a:t>Sprachliche Register</a:t>
            </a:r>
            <a:endParaRPr lang="de-DE" b="0"/>
          </a:p>
        </p:txBody>
      </p:sp>
      <p:sp>
        <p:nvSpPr>
          <p:cNvPr id="30723" name="Inhaltsplatzhalter 2"/>
          <p:cNvSpPr>
            <a:spLocks noGrp="1"/>
          </p:cNvSpPr>
          <p:nvPr>
            <p:ph type="body" sz="quarter" idx="10"/>
          </p:nvPr>
        </p:nvSpPr>
        <p:spPr bwMode="auto"/>
        <p:txBody>
          <a:bodyPr>
            <a:noAutofit/>
          </a:bodyPr>
          <a:lstStyle/>
          <a:p>
            <a:pPr marL="363538" indent="-363538">
              <a:lnSpc>
                <a:spcPct val="100000"/>
              </a:lnSpc>
              <a:spcBef>
                <a:spcPts val="600"/>
              </a:spcBef>
              <a:defRPr/>
            </a:pPr>
            <a:r>
              <a:rPr lang="de-DE" sz="2000"/>
              <a:t>Aufgrund der unterschiedlichen Kennzeichen der beiden Register werden die Alltagssprache und die Bildungs- und Fachsprache im Mündlichkeits-/Schriftlichkeitsmodell nach Koch/Oesterreicher an entgegengesetzten Polen eingeordnet. Dieses Modell wird genutzt, um verschiedene Formen von Kommunikation zu klassifizieren. Wichtig hierbei ist, dass die jeweilige Kommunikationsform präzise benannt wird, z. B. eine formelle, geschäftliche E-Mail, denn: </a:t>
            </a:r>
            <a:r>
              <a:rPr lang="de-DE" sz="2000">
                <a:ea typeface="ＭＳ Ｐゴシック"/>
              </a:rPr>
              <a:t>„Eingeordnet werden können nur Textsorten bzw. Diskursarten, nicht aber Kommunikationsformen. So unterliegt ein Geschäftsbrief (über E-Mail) anderen Kommunikationsbedingungen als ein Liebesbrief (über E-Mail) und weist demzufolge auch andere sprachliche Merkmale auf. Mit anderen Worten: Die beiden Textsorten, E-Mail-Liebesbrief und E-Mail-Geschäftsbrief, können im Kontinuum von Mündlichkeit und Schriftlichkeit relativ zueinander positioniert werden, nicht aber die E-Mail als solche“ (Dürscheid 2003, S. 11).</a:t>
            </a:r>
            <a:endParaRPr/>
          </a:p>
        </p:txBody>
      </p:sp>
      <p:sp>
        <p:nvSpPr>
          <p:cNvPr id="2" name="Foliennummernplatzhalter 1"/>
          <p:cNvSpPr>
            <a:spLocks noGrp="1"/>
          </p:cNvSpPr>
          <p:nvPr>
            <p:ph type="sldNum" sz="quarter" idx="4"/>
          </p:nvPr>
        </p:nvSpPr>
        <p:spPr bwMode="auto"/>
        <p:txBody>
          <a:bodyPr/>
          <a:lstStyle/>
          <a:p>
            <a:pPr>
              <a:defRPr/>
            </a:pPr>
            <a:fld id="{48F63A3B-78C7-47BE-AE5E-E10140E04643}" type="slidenum">
              <a:rPr lang="en-US"/>
              <a:t>26</a:t>
            </a:fld>
            <a:endParaRPr lang="en-US"/>
          </a:p>
        </p:txBody>
      </p:sp>
    </p:spTree>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showMasterPhAnim="0" show="0">
  <p:cSld>
    <p:bg>
      <p:bgPr>
        <a:solidFill>
          <a:schemeClr val="bg2">
            <a:lumMod val="90000"/>
          </a:schemeClr>
        </a:solidFill>
        <a:effectLst/>
      </p:bgPr>
    </p:bg>
    <p:spTree>
      <p:nvGrpSpPr>
        <p:cNvPr id="1" name=""/>
        <p:cNvGrpSpPr/>
        <p:nvPr/>
      </p:nvGrpSpPr>
      <p:grpSpPr bwMode="auto">
        <a:xfrm>
          <a:off x="0" y="0"/>
          <a:ext cx="0" cy="0"/>
          <a:chOff x="0" y="0"/>
          <a:chExt cx="0" cy="0"/>
        </a:xfrm>
      </p:grpSpPr>
      <p:sp>
        <p:nvSpPr>
          <p:cNvPr id="31746" name="Titel 1"/>
          <p:cNvSpPr>
            <a:spLocks noGrp="1"/>
          </p:cNvSpPr>
          <p:nvPr>
            <p:ph type="title"/>
          </p:nvPr>
        </p:nvSpPr>
        <p:spPr bwMode="auto"/>
        <p:txBody>
          <a:bodyPr/>
          <a:lstStyle/>
          <a:p>
            <a:pPr>
              <a:defRPr/>
            </a:pPr>
            <a:r>
              <a:rPr lang="de-DE"/>
              <a:t>Kommentare (2/2)</a:t>
            </a:r>
            <a:endParaRPr/>
          </a:p>
        </p:txBody>
      </p:sp>
      <p:sp>
        <p:nvSpPr>
          <p:cNvPr id="4" name="Fußzeilenplatzhalter 3"/>
          <p:cNvSpPr>
            <a:spLocks noGrp="1"/>
          </p:cNvSpPr>
          <p:nvPr>
            <p:ph type="ftr" sz="quarter" idx="3"/>
          </p:nvPr>
        </p:nvSpPr>
        <p:spPr bwMode="auto"/>
        <p:txBody>
          <a:bodyPr/>
          <a:lstStyle/>
          <a:p>
            <a:pPr>
              <a:defRPr/>
            </a:pPr>
            <a:r>
              <a:rPr lang="de-DE"/>
              <a:t>Sprachliche Register</a:t>
            </a:r>
            <a:endParaRPr lang="de-DE" b="0"/>
          </a:p>
        </p:txBody>
      </p:sp>
      <p:sp>
        <p:nvSpPr>
          <p:cNvPr id="31747" name="Inhaltsplatzhalter 2"/>
          <p:cNvSpPr>
            <a:spLocks noGrp="1"/>
          </p:cNvSpPr>
          <p:nvPr>
            <p:ph type="body" sz="quarter" idx="10"/>
          </p:nvPr>
        </p:nvSpPr>
        <p:spPr bwMode="auto">
          <a:xfrm>
            <a:off x="509337" y="1477436"/>
            <a:ext cx="7886700" cy="4544871"/>
          </a:xfrm>
        </p:spPr>
        <p:txBody>
          <a:bodyPr>
            <a:normAutofit/>
          </a:bodyPr>
          <a:lstStyle/>
          <a:p>
            <a:pPr marL="363538" indent="-363538">
              <a:lnSpc>
                <a:spcPct val="100000"/>
              </a:lnSpc>
              <a:defRPr/>
            </a:pPr>
            <a:r>
              <a:rPr lang="de-DE" sz="2000"/>
              <a:t>Für eine Einordnung mündlicher und schriftlicher Kommunikationsformen müssen zwei Fragen beantwortet werden:</a:t>
            </a:r>
            <a:endParaRPr/>
          </a:p>
          <a:p>
            <a:pPr lvl="1">
              <a:lnSpc>
                <a:spcPct val="100000"/>
              </a:lnSpc>
              <a:defRPr/>
            </a:pPr>
            <a:r>
              <a:rPr lang="de-DE" sz="2000"/>
              <a:t>1: Handelt es sich um medial gesprochene oder um geschriebene Kommunikation? Für unsere Beispiele gilt: Ein Gespräch und ein Vortrag sind mündliche Kommunikationsformen, sie sind also medial mündlich. Ein Chat und ein Fachbuch sind schriftliche Kommunikationsformen, daher zählen sie zu den medial schriftlichen Formen.</a:t>
            </a:r>
            <a:endParaRPr/>
          </a:p>
          <a:p>
            <a:pPr lvl="1">
              <a:lnSpc>
                <a:spcPct val="100000"/>
              </a:lnSpc>
              <a:defRPr/>
            </a:pPr>
            <a:r>
              <a:rPr lang="de-DE" sz="2000"/>
              <a:t>2: Sind die Merkmale der Kommunikationsform eher typisch für gesprochene Sprache oder für geschriebene Sprache? Diese Frage ist oft nicht eindeutig zu beantworten. Daher steht der rote Pfeil für ein Kontinuum zwischen den Polen typisch mündlicher und typisch schriftlicher Kommunikationsformen. </a:t>
            </a:r>
            <a:endParaRPr lang="de-DE" sz="2000">
              <a:ea typeface="ＭＳ Ｐゴシック"/>
            </a:endParaRPr>
          </a:p>
        </p:txBody>
      </p:sp>
      <p:sp>
        <p:nvSpPr>
          <p:cNvPr id="2" name="Foliennummernplatzhalter 1"/>
          <p:cNvSpPr>
            <a:spLocks noGrp="1"/>
          </p:cNvSpPr>
          <p:nvPr>
            <p:ph type="sldNum" sz="quarter" idx="4"/>
          </p:nvPr>
        </p:nvSpPr>
        <p:spPr bwMode="auto"/>
        <p:txBody>
          <a:bodyPr/>
          <a:lstStyle/>
          <a:p>
            <a:pPr>
              <a:defRPr/>
            </a:pPr>
            <a:fld id="{48F63A3B-78C7-47BE-AE5E-E10140E04643}" type="slidenum">
              <a:rPr lang="en-US"/>
              <a:t>27</a:t>
            </a:fld>
            <a:endParaRPr lang="en-US"/>
          </a:p>
        </p:txBody>
      </p:sp>
    </p:spTree>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8" name="Tabelle 27"/>
          <p:cNvGraphicFramePr>
            <a:graphicFrameLocks noGrp="1"/>
          </p:cNvGraphicFramePr>
          <p:nvPr/>
        </p:nvGraphicFramePr>
        <p:xfrm>
          <a:off x="323850" y="1298062"/>
          <a:ext cx="8352790" cy="4718149"/>
        </p:xfrm>
        <a:graphic>
          <a:graphicData uri="http://schemas.openxmlformats.org/drawingml/2006/table">
            <a:tbl>
              <a:tblPr firstRow="1" bandRow="1"/>
              <a:tblGrid>
                <a:gridCol w="2100524">
                  <a:extLst>
                    <a:ext uri="{9D8B030D-6E8A-4147-A177-3AD203B41FA5}">
                      <a16:colId xmlns:a16="http://schemas.microsoft.com/office/drawing/2014/main" val="20000"/>
                    </a:ext>
                  </a:extLst>
                </a:gridCol>
                <a:gridCol w="6252266">
                  <a:extLst>
                    <a:ext uri="{9D8B030D-6E8A-4147-A177-3AD203B41FA5}">
                      <a16:colId xmlns:a16="http://schemas.microsoft.com/office/drawing/2014/main" val="20001"/>
                    </a:ext>
                  </a:extLst>
                </a:gridCol>
              </a:tblGrid>
              <a:tr h="947149">
                <a:tc>
                  <a:txBody>
                    <a:bodyPr/>
                    <a:lstStyle/>
                    <a:p>
                      <a:pPr>
                        <a:defRPr/>
                      </a:pPr>
                      <a:endParaRPr lang="de-DE" sz="2500"/>
                    </a:p>
                  </a:txBody>
                  <a:tcPr marL="91445" marR="91445" marT="45711" marB="45711"/>
                </a:tc>
                <a:tc>
                  <a:txBody>
                    <a:bodyPr/>
                    <a:lstStyle/>
                    <a:p>
                      <a:pPr marL="185738" indent="0">
                        <a:defRPr/>
                      </a:pPr>
                      <a:r>
                        <a:rPr lang="de-DE" sz="2500"/>
                        <a:t>konzeptionell                                konzeptionell</a:t>
                      </a:r>
                      <a:endParaRPr/>
                    </a:p>
                    <a:p>
                      <a:pPr marL="185738" indent="0">
                        <a:defRPr/>
                      </a:pPr>
                      <a:r>
                        <a:rPr lang="de-DE" sz="2500"/>
                        <a:t>mündlich                                              schriftlich</a:t>
                      </a:r>
                      <a:endParaRPr/>
                    </a:p>
                  </a:txBody>
                  <a:tcPr marL="91445" marR="91445" marT="45711" marB="45711"/>
                </a:tc>
                <a:extLst>
                  <a:ext uri="{0D108BD9-81ED-4DB2-BD59-A6C34878D82A}">
                    <a16:rowId xmlns:a16="http://schemas.microsoft.com/office/drawing/2014/main" val="10000"/>
                  </a:ext>
                </a:extLst>
              </a:tr>
              <a:tr h="1774578">
                <a:tc>
                  <a:txBody>
                    <a:bodyPr/>
                    <a:lstStyle/>
                    <a:p>
                      <a:pPr algn="ctr">
                        <a:defRPr/>
                      </a:pPr>
                      <a:r>
                        <a:rPr lang="de-DE" sz="2500"/>
                        <a:t>                        medial </a:t>
                      </a:r>
                      <a:endParaRPr/>
                    </a:p>
                    <a:p>
                      <a:pPr algn="ctr">
                        <a:defRPr/>
                      </a:pPr>
                      <a:r>
                        <a:rPr lang="de-DE" sz="2500"/>
                        <a:t>mündlich   </a:t>
                      </a:r>
                      <a:r>
                        <a:rPr lang="de-DE" sz="2200"/>
                        <a:t>(mündl. Komm.)</a:t>
                      </a:r>
                      <a:endParaRPr lang="de-DE" sz="2200" b="1"/>
                    </a:p>
                  </a:txBody>
                  <a:tcPr marL="91445" marR="91445" marT="45711" marB="45711"/>
                </a:tc>
                <a:tc>
                  <a:txBody>
                    <a:bodyPr/>
                    <a:lstStyle/>
                    <a:p>
                      <a:pPr>
                        <a:defRPr/>
                      </a:pPr>
                      <a:endParaRPr lang="de-DE" sz="2500"/>
                    </a:p>
                  </a:txBody>
                  <a:tcPr marL="91445" marR="91445" marT="45711" marB="45711"/>
                </a:tc>
                <a:extLst>
                  <a:ext uri="{0D108BD9-81ED-4DB2-BD59-A6C34878D82A}">
                    <a16:rowId xmlns:a16="http://schemas.microsoft.com/office/drawing/2014/main" val="10001"/>
                  </a:ext>
                </a:extLst>
              </a:tr>
              <a:tr h="1981282">
                <a:tc>
                  <a:txBody>
                    <a:bodyPr/>
                    <a:lstStyle/>
                    <a:p>
                      <a:pPr algn="ctr">
                        <a:defRPr/>
                      </a:pPr>
                      <a:r>
                        <a:rPr lang="de-DE" sz="2500"/>
                        <a:t>                      medial </a:t>
                      </a:r>
                      <a:endParaRPr/>
                    </a:p>
                    <a:p>
                      <a:pPr algn="ctr">
                        <a:defRPr/>
                      </a:pPr>
                      <a:r>
                        <a:rPr lang="de-DE" sz="2500"/>
                        <a:t>schriftlich </a:t>
                      </a:r>
                      <a:r>
                        <a:rPr lang="de-DE" sz="2200"/>
                        <a:t>(schriftl. Komm.)</a:t>
                      </a:r>
                      <a:endParaRPr lang="de-DE" sz="2200" b="1"/>
                    </a:p>
                  </a:txBody>
                  <a:tcPr marL="91445" marR="91445" marT="45711" marB="45711"/>
                </a:tc>
                <a:tc>
                  <a:txBody>
                    <a:bodyPr/>
                    <a:lstStyle/>
                    <a:p>
                      <a:pPr>
                        <a:defRPr/>
                      </a:pPr>
                      <a:endParaRPr lang="de-DE" sz="2500"/>
                    </a:p>
                    <a:p>
                      <a:pPr>
                        <a:defRPr/>
                      </a:pPr>
                      <a:endParaRPr lang="de-DE" sz="2500"/>
                    </a:p>
                    <a:p>
                      <a:pPr>
                        <a:defRPr/>
                      </a:pPr>
                      <a:endParaRPr lang="de-DE" sz="2500"/>
                    </a:p>
                    <a:p>
                      <a:pPr>
                        <a:defRPr/>
                      </a:pPr>
                      <a:endParaRPr lang="de-DE" sz="2500"/>
                    </a:p>
                    <a:p>
                      <a:pPr>
                        <a:defRPr/>
                      </a:pPr>
                      <a:endParaRPr lang="de-DE" sz="2500"/>
                    </a:p>
                  </a:txBody>
                  <a:tcPr marL="91445" marR="91445" marT="45711" marB="45711"/>
                </a:tc>
                <a:extLst>
                  <a:ext uri="{0D108BD9-81ED-4DB2-BD59-A6C34878D82A}">
                    <a16:rowId xmlns:a16="http://schemas.microsoft.com/office/drawing/2014/main" val="10002"/>
                  </a:ext>
                </a:extLst>
              </a:tr>
            </a:tbl>
          </a:graphicData>
        </a:graphic>
      </p:graphicFrame>
      <p:sp>
        <p:nvSpPr>
          <p:cNvPr id="32770" name="Titel 1"/>
          <p:cNvSpPr>
            <a:spLocks noGrp="1"/>
          </p:cNvSpPr>
          <p:nvPr>
            <p:ph type="title"/>
          </p:nvPr>
        </p:nvSpPr>
        <p:spPr bwMode="auto"/>
        <p:txBody>
          <a:bodyPr/>
          <a:lstStyle/>
          <a:p>
            <a:pPr>
              <a:defRPr/>
            </a:pPr>
            <a:r>
              <a:rPr lang="de-DE"/>
              <a:t>Alltagssprache vs. Bildungs- und Fachsprache</a:t>
            </a:r>
            <a:endParaRPr/>
          </a:p>
        </p:txBody>
      </p:sp>
      <p:sp>
        <p:nvSpPr>
          <p:cNvPr id="17" name="Fußzeilenplatzhalter 3"/>
          <p:cNvSpPr>
            <a:spLocks noGrp="1"/>
          </p:cNvSpPr>
          <p:nvPr>
            <p:ph type="ftr" sz="quarter" idx="3"/>
          </p:nvPr>
        </p:nvSpPr>
        <p:spPr bwMode="auto"/>
        <p:txBody>
          <a:bodyPr/>
          <a:lstStyle/>
          <a:p>
            <a:pPr>
              <a:defRPr/>
            </a:pPr>
            <a:r>
              <a:rPr lang="de-DE"/>
              <a:t>Sprachliche Register</a:t>
            </a:r>
            <a:endParaRPr lang="de-DE" b="0"/>
          </a:p>
        </p:txBody>
      </p:sp>
      <p:sp>
        <p:nvSpPr>
          <p:cNvPr id="3" name="Inhaltsplatzhalter 2"/>
          <p:cNvSpPr>
            <a:spLocks noGrp="1"/>
          </p:cNvSpPr>
          <p:nvPr>
            <p:ph type="body" sz="quarter" idx="10"/>
          </p:nvPr>
        </p:nvSpPr>
        <p:spPr bwMode="auto"/>
        <p:txBody>
          <a:bodyPr/>
          <a:lstStyle/>
          <a:p>
            <a:pPr marL="0" indent="0">
              <a:buFont typeface="Wingdings"/>
              <a:buNone/>
              <a:defRPr/>
            </a:pPr>
            <a:endParaRPr lang="de-DE"/>
          </a:p>
          <a:p>
            <a:pPr marL="0" indent="0">
              <a:buFont typeface="Wingdings"/>
              <a:buNone/>
              <a:defRPr/>
            </a:pPr>
            <a:endParaRPr lang="de-DE"/>
          </a:p>
          <a:p>
            <a:pPr>
              <a:defRPr/>
            </a:pPr>
            <a:endParaRPr lang="de-DE"/>
          </a:p>
          <a:p>
            <a:pPr>
              <a:defRPr/>
            </a:pPr>
            <a:endParaRPr lang="de-DE"/>
          </a:p>
          <a:p>
            <a:pPr marL="0" indent="0">
              <a:buFont typeface="Wingdings"/>
              <a:buNone/>
              <a:defRPr/>
            </a:pPr>
            <a:endParaRPr lang="de-DE"/>
          </a:p>
          <a:p>
            <a:pPr marL="0" indent="0">
              <a:buFont typeface="Wingdings"/>
              <a:buNone/>
              <a:defRPr/>
            </a:pPr>
            <a:endParaRPr lang="de-DE"/>
          </a:p>
          <a:p>
            <a:pPr marL="0" indent="0">
              <a:buFont typeface="Wingdings"/>
              <a:buNone/>
              <a:defRPr/>
            </a:pPr>
            <a:endParaRPr lang="de-DE"/>
          </a:p>
          <a:p>
            <a:pPr>
              <a:defRPr/>
            </a:pPr>
            <a:endParaRPr lang="de-DE"/>
          </a:p>
          <a:p>
            <a:pPr marL="0" indent="0">
              <a:buFont typeface="Wingdings"/>
              <a:buNone/>
              <a:defRPr/>
            </a:pPr>
            <a:endParaRPr lang="de-DE"/>
          </a:p>
        </p:txBody>
      </p:sp>
      <p:sp>
        <p:nvSpPr>
          <p:cNvPr id="4" name="Rechteck 3"/>
          <p:cNvSpPr>
            <a:spLocks noChangeArrowheads="1"/>
          </p:cNvSpPr>
          <p:nvPr/>
        </p:nvSpPr>
        <p:spPr bwMode="auto">
          <a:xfrm>
            <a:off x="2408606" y="1291888"/>
            <a:ext cx="3048765" cy="4709183"/>
          </a:xfrm>
          <a:prstGeom prst="rect">
            <a:avLst/>
          </a:prstGeom>
          <a:noFill/>
          <a:ln w="63500" algn="ctr">
            <a:solidFill>
              <a:srgbClr val="BB0F21"/>
            </a:solidFill>
            <a:round/>
            <a:headEnd/>
            <a:tailEnd/>
          </a:ln>
        </p:spPr>
        <p:txBody>
          <a:bodyPr/>
          <a:lstStyle>
            <a:lvl1pPr>
              <a:spcBef>
                <a:spcPts val="0"/>
              </a:spcBef>
              <a:buClr>
                <a:schemeClr val="bg2"/>
              </a:buClr>
              <a:buFont typeface="Wingdings"/>
              <a:buChar char="§"/>
              <a:defRPr sz="2400">
                <a:solidFill>
                  <a:schemeClr val="tx1"/>
                </a:solidFill>
                <a:latin typeface="Calibri"/>
              </a:defRPr>
            </a:lvl1pPr>
            <a:lvl2pPr marL="742950" indent="-285750">
              <a:spcBef>
                <a:spcPts val="0"/>
              </a:spcBef>
              <a:buClr>
                <a:schemeClr val="bg2"/>
              </a:buClr>
              <a:buFont typeface="Wingdings"/>
              <a:buChar char="§"/>
              <a:defRPr sz="2400">
                <a:solidFill>
                  <a:schemeClr val="tx1"/>
                </a:solidFill>
                <a:latin typeface="Calibri"/>
              </a:defRPr>
            </a:lvl2pPr>
            <a:lvl3pPr marL="1143000" indent="-228600">
              <a:spcBef>
                <a:spcPts val="0"/>
              </a:spcBef>
              <a:buClr>
                <a:schemeClr val="bg2"/>
              </a:buClr>
              <a:buFont typeface="Wingdings"/>
              <a:buChar char="§"/>
              <a:defRPr sz="2400">
                <a:solidFill>
                  <a:schemeClr val="tx1"/>
                </a:solidFill>
                <a:latin typeface="Calibri"/>
              </a:defRPr>
            </a:lvl3pPr>
            <a:lvl4pPr marL="1600200" indent="-228600">
              <a:spcBef>
                <a:spcPts val="0"/>
              </a:spcBef>
              <a:buClr>
                <a:schemeClr val="bg2"/>
              </a:buClr>
              <a:buFont typeface="Wingdings"/>
              <a:buChar char="§"/>
              <a:defRPr sz="2000">
                <a:solidFill>
                  <a:schemeClr val="tx1"/>
                </a:solidFill>
                <a:latin typeface="Calibri"/>
              </a:defRPr>
            </a:lvl4pPr>
            <a:lvl5pPr marL="2057400" indent="-228600">
              <a:spcBef>
                <a:spcPts val="0"/>
              </a:spcBef>
              <a:buClr>
                <a:schemeClr val="bg2"/>
              </a:buClr>
              <a:buFont typeface="Wingdings"/>
              <a:buChar char="§"/>
              <a:defRPr sz="2000">
                <a:solidFill>
                  <a:schemeClr val="tx1"/>
                </a:solidFill>
                <a:latin typeface="Calibri"/>
              </a:defRPr>
            </a:lvl5pPr>
            <a:lvl6pPr marL="2514600" indent="-228600">
              <a:spcBef>
                <a:spcPts val="0"/>
              </a:spcBef>
              <a:spcAft>
                <a:spcPts val="0"/>
              </a:spcAft>
              <a:buClr>
                <a:schemeClr val="bg2"/>
              </a:buClr>
              <a:buFont typeface="Wingdings"/>
              <a:buChar char="§"/>
              <a:defRPr sz="2000">
                <a:solidFill>
                  <a:schemeClr val="tx1"/>
                </a:solidFill>
                <a:latin typeface="Calibri"/>
              </a:defRPr>
            </a:lvl6pPr>
            <a:lvl7pPr marL="2971800" indent="-228600">
              <a:spcBef>
                <a:spcPts val="0"/>
              </a:spcBef>
              <a:spcAft>
                <a:spcPts val="0"/>
              </a:spcAft>
              <a:buClr>
                <a:schemeClr val="bg2"/>
              </a:buClr>
              <a:buFont typeface="Wingdings"/>
              <a:buChar char="§"/>
              <a:defRPr sz="2000">
                <a:solidFill>
                  <a:schemeClr val="tx1"/>
                </a:solidFill>
                <a:latin typeface="Calibri"/>
              </a:defRPr>
            </a:lvl7pPr>
            <a:lvl8pPr marL="3429000" indent="-228600">
              <a:spcBef>
                <a:spcPts val="0"/>
              </a:spcBef>
              <a:spcAft>
                <a:spcPts val="0"/>
              </a:spcAft>
              <a:buClr>
                <a:schemeClr val="bg2"/>
              </a:buClr>
              <a:buFont typeface="Wingdings"/>
              <a:buChar char="§"/>
              <a:defRPr sz="2000">
                <a:solidFill>
                  <a:schemeClr val="tx1"/>
                </a:solidFill>
                <a:latin typeface="Calibri"/>
              </a:defRPr>
            </a:lvl8pPr>
            <a:lvl9pPr marL="3886200" indent="-228600">
              <a:spcBef>
                <a:spcPts val="0"/>
              </a:spcBef>
              <a:spcAft>
                <a:spcPts val="0"/>
              </a:spcAft>
              <a:buClr>
                <a:schemeClr val="bg2"/>
              </a:buClr>
              <a:buFont typeface="Wingdings"/>
              <a:buChar char="§"/>
              <a:defRPr sz="2000">
                <a:solidFill>
                  <a:schemeClr val="tx1"/>
                </a:solidFill>
                <a:latin typeface="Calibri"/>
              </a:defRPr>
            </a:lvl9pPr>
          </a:lstStyle>
          <a:p>
            <a:pPr>
              <a:spcBef>
                <a:spcPts val="0"/>
              </a:spcBef>
              <a:buClrTx/>
              <a:buFontTx/>
              <a:buNone/>
              <a:defRPr/>
            </a:pPr>
            <a:endParaRPr lang="de-DE">
              <a:latin typeface="Arial"/>
            </a:endParaRPr>
          </a:p>
        </p:txBody>
      </p:sp>
      <p:sp>
        <p:nvSpPr>
          <p:cNvPr id="15" name="Rechteck 14"/>
          <p:cNvSpPr>
            <a:spLocks noChangeArrowheads="1"/>
          </p:cNvSpPr>
          <p:nvPr/>
        </p:nvSpPr>
        <p:spPr bwMode="auto">
          <a:xfrm>
            <a:off x="5492821" y="1291818"/>
            <a:ext cx="3222625" cy="4709253"/>
          </a:xfrm>
          <a:prstGeom prst="rect">
            <a:avLst/>
          </a:prstGeom>
          <a:noFill/>
          <a:ln w="63500" algn="ctr">
            <a:solidFill>
              <a:srgbClr val="BB0F21"/>
            </a:solidFill>
            <a:round/>
            <a:headEnd/>
            <a:tailEnd/>
          </a:ln>
        </p:spPr>
        <p:txBody>
          <a:bodyPr/>
          <a:lstStyle>
            <a:lvl1pPr>
              <a:spcBef>
                <a:spcPts val="0"/>
              </a:spcBef>
              <a:buClr>
                <a:schemeClr val="bg2"/>
              </a:buClr>
              <a:buFont typeface="Wingdings"/>
              <a:buChar char="§"/>
              <a:defRPr sz="2400">
                <a:solidFill>
                  <a:schemeClr val="tx1"/>
                </a:solidFill>
                <a:latin typeface="Calibri"/>
              </a:defRPr>
            </a:lvl1pPr>
            <a:lvl2pPr marL="742950" indent="-285750">
              <a:spcBef>
                <a:spcPts val="0"/>
              </a:spcBef>
              <a:buClr>
                <a:schemeClr val="bg2"/>
              </a:buClr>
              <a:buFont typeface="Wingdings"/>
              <a:buChar char="§"/>
              <a:defRPr sz="2400">
                <a:solidFill>
                  <a:schemeClr val="tx1"/>
                </a:solidFill>
                <a:latin typeface="Calibri"/>
              </a:defRPr>
            </a:lvl2pPr>
            <a:lvl3pPr marL="1143000" indent="-228600">
              <a:spcBef>
                <a:spcPts val="0"/>
              </a:spcBef>
              <a:buClr>
                <a:schemeClr val="bg2"/>
              </a:buClr>
              <a:buFont typeface="Wingdings"/>
              <a:buChar char="§"/>
              <a:defRPr sz="2400">
                <a:solidFill>
                  <a:schemeClr val="tx1"/>
                </a:solidFill>
                <a:latin typeface="Calibri"/>
              </a:defRPr>
            </a:lvl3pPr>
            <a:lvl4pPr marL="1600200" indent="-228600">
              <a:spcBef>
                <a:spcPts val="0"/>
              </a:spcBef>
              <a:buClr>
                <a:schemeClr val="bg2"/>
              </a:buClr>
              <a:buFont typeface="Wingdings"/>
              <a:buChar char="§"/>
              <a:defRPr sz="2000">
                <a:solidFill>
                  <a:schemeClr val="tx1"/>
                </a:solidFill>
                <a:latin typeface="Calibri"/>
              </a:defRPr>
            </a:lvl4pPr>
            <a:lvl5pPr marL="2057400" indent="-228600">
              <a:spcBef>
                <a:spcPts val="0"/>
              </a:spcBef>
              <a:buClr>
                <a:schemeClr val="bg2"/>
              </a:buClr>
              <a:buFont typeface="Wingdings"/>
              <a:buChar char="§"/>
              <a:defRPr sz="2000">
                <a:solidFill>
                  <a:schemeClr val="tx1"/>
                </a:solidFill>
                <a:latin typeface="Calibri"/>
              </a:defRPr>
            </a:lvl5pPr>
            <a:lvl6pPr marL="2514600" indent="-228600">
              <a:spcBef>
                <a:spcPts val="0"/>
              </a:spcBef>
              <a:spcAft>
                <a:spcPts val="0"/>
              </a:spcAft>
              <a:buClr>
                <a:schemeClr val="bg2"/>
              </a:buClr>
              <a:buFont typeface="Wingdings"/>
              <a:buChar char="§"/>
              <a:defRPr sz="2000">
                <a:solidFill>
                  <a:schemeClr val="tx1"/>
                </a:solidFill>
                <a:latin typeface="Calibri"/>
              </a:defRPr>
            </a:lvl6pPr>
            <a:lvl7pPr marL="2971800" indent="-228600">
              <a:spcBef>
                <a:spcPts val="0"/>
              </a:spcBef>
              <a:spcAft>
                <a:spcPts val="0"/>
              </a:spcAft>
              <a:buClr>
                <a:schemeClr val="bg2"/>
              </a:buClr>
              <a:buFont typeface="Wingdings"/>
              <a:buChar char="§"/>
              <a:defRPr sz="2000">
                <a:solidFill>
                  <a:schemeClr val="tx1"/>
                </a:solidFill>
                <a:latin typeface="Calibri"/>
              </a:defRPr>
            </a:lvl7pPr>
            <a:lvl8pPr marL="3429000" indent="-228600">
              <a:spcBef>
                <a:spcPts val="0"/>
              </a:spcBef>
              <a:spcAft>
                <a:spcPts val="0"/>
              </a:spcAft>
              <a:buClr>
                <a:schemeClr val="bg2"/>
              </a:buClr>
              <a:buFont typeface="Wingdings"/>
              <a:buChar char="§"/>
              <a:defRPr sz="2000">
                <a:solidFill>
                  <a:schemeClr val="tx1"/>
                </a:solidFill>
                <a:latin typeface="Calibri"/>
              </a:defRPr>
            </a:lvl8pPr>
            <a:lvl9pPr marL="3886200" indent="-228600">
              <a:spcBef>
                <a:spcPts val="0"/>
              </a:spcBef>
              <a:spcAft>
                <a:spcPts val="0"/>
              </a:spcAft>
              <a:buClr>
                <a:schemeClr val="bg2"/>
              </a:buClr>
              <a:buFont typeface="Wingdings"/>
              <a:buChar char="§"/>
              <a:defRPr sz="2000">
                <a:solidFill>
                  <a:schemeClr val="tx1"/>
                </a:solidFill>
                <a:latin typeface="Calibri"/>
              </a:defRPr>
            </a:lvl9pPr>
          </a:lstStyle>
          <a:p>
            <a:pPr>
              <a:spcBef>
                <a:spcPts val="0"/>
              </a:spcBef>
              <a:buClrTx/>
              <a:buFontTx/>
              <a:buNone/>
              <a:defRPr/>
            </a:pPr>
            <a:endParaRPr lang="de-DE">
              <a:latin typeface="Arial"/>
            </a:endParaRPr>
          </a:p>
        </p:txBody>
      </p:sp>
      <p:sp>
        <p:nvSpPr>
          <p:cNvPr id="2" name="Foliennummernplatzhalter 1"/>
          <p:cNvSpPr>
            <a:spLocks noGrp="1"/>
          </p:cNvSpPr>
          <p:nvPr>
            <p:ph type="sldNum" sz="quarter" idx="4"/>
          </p:nvPr>
        </p:nvSpPr>
        <p:spPr bwMode="auto"/>
        <p:txBody>
          <a:bodyPr/>
          <a:lstStyle/>
          <a:p>
            <a:pPr>
              <a:defRPr/>
            </a:pPr>
            <a:fld id="{48F63A3B-78C7-47BE-AE5E-E10140E04643}" type="slidenum">
              <a:rPr lang="en-US"/>
              <a:t>28</a:t>
            </a:fld>
            <a:endParaRPr lang="en-US"/>
          </a:p>
        </p:txBody>
      </p:sp>
      <p:pic>
        <p:nvPicPr>
          <p:cNvPr id="21" name="Grafik 20"/>
          <p:cNvPicPr>
            <a:picLocks noChangeAspect="1"/>
          </p:cNvPicPr>
          <p:nvPr/>
        </p:nvPicPr>
        <p:blipFill>
          <a:blip r:embed="rId3"/>
          <a:stretch/>
        </p:blipFill>
        <p:spPr bwMode="auto">
          <a:xfrm>
            <a:off x="2717164" y="2612815"/>
            <a:ext cx="1799497" cy="1199197"/>
          </a:xfrm>
          <a:prstGeom prst="rect">
            <a:avLst/>
          </a:prstGeom>
        </p:spPr>
      </p:pic>
      <p:pic>
        <p:nvPicPr>
          <p:cNvPr id="22" name="Grafik 21"/>
          <p:cNvPicPr>
            <a:picLocks noChangeAspect="1"/>
          </p:cNvPicPr>
          <p:nvPr/>
        </p:nvPicPr>
        <p:blipFill>
          <a:blip r:embed="rId4"/>
          <a:stretch/>
        </p:blipFill>
        <p:spPr bwMode="auto">
          <a:xfrm>
            <a:off x="2717164" y="4064023"/>
            <a:ext cx="1668869" cy="1876263"/>
          </a:xfrm>
          <a:prstGeom prst="rect">
            <a:avLst/>
          </a:prstGeom>
        </p:spPr>
      </p:pic>
      <p:pic>
        <p:nvPicPr>
          <p:cNvPr id="29" name="Grafik 28"/>
          <p:cNvPicPr>
            <a:picLocks noChangeAspect="1"/>
          </p:cNvPicPr>
          <p:nvPr/>
        </p:nvPicPr>
        <p:blipFill>
          <a:blip r:embed="rId5"/>
          <a:stretch/>
        </p:blipFill>
        <p:spPr bwMode="auto">
          <a:xfrm>
            <a:off x="6626479" y="2607225"/>
            <a:ext cx="1800000" cy="1199532"/>
          </a:xfrm>
          <a:prstGeom prst="rect">
            <a:avLst/>
          </a:prstGeom>
        </p:spPr>
      </p:pic>
      <p:pic>
        <p:nvPicPr>
          <p:cNvPr id="30" name="Grafik 29"/>
          <p:cNvPicPr>
            <a:picLocks noChangeAspect="1"/>
          </p:cNvPicPr>
          <p:nvPr/>
        </p:nvPicPr>
        <p:blipFill>
          <a:blip r:embed="rId6"/>
          <a:stretch/>
        </p:blipFill>
        <p:spPr bwMode="auto">
          <a:xfrm>
            <a:off x="6773265" y="4073074"/>
            <a:ext cx="1657347" cy="1875600"/>
          </a:xfrm>
          <a:prstGeom prst="rect">
            <a:avLst/>
          </a:prstGeom>
        </p:spPr>
      </p:pic>
      <p:sp>
        <p:nvSpPr>
          <p:cNvPr id="31" name="Pfeil nach links und rechts 30"/>
          <p:cNvSpPr/>
          <p:nvPr/>
        </p:nvSpPr>
        <p:spPr bwMode="auto">
          <a:xfrm>
            <a:off x="4026492" y="1799988"/>
            <a:ext cx="2876100" cy="303761"/>
          </a:xfrm>
          <a:prstGeom prst="leftRightArrow">
            <a:avLst>
              <a:gd name="adj1" fmla="val 50000"/>
              <a:gd name="adj2" fmla="val 50000"/>
            </a:avLst>
          </a:prstGeom>
          <a:solidFill>
            <a:srgbClr val="BB0F2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2" name="Textfeld 6"/>
          <p:cNvSpPr txBox="1">
            <a:spLocks noChangeArrowheads="1"/>
          </p:cNvSpPr>
          <p:nvPr/>
        </p:nvSpPr>
        <p:spPr bwMode="auto">
          <a:xfrm>
            <a:off x="619126" y="6111302"/>
            <a:ext cx="2783210" cy="274356"/>
          </a:xfrm>
          <a:prstGeom prst="rect">
            <a:avLst/>
          </a:prstGeom>
          <a:noFill/>
          <a:ln>
            <a:noFill/>
          </a:ln>
        </p:spPr>
        <p:txBody>
          <a:bodyPr>
            <a:spAutoFit/>
          </a:bodyPr>
          <a:lstStyle>
            <a:lvl1pPr>
              <a:spcBef>
                <a:spcPts val="0"/>
              </a:spcBef>
              <a:buClr>
                <a:schemeClr val="bg2"/>
              </a:buClr>
              <a:buFont typeface="Wingdings"/>
              <a:buChar char="§"/>
              <a:defRPr sz="2400">
                <a:solidFill>
                  <a:schemeClr val="tx1"/>
                </a:solidFill>
                <a:latin typeface="Calibri"/>
              </a:defRPr>
            </a:lvl1pPr>
            <a:lvl2pPr marL="742950" indent="-285750">
              <a:spcBef>
                <a:spcPts val="0"/>
              </a:spcBef>
              <a:buClr>
                <a:schemeClr val="bg2"/>
              </a:buClr>
              <a:buFont typeface="Wingdings"/>
              <a:buChar char="§"/>
              <a:defRPr sz="2400">
                <a:solidFill>
                  <a:schemeClr val="tx1"/>
                </a:solidFill>
                <a:latin typeface="Calibri"/>
              </a:defRPr>
            </a:lvl2pPr>
            <a:lvl3pPr marL="1143000" indent="-228600">
              <a:spcBef>
                <a:spcPts val="0"/>
              </a:spcBef>
              <a:buClr>
                <a:schemeClr val="bg2"/>
              </a:buClr>
              <a:buFont typeface="Wingdings"/>
              <a:buChar char="§"/>
              <a:defRPr sz="2400">
                <a:solidFill>
                  <a:schemeClr val="tx1"/>
                </a:solidFill>
                <a:latin typeface="Calibri"/>
              </a:defRPr>
            </a:lvl3pPr>
            <a:lvl4pPr marL="1600200" indent="-228600">
              <a:spcBef>
                <a:spcPts val="0"/>
              </a:spcBef>
              <a:buClr>
                <a:schemeClr val="bg2"/>
              </a:buClr>
              <a:buFont typeface="Wingdings"/>
              <a:buChar char="§"/>
              <a:defRPr sz="2000">
                <a:solidFill>
                  <a:schemeClr val="tx1"/>
                </a:solidFill>
                <a:latin typeface="Calibri"/>
              </a:defRPr>
            </a:lvl4pPr>
            <a:lvl5pPr marL="2057400" indent="-228600">
              <a:spcBef>
                <a:spcPts val="0"/>
              </a:spcBef>
              <a:buClr>
                <a:schemeClr val="bg2"/>
              </a:buClr>
              <a:buFont typeface="Wingdings"/>
              <a:buChar char="§"/>
              <a:defRPr sz="2000">
                <a:solidFill>
                  <a:schemeClr val="tx1"/>
                </a:solidFill>
                <a:latin typeface="Calibri"/>
              </a:defRPr>
            </a:lvl5pPr>
            <a:lvl6pPr marL="2514600" indent="-228600">
              <a:spcBef>
                <a:spcPts val="0"/>
              </a:spcBef>
              <a:spcAft>
                <a:spcPts val="0"/>
              </a:spcAft>
              <a:buClr>
                <a:schemeClr val="bg2"/>
              </a:buClr>
              <a:buFont typeface="Wingdings"/>
              <a:buChar char="§"/>
              <a:defRPr sz="2000">
                <a:solidFill>
                  <a:schemeClr val="tx1"/>
                </a:solidFill>
                <a:latin typeface="Calibri"/>
              </a:defRPr>
            </a:lvl6pPr>
            <a:lvl7pPr marL="2971800" indent="-228600">
              <a:spcBef>
                <a:spcPts val="0"/>
              </a:spcBef>
              <a:spcAft>
                <a:spcPts val="0"/>
              </a:spcAft>
              <a:buClr>
                <a:schemeClr val="bg2"/>
              </a:buClr>
              <a:buFont typeface="Wingdings"/>
              <a:buChar char="§"/>
              <a:defRPr sz="2000">
                <a:solidFill>
                  <a:schemeClr val="tx1"/>
                </a:solidFill>
                <a:latin typeface="Calibri"/>
              </a:defRPr>
            </a:lvl7pPr>
            <a:lvl8pPr marL="3429000" indent="-228600">
              <a:spcBef>
                <a:spcPts val="0"/>
              </a:spcBef>
              <a:spcAft>
                <a:spcPts val="0"/>
              </a:spcAft>
              <a:buClr>
                <a:schemeClr val="bg2"/>
              </a:buClr>
              <a:buFont typeface="Wingdings"/>
              <a:buChar char="§"/>
              <a:defRPr sz="2000">
                <a:solidFill>
                  <a:schemeClr val="tx1"/>
                </a:solidFill>
                <a:latin typeface="Calibri"/>
              </a:defRPr>
            </a:lvl8pPr>
            <a:lvl9pPr marL="3886200" indent="-228600">
              <a:spcBef>
                <a:spcPts val="0"/>
              </a:spcBef>
              <a:spcAft>
                <a:spcPts val="0"/>
              </a:spcAft>
              <a:buClr>
                <a:schemeClr val="bg2"/>
              </a:buClr>
              <a:buFont typeface="Wingdings"/>
              <a:buChar char="§"/>
              <a:defRPr sz="2000">
                <a:solidFill>
                  <a:schemeClr val="tx1"/>
                </a:solidFill>
                <a:latin typeface="Calibri"/>
              </a:defRPr>
            </a:lvl9pPr>
          </a:lstStyle>
          <a:p>
            <a:pPr>
              <a:spcBef>
                <a:spcPts val="0"/>
              </a:spcBef>
              <a:buClrTx/>
              <a:buFontTx/>
              <a:buNone/>
              <a:defRPr/>
            </a:pPr>
            <a:r>
              <a:rPr lang="de-DE" sz="1200">
                <a:latin typeface="Calibri"/>
              </a:rPr>
              <a:t>nach: Koch &amp; Oesterreicher 1985</a:t>
            </a:r>
            <a:r>
              <a:rPr lang="de-DE" sz="1000">
                <a:latin typeface="Arial"/>
              </a:rPr>
              <a:t>)</a:t>
            </a:r>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show="0">
  <p:cSld>
    <p:bg>
      <p:bgPr>
        <a:solidFill>
          <a:schemeClr val="bg2">
            <a:lumMod val="90000"/>
          </a:schemeClr>
        </a:solidFill>
        <a:effectLst/>
      </p:bgPr>
    </p:bg>
    <p:spTree>
      <p:nvGrpSpPr>
        <p:cNvPr id="1" name=""/>
        <p:cNvGrpSpPr/>
        <p:nvPr/>
      </p:nvGrpSpPr>
      <p:grpSpPr bwMode="auto">
        <a:xfrm>
          <a:off x="0" y="0"/>
          <a:ext cx="0" cy="0"/>
          <a:chOff x="0" y="0"/>
          <a:chExt cx="0" cy="0"/>
        </a:xfrm>
      </p:grpSpPr>
      <p:sp>
        <p:nvSpPr>
          <p:cNvPr id="33794" name="Titel 1"/>
          <p:cNvSpPr>
            <a:spLocks noGrp="1"/>
          </p:cNvSpPr>
          <p:nvPr>
            <p:ph type="title"/>
          </p:nvPr>
        </p:nvSpPr>
        <p:spPr bwMode="auto"/>
        <p:txBody>
          <a:bodyPr/>
          <a:lstStyle/>
          <a:p>
            <a:pPr>
              <a:defRPr/>
            </a:pPr>
            <a:r>
              <a:rPr lang="de-DE"/>
              <a:t>Kommentare </a:t>
            </a:r>
            <a:endParaRPr/>
          </a:p>
        </p:txBody>
      </p:sp>
      <p:sp>
        <p:nvSpPr>
          <p:cNvPr id="4" name="Fußzeilenplatzhalter 3"/>
          <p:cNvSpPr>
            <a:spLocks noGrp="1"/>
          </p:cNvSpPr>
          <p:nvPr>
            <p:ph type="ftr" sz="quarter" idx="3"/>
          </p:nvPr>
        </p:nvSpPr>
        <p:spPr bwMode="auto"/>
        <p:txBody>
          <a:bodyPr/>
          <a:lstStyle/>
          <a:p>
            <a:pPr>
              <a:defRPr/>
            </a:pPr>
            <a:r>
              <a:rPr lang="de-DE"/>
              <a:t>Sprachliche Register</a:t>
            </a:r>
            <a:endParaRPr lang="de-DE" b="0"/>
          </a:p>
        </p:txBody>
      </p:sp>
      <p:sp>
        <p:nvSpPr>
          <p:cNvPr id="33795" name="Inhaltsplatzhalter 2"/>
          <p:cNvSpPr>
            <a:spLocks noGrp="1"/>
          </p:cNvSpPr>
          <p:nvPr>
            <p:ph type="body" sz="quarter" idx="10"/>
          </p:nvPr>
        </p:nvSpPr>
        <p:spPr bwMode="auto"/>
        <p:txBody>
          <a:bodyPr>
            <a:noAutofit/>
          </a:bodyPr>
          <a:lstStyle/>
          <a:p>
            <a:pPr>
              <a:lnSpc>
                <a:spcPct val="100000"/>
              </a:lnSpc>
              <a:defRPr/>
            </a:pPr>
            <a:r>
              <a:rPr lang="de-DE" sz="1700"/>
              <a:t>Das </a:t>
            </a:r>
            <a:r>
              <a:rPr lang="de-DE" sz="1700" i="1"/>
              <a:t>face-to-face</a:t>
            </a:r>
            <a:r>
              <a:rPr lang="de-DE" sz="1700"/>
              <a:t>-Gespräch ist die idealtypische Form konzeptionell mündlicher Kommunikation: Das Gespräch ist dialogisch, spontan, grammatikalisch ‚inkorrekt‘ etc. Auch die Chatkommunikation weist fast alle genannten Merkmale auf und unterscheidet sich bis auf die Tatsache, dass es sich um geschriebene Sprache zwischen räumlich distanzierten Gesprächspartner:innen handelt, kaum von einem mündlichen Gespräch. Daher werden beide alltagssprachlichen Kommunikationsformen als konzeptionell mündlich klassifiziert, unabhängig von der medialen Realisierung. Zur Bewältigung sind (nur) grundlegende Sprachkompetenzen (BICS) erforderlich.</a:t>
            </a:r>
            <a:endParaRPr/>
          </a:p>
          <a:p>
            <a:pPr>
              <a:lnSpc>
                <a:spcPct val="100000"/>
              </a:lnSpc>
              <a:spcBef>
                <a:spcPts val="600"/>
              </a:spcBef>
              <a:defRPr/>
            </a:pPr>
            <a:r>
              <a:rPr lang="de-DE" sz="1700"/>
              <a:t>Das Fachbuch hingegen weist alle Merkmale konzeptionell schriftlicher Kommunikation auf: Die Sprache ist monologisch, geplant, elaboriert, grammatikalisch ‚korrekt‘ etc. Auch der (Fach-)Vortrag weist fast alle genannten Merkmale auf und unterscheidet sich bis auf die Tatsache, dass es sich um gesprochene Sprache zwischen räumlich nahen Gesprächspartner:innen handelt, kaum von einem schriftlichen Text. Folglich werden beide bildungs- und fachsprachlichen Kommunikationsformen als konzeptionell schriftlich klassifiziert, unabhängig von der medialen Realisierung. Zur Bewältigung ist eine weiterführende Sprachkompetenz (CALP) erforderlich.</a:t>
            </a:r>
            <a:endParaRPr/>
          </a:p>
        </p:txBody>
      </p:sp>
      <p:sp>
        <p:nvSpPr>
          <p:cNvPr id="2" name="Foliennummernplatzhalter 1"/>
          <p:cNvSpPr>
            <a:spLocks noGrp="1"/>
          </p:cNvSpPr>
          <p:nvPr>
            <p:ph type="sldNum" sz="quarter" idx="4"/>
          </p:nvPr>
        </p:nvSpPr>
        <p:spPr bwMode="auto"/>
        <p:txBody>
          <a:bodyPr/>
          <a:lstStyle/>
          <a:p>
            <a:pPr>
              <a:defRPr/>
            </a:pPr>
            <a:fld id="{48F63A3B-78C7-47BE-AE5E-E10140E04643}" type="slidenum">
              <a:rPr lang="en-US"/>
              <a:t>29</a:t>
            </a:fld>
            <a:endParaRPr lang="en-US"/>
          </a:p>
        </p:txBody>
      </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172" name="Titel 4"/>
          <p:cNvSpPr>
            <a:spLocks noGrp="1"/>
          </p:cNvSpPr>
          <p:nvPr>
            <p:ph type="title"/>
          </p:nvPr>
        </p:nvSpPr>
        <p:spPr bwMode="auto"/>
        <p:txBody>
          <a:bodyPr/>
          <a:lstStyle/>
          <a:p>
            <a:pPr>
              <a:defRPr/>
            </a:pPr>
            <a:r>
              <a:rPr lang="de-DE" sz="2700"/>
              <a:t>Das Thema Dichte in einem Kinderbuch</a:t>
            </a:r>
            <a:endParaRPr/>
          </a:p>
        </p:txBody>
      </p:sp>
      <p:sp>
        <p:nvSpPr>
          <p:cNvPr id="8" name="Fußzeilenplatzhalter 3"/>
          <p:cNvSpPr>
            <a:spLocks noGrp="1"/>
          </p:cNvSpPr>
          <p:nvPr>
            <p:ph type="ftr" sz="quarter" idx="3"/>
          </p:nvPr>
        </p:nvSpPr>
        <p:spPr bwMode="auto"/>
        <p:txBody>
          <a:bodyPr/>
          <a:lstStyle/>
          <a:p>
            <a:pPr>
              <a:defRPr/>
            </a:pPr>
            <a:r>
              <a:rPr lang="de-DE"/>
              <a:t>Sprachliche Register</a:t>
            </a:r>
            <a:endParaRPr lang="de-DE" b="0"/>
          </a:p>
        </p:txBody>
      </p:sp>
      <p:sp>
        <p:nvSpPr>
          <p:cNvPr id="7171" name="Textfeld 3"/>
          <p:cNvSpPr txBox="1">
            <a:spLocks noChangeArrowheads="1"/>
          </p:cNvSpPr>
          <p:nvPr/>
        </p:nvSpPr>
        <p:spPr bwMode="auto">
          <a:xfrm>
            <a:off x="818840" y="4012753"/>
            <a:ext cx="3351852" cy="457235"/>
          </a:xfrm>
          <a:prstGeom prst="rect">
            <a:avLst/>
          </a:prstGeom>
          <a:noFill/>
          <a:ln>
            <a:noFill/>
          </a:ln>
        </p:spPr>
        <p:txBody>
          <a:bodyPr>
            <a:spAutoFit/>
          </a:bodyPr>
          <a:lstStyle>
            <a:lvl1pPr>
              <a:spcBef>
                <a:spcPts val="0"/>
              </a:spcBef>
              <a:buClr>
                <a:schemeClr val="bg2"/>
              </a:buClr>
              <a:buFont typeface="Wingdings"/>
              <a:buChar char="§"/>
              <a:defRPr sz="2400">
                <a:solidFill>
                  <a:schemeClr val="tx1"/>
                </a:solidFill>
                <a:latin typeface="Agfa Rotis Sans Serif"/>
                <a:ea typeface="ＭＳ Ｐゴシック"/>
              </a:defRPr>
            </a:lvl1pPr>
            <a:lvl2pPr marL="742950" indent="-285750">
              <a:spcBef>
                <a:spcPts val="0"/>
              </a:spcBef>
              <a:buClr>
                <a:schemeClr val="bg2"/>
              </a:buClr>
              <a:buFont typeface="Wingdings"/>
              <a:buChar char="§"/>
              <a:defRPr sz="2400">
                <a:solidFill>
                  <a:schemeClr val="tx1"/>
                </a:solidFill>
                <a:latin typeface="Agfa Rotis Sans Serif"/>
                <a:ea typeface="ＭＳ Ｐゴシック"/>
              </a:defRPr>
            </a:lvl2pPr>
            <a:lvl3pPr marL="1143000" indent="-228600">
              <a:spcBef>
                <a:spcPts val="0"/>
              </a:spcBef>
              <a:buClr>
                <a:schemeClr val="bg2"/>
              </a:buClr>
              <a:buFont typeface="Wingdings"/>
              <a:buChar char="§"/>
              <a:defRPr sz="2400">
                <a:solidFill>
                  <a:schemeClr val="tx1"/>
                </a:solidFill>
                <a:latin typeface="Agfa Rotis Sans Serif"/>
                <a:ea typeface="ＭＳ Ｐゴシック"/>
              </a:defRPr>
            </a:lvl3pPr>
            <a:lvl4pPr marL="1600200" indent="-228600">
              <a:spcBef>
                <a:spcPts val="0"/>
              </a:spcBef>
              <a:buClr>
                <a:schemeClr val="bg2"/>
              </a:buClr>
              <a:buFont typeface="Wingdings"/>
              <a:buChar char="§"/>
              <a:defRPr sz="2000">
                <a:solidFill>
                  <a:schemeClr val="tx1"/>
                </a:solidFill>
                <a:latin typeface="Agfa Rotis Sans Serif"/>
                <a:ea typeface="ＭＳ Ｐゴシック"/>
              </a:defRPr>
            </a:lvl4pPr>
            <a:lvl5pPr marL="2057400" indent="-228600">
              <a:spcBef>
                <a:spcPts val="0"/>
              </a:spcBef>
              <a:buClr>
                <a:schemeClr val="bg2"/>
              </a:buClr>
              <a:buFont typeface="Wingdings"/>
              <a:buChar char="§"/>
              <a:defRPr sz="2000">
                <a:solidFill>
                  <a:schemeClr val="tx1"/>
                </a:solidFill>
                <a:latin typeface="Agfa Rotis Sans Serif"/>
                <a:ea typeface="ＭＳ Ｐゴシック"/>
              </a:defRPr>
            </a:lvl5pPr>
            <a:lvl6pPr marL="2514600" indent="-228600">
              <a:spcBef>
                <a:spcPts val="0"/>
              </a:spcBef>
              <a:spcAft>
                <a:spcPts val="0"/>
              </a:spcAft>
              <a:buClr>
                <a:schemeClr val="bg2"/>
              </a:buClr>
              <a:buFont typeface="Wingdings"/>
              <a:buChar char="§"/>
              <a:defRPr sz="2000">
                <a:solidFill>
                  <a:schemeClr val="tx1"/>
                </a:solidFill>
                <a:latin typeface="Agfa Rotis Sans Serif"/>
                <a:ea typeface="ＭＳ Ｐゴシック"/>
              </a:defRPr>
            </a:lvl6pPr>
            <a:lvl7pPr marL="2971800" indent="-228600">
              <a:spcBef>
                <a:spcPts val="0"/>
              </a:spcBef>
              <a:spcAft>
                <a:spcPts val="0"/>
              </a:spcAft>
              <a:buClr>
                <a:schemeClr val="bg2"/>
              </a:buClr>
              <a:buFont typeface="Wingdings"/>
              <a:buChar char="§"/>
              <a:defRPr sz="2000">
                <a:solidFill>
                  <a:schemeClr val="tx1"/>
                </a:solidFill>
                <a:latin typeface="Agfa Rotis Sans Serif"/>
                <a:ea typeface="ＭＳ Ｐゴシック"/>
              </a:defRPr>
            </a:lvl7pPr>
            <a:lvl8pPr marL="3429000" indent="-228600">
              <a:spcBef>
                <a:spcPts val="0"/>
              </a:spcBef>
              <a:spcAft>
                <a:spcPts val="0"/>
              </a:spcAft>
              <a:buClr>
                <a:schemeClr val="bg2"/>
              </a:buClr>
              <a:buFont typeface="Wingdings"/>
              <a:buChar char="§"/>
              <a:defRPr sz="2000">
                <a:solidFill>
                  <a:schemeClr val="tx1"/>
                </a:solidFill>
                <a:latin typeface="Agfa Rotis Sans Serif"/>
                <a:ea typeface="ＭＳ Ｐゴシック"/>
              </a:defRPr>
            </a:lvl8pPr>
            <a:lvl9pPr marL="3886200" indent="-228600">
              <a:spcBef>
                <a:spcPts val="0"/>
              </a:spcBef>
              <a:spcAft>
                <a:spcPts val="0"/>
              </a:spcAft>
              <a:buClr>
                <a:schemeClr val="bg2"/>
              </a:buClr>
              <a:buFont typeface="Wingdings"/>
              <a:buChar char="§"/>
              <a:defRPr sz="2000">
                <a:solidFill>
                  <a:schemeClr val="tx1"/>
                </a:solidFill>
                <a:latin typeface="Agfa Rotis Sans Serif"/>
                <a:ea typeface="ＭＳ Ｐゴシック"/>
              </a:defRPr>
            </a:lvl9pPr>
          </a:lstStyle>
          <a:p>
            <a:pPr>
              <a:spcBef>
                <a:spcPts val="0"/>
              </a:spcBef>
              <a:buClrTx/>
              <a:buFontTx/>
              <a:buNone/>
              <a:defRPr/>
            </a:pPr>
            <a:r>
              <a:rPr lang="de-DE" sz="1200">
                <a:latin typeface="Calibri"/>
              </a:rPr>
              <a:t>Lobb, J. (2007). </a:t>
            </a:r>
            <a:r>
              <a:rPr lang="de-DE" sz="1200" i="1">
                <a:latin typeface="Calibri"/>
              </a:rPr>
              <a:t>Kinderleichte Experimente für zu Hause.</a:t>
            </a:r>
            <a:r>
              <a:rPr lang="de-DE" sz="1200">
                <a:latin typeface="Calibri"/>
              </a:rPr>
              <a:t> München: Bassermann, S. 40.</a:t>
            </a:r>
            <a:endParaRPr/>
          </a:p>
        </p:txBody>
      </p:sp>
      <p:sp>
        <p:nvSpPr>
          <p:cNvPr id="3" name="Foliennummernplatzhalter 2"/>
          <p:cNvSpPr>
            <a:spLocks noGrp="1"/>
          </p:cNvSpPr>
          <p:nvPr>
            <p:ph type="sldNum" sz="quarter" idx="4"/>
          </p:nvPr>
        </p:nvSpPr>
        <p:spPr bwMode="auto"/>
        <p:txBody>
          <a:bodyPr/>
          <a:lstStyle/>
          <a:p>
            <a:pPr>
              <a:defRPr/>
            </a:pPr>
            <a:fld id="{48F63A3B-78C7-47BE-AE5E-E10140E04643}" type="slidenum">
              <a:rPr lang="en-US"/>
              <a:t>3</a:t>
            </a:fld>
            <a:endParaRPr lang="en-US"/>
          </a:p>
        </p:txBody>
      </p:sp>
      <p:sp>
        <p:nvSpPr>
          <p:cNvPr id="52330681" name="Textfeld 52330680"/>
          <p:cNvSpPr txBox="1"/>
          <p:nvPr/>
        </p:nvSpPr>
        <p:spPr bwMode="auto">
          <a:xfrm>
            <a:off x="720229" y="1574540"/>
            <a:ext cx="3400778" cy="2286035"/>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a:defRPr/>
            </a:pPr>
            <a:r>
              <a:t>„Hast du schon beobachtet, dass manche Dinge schwimmen, andere aber untergehen? Ob ein Gegenstand schwimmt oder sinkt, hängt davon ab, wie schwer und wie groß er ist. Diese beiden Eigenschaften machen die </a:t>
            </a:r>
            <a:r>
              <a:rPr i="1"/>
              <a:t>Dichte</a:t>
            </a:r>
            <a:r>
              <a:t> des Gegenstands aus.“</a:t>
            </a:r>
          </a:p>
        </p:txBody>
      </p:sp>
      <p:pic>
        <p:nvPicPr>
          <p:cNvPr id="325799223" name="Grafik 325799222"/>
          <p:cNvPicPr>
            <a:picLocks noChangeAspect="1"/>
          </p:cNvPicPr>
          <p:nvPr/>
        </p:nvPicPr>
        <p:blipFill>
          <a:blip r:embed="rId3"/>
          <a:stretch/>
        </p:blipFill>
        <p:spPr bwMode="auto">
          <a:xfrm>
            <a:off x="4170654" y="1574538"/>
            <a:ext cx="4237610" cy="4237610"/>
          </a:xfrm>
          <a:prstGeom prst="rect">
            <a:avLst/>
          </a:prstGeom>
        </p:spPr>
      </p:pic>
      <p:sp>
        <p:nvSpPr>
          <p:cNvPr id="1890471975" name="Textfeld 3"/>
          <p:cNvSpPr txBox="1">
            <a:spLocks noChangeArrowheads="1"/>
          </p:cNvSpPr>
          <p:nvPr/>
        </p:nvSpPr>
        <p:spPr bwMode="auto">
          <a:xfrm>
            <a:off x="4121006" y="5810840"/>
            <a:ext cx="3352932" cy="274356"/>
          </a:xfrm>
          <a:prstGeom prst="rect">
            <a:avLst/>
          </a:prstGeom>
          <a:noFill/>
          <a:ln>
            <a:noFill/>
          </a:ln>
        </p:spPr>
        <p:txBody>
          <a:bodyPr>
            <a:spAutoFit/>
          </a:bodyPr>
          <a:lstStyle>
            <a:lvl1pPr>
              <a:spcBef>
                <a:spcPts val="0"/>
              </a:spcBef>
              <a:buClr>
                <a:schemeClr val="bg2"/>
              </a:buClr>
              <a:buFont typeface="Wingdings"/>
              <a:buChar char="§"/>
              <a:defRPr sz="2400">
                <a:solidFill>
                  <a:schemeClr val="tx1"/>
                </a:solidFill>
                <a:latin typeface="Agfa Rotis Sans Serif"/>
                <a:ea typeface="ＭＳ Ｐゴシック"/>
              </a:defRPr>
            </a:lvl1pPr>
            <a:lvl2pPr marL="742950" indent="-285750">
              <a:spcBef>
                <a:spcPts val="0"/>
              </a:spcBef>
              <a:buClr>
                <a:schemeClr val="bg2"/>
              </a:buClr>
              <a:buFont typeface="Wingdings"/>
              <a:buChar char="§"/>
              <a:defRPr sz="2400">
                <a:solidFill>
                  <a:schemeClr val="tx1"/>
                </a:solidFill>
                <a:latin typeface="Agfa Rotis Sans Serif"/>
                <a:ea typeface="ＭＳ Ｐゴシック"/>
              </a:defRPr>
            </a:lvl2pPr>
            <a:lvl3pPr marL="1143000" indent="-228600">
              <a:spcBef>
                <a:spcPts val="0"/>
              </a:spcBef>
              <a:buClr>
                <a:schemeClr val="bg2"/>
              </a:buClr>
              <a:buFont typeface="Wingdings"/>
              <a:buChar char="§"/>
              <a:defRPr sz="2400">
                <a:solidFill>
                  <a:schemeClr val="tx1"/>
                </a:solidFill>
                <a:latin typeface="Agfa Rotis Sans Serif"/>
                <a:ea typeface="ＭＳ Ｐゴシック"/>
              </a:defRPr>
            </a:lvl3pPr>
            <a:lvl4pPr marL="1600200" indent="-228600">
              <a:spcBef>
                <a:spcPts val="0"/>
              </a:spcBef>
              <a:buClr>
                <a:schemeClr val="bg2"/>
              </a:buClr>
              <a:buFont typeface="Wingdings"/>
              <a:buChar char="§"/>
              <a:defRPr sz="2000">
                <a:solidFill>
                  <a:schemeClr val="tx1"/>
                </a:solidFill>
                <a:latin typeface="Agfa Rotis Sans Serif"/>
                <a:ea typeface="ＭＳ Ｐゴシック"/>
              </a:defRPr>
            </a:lvl4pPr>
            <a:lvl5pPr marL="2057400" indent="-228600">
              <a:spcBef>
                <a:spcPts val="0"/>
              </a:spcBef>
              <a:buClr>
                <a:schemeClr val="bg2"/>
              </a:buClr>
              <a:buFont typeface="Wingdings"/>
              <a:buChar char="§"/>
              <a:defRPr sz="2000">
                <a:solidFill>
                  <a:schemeClr val="tx1"/>
                </a:solidFill>
                <a:latin typeface="Agfa Rotis Sans Serif"/>
                <a:ea typeface="ＭＳ Ｐゴシック"/>
              </a:defRPr>
            </a:lvl5pPr>
            <a:lvl6pPr marL="2514599" indent="-228600">
              <a:spcBef>
                <a:spcPts val="0"/>
              </a:spcBef>
              <a:spcAft>
                <a:spcPts val="0"/>
              </a:spcAft>
              <a:buClr>
                <a:schemeClr val="bg2"/>
              </a:buClr>
              <a:buFont typeface="Wingdings"/>
              <a:buChar char="§"/>
              <a:defRPr sz="2000">
                <a:solidFill>
                  <a:schemeClr val="tx1"/>
                </a:solidFill>
                <a:latin typeface="Agfa Rotis Sans Serif"/>
                <a:ea typeface="ＭＳ Ｐゴシック"/>
              </a:defRPr>
            </a:lvl6pPr>
            <a:lvl7pPr marL="2971800" indent="-228600">
              <a:spcBef>
                <a:spcPts val="0"/>
              </a:spcBef>
              <a:spcAft>
                <a:spcPts val="0"/>
              </a:spcAft>
              <a:buClr>
                <a:schemeClr val="bg2"/>
              </a:buClr>
              <a:buFont typeface="Wingdings"/>
              <a:buChar char="§"/>
              <a:defRPr sz="2000">
                <a:solidFill>
                  <a:schemeClr val="tx1"/>
                </a:solidFill>
                <a:latin typeface="Agfa Rotis Sans Serif"/>
                <a:ea typeface="ＭＳ Ｐゴシック"/>
              </a:defRPr>
            </a:lvl7pPr>
            <a:lvl8pPr marL="3429000" indent="-228600">
              <a:spcBef>
                <a:spcPts val="0"/>
              </a:spcBef>
              <a:spcAft>
                <a:spcPts val="0"/>
              </a:spcAft>
              <a:buClr>
                <a:schemeClr val="bg2"/>
              </a:buClr>
              <a:buFont typeface="Wingdings"/>
              <a:buChar char="§"/>
              <a:defRPr sz="2000">
                <a:solidFill>
                  <a:schemeClr val="tx1"/>
                </a:solidFill>
                <a:latin typeface="Agfa Rotis Sans Serif"/>
                <a:ea typeface="ＭＳ Ｐゴシック"/>
              </a:defRPr>
            </a:lvl8pPr>
            <a:lvl9pPr marL="3886200" indent="-228600">
              <a:spcBef>
                <a:spcPts val="0"/>
              </a:spcBef>
              <a:spcAft>
                <a:spcPts val="0"/>
              </a:spcAft>
              <a:buClr>
                <a:schemeClr val="bg2"/>
              </a:buClr>
              <a:buFont typeface="Wingdings"/>
              <a:buChar char="§"/>
              <a:defRPr sz="2000">
                <a:solidFill>
                  <a:schemeClr val="tx1"/>
                </a:solidFill>
                <a:latin typeface="Agfa Rotis Sans Serif"/>
                <a:ea typeface="ＭＳ Ｐゴシック"/>
              </a:defRPr>
            </a:lvl9pPr>
          </a:lstStyle>
          <a:p>
            <a:pPr>
              <a:spcBef>
                <a:spcPts val="0"/>
              </a:spcBef>
              <a:buClrTx/>
              <a:buFontTx/>
              <a:buNone/>
              <a:defRPr/>
            </a:pPr>
            <a:r>
              <a:rPr lang="de-DE" sz="1200">
                <a:latin typeface="Calibri"/>
              </a:rPr>
              <a:t>Quelle: eigene Darstellung</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4818" name="Titel 1"/>
          <p:cNvSpPr>
            <a:spLocks noGrp="1"/>
          </p:cNvSpPr>
          <p:nvPr>
            <p:ph type="title"/>
          </p:nvPr>
        </p:nvSpPr>
        <p:spPr bwMode="auto"/>
        <p:txBody>
          <a:bodyPr/>
          <a:lstStyle/>
          <a:p>
            <a:pPr>
              <a:defRPr/>
            </a:pPr>
            <a:r>
              <a:rPr lang="de-DE" sz="2700"/>
              <a:t>Übung: Sprachliche Register</a:t>
            </a:r>
            <a:endParaRPr/>
          </a:p>
        </p:txBody>
      </p:sp>
      <p:sp>
        <p:nvSpPr>
          <p:cNvPr id="5" name="Fußzeilenplatzhalter 3"/>
          <p:cNvSpPr>
            <a:spLocks noGrp="1"/>
          </p:cNvSpPr>
          <p:nvPr>
            <p:ph type="ftr" sz="quarter" idx="3"/>
          </p:nvPr>
        </p:nvSpPr>
        <p:spPr bwMode="auto"/>
        <p:txBody>
          <a:bodyPr/>
          <a:lstStyle/>
          <a:p>
            <a:pPr>
              <a:defRPr/>
            </a:pPr>
            <a:r>
              <a:rPr lang="de-DE"/>
              <a:t>Sprachliche Register</a:t>
            </a:r>
            <a:endParaRPr lang="de-DE" b="0"/>
          </a:p>
        </p:txBody>
      </p:sp>
      <p:sp>
        <p:nvSpPr>
          <p:cNvPr id="2" name="Textplatzhalter 1"/>
          <p:cNvSpPr>
            <a:spLocks noGrp="1"/>
          </p:cNvSpPr>
          <p:nvPr>
            <p:ph type="body" sz="quarter" idx="10"/>
          </p:nvPr>
        </p:nvSpPr>
        <p:spPr bwMode="auto">
          <a:xfrm>
            <a:off x="622299" y="1278442"/>
            <a:ext cx="7886700" cy="4544871"/>
          </a:xfrm>
        </p:spPr>
        <p:txBody>
          <a:bodyPr>
            <a:noAutofit/>
          </a:bodyPr>
          <a:lstStyle/>
          <a:p>
            <a:pPr marL="0" indent="0">
              <a:lnSpc>
                <a:spcPct val="100000"/>
              </a:lnSpc>
              <a:spcBef>
                <a:spcPts val="600"/>
              </a:spcBef>
              <a:buNone/>
              <a:defRPr/>
            </a:pPr>
            <a:r>
              <a:rPr lang="de-DE" sz="1800" b="1">
                <a:ea typeface="ＭＳ Ｐゴシック"/>
              </a:rPr>
              <a:t>Aufgaben</a:t>
            </a:r>
            <a:r>
              <a:rPr lang="de-DE" sz="1800">
                <a:ea typeface="ＭＳ Ｐゴシック"/>
              </a:rPr>
              <a:t>: </a:t>
            </a:r>
            <a:endParaRPr/>
          </a:p>
          <a:p>
            <a:pPr marL="357188" indent="-357188">
              <a:lnSpc>
                <a:spcPct val="100000"/>
              </a:lnSpc>
              <a:spcBef>
                <a:spcPts val="600"/>
              </a:spcBef>
              <a:buFontTx/>
              <a:buAutoNum type="arabicPeriod"/>
              <a:defRPr/>
            </a:pPr>
            <a:r>
              <a:rPr lang="de-DE" sz="1800"/>
              <a:t>Machen Sie sich in einem kurzen Austausch nochmals klar: Was versteht man unter den sprachlichen Registern Alltagssprache sowie Bildungs- und Fachsprache?</a:t>
            </a:r>
            <a:endParaRPr/>
          </a:p>
          <a:p>
            <a:pPr marL="357188" indent="-357188">
              <a:lnSpc>
                <a:spcPct val="100000"/>
              </a:lnSpc>
              <a:spcBef>
                <a:spcPts val="600"/>
              </a:spcBef>
              <a:buFontTx/>
              <a:buAutoNum type="arabicPeriod"/>
              <a:defRPr/>
            </a:pPr>
            <a:r>
              <a:rPr lang="de-DE" sz="1800"/>
              <a:t>Kreuzen Sie auf dem Arbeitsblatt an, ob es sich bei den jeweiligen Beispielsätzen (A-F) eher um Formulierungen aus der konzeptionell mündlichen Alltagssprache oder aus der konzeptionell schriftlichen Bildungs- und Fachsprache handelt, und begründen Sie Ihre Entscheidung stichpunktartig. Dabei können Sie sich an den Folien orientieren.</a:t>
            </a:r>
            <a:endParaRPr/>
          </a:p>
          <a:p>
            <a:pPr marL="357188" indent="-357188">
              <a:lnSpc>
                <a:spcPct val="100000"/>
              </a:lnSpc>
              <a:spcBef>
                <a:spcPts val="600"/>
              </a:spcBef>
              <a:buFontTx/>
              <a:buAutoNum type="arabicPeriod"/>
              <a:defRPr/>
            </a:pPr>
            <a:r>
              <a:rPr lang="de-DE" sz="1800"/>
              <a:t>Notieren Sie bzw. kreuzen Sie an, ob es sich bei den vorgegebenen Beispielen (G-L) um alltagsprachliche oder um bildungs- und fachsprachliche Kommunikation handelt und ob sie medial bzw. konzeptionell mündlich oder schriftlich ist.</a:t>
            </a:r>
            <a:endParaRPr/>
          </a:p>
          <a:p>
            <a:pPr marL="0" indent="0">
              <a:lnSpc>
                <a:spcPct val="100000"/>
              </a:lnSpc>
              <a:spcBef>
                <a:spcPts val="900"/>
              </a:spcBef>
              <a:spcAft>
                <a:spcPts val="300"/>
              </a:spcAft>
              <a:buNone/>
              <a:defRPr/>
            </a:pPr>
            <a:r>
              <a:rPr lang="de-DE" sz="1800" b="1">
                <a:ea typeface="ＭＳ Ｐゴシック"/>
              </a:rPr>
              <a:t>Vorgaben:</a:t>
            </a:r>
            <a:endParaRPr/>
          </a:p>
          <a:p>
            <a:pPr marL="457200" indent="-457200">
              <a:lnSpc>
                <a:spcPct val="100000"/>
              </a:lnSpc>
              <a:spcBef>
                <a:spcPts val="0"/>
              </a:spcBef>
              <a:buFontTx/>
              <a:buChar char="-"/>
              <a:defRPr/>
            </a:pPr>
            <a:r>
              <a:rPr lang="de-DE" sz="1800">
                <a:ea typeface="ＭＳ Ｐゴシック"/>
              </a:rPr>
              <a:t>15 Minuten Zeit</a:t>
            </a:r>
            <a:endParaRPr/>
          </a:p>
          <a:p>
            <a:pPr marL="457200" indent="-457200">
              <a:lnSpc>
                <a:spcPct val="100000"/>
              </a:lnSpc>
              <a:spcBef>
                <a:spcPts val="0"/>
              </a:spcBef>
              <a:buFontTx/>
              <a:buChar char="-"/>
              <a:defRPr/>
            </a:pPr>
            <a:r>
              <a:rPr lang="de-DE" sz="1800">
                <a:ea typeface="ＭＳ Ｐゴシック"/>
              </a:rPr>
              <a:t>Zusammenarbeit zu zweit </a:t>
            </a:r>
            <a:endParaRPr/>
          </a:p>
        </p:txBody>
      </p:sp>
      <p:sp>
        <p:nvSpPr>
          <p:cNvPr id="4" name="Foliennummernplatzhalter 3"/>
          <p:cNvSpPr>
            <a:spLocks noGrp="1"/>
          </p:cNvSpPr>
          <p:nvPr>
            <p:ph type="sldNum" sz="quarter" idx="4"/>
          </p:nvPr>
        </p:nvSpPr>
        <p:spPr bwMode="auto"/>
        <p:txBody>
          <a:bodyPr/>
          <a:lstStyle/>
          <a:p>
            <a:pPr>
              <a:defRPr/>
            </a:pPr>
            <a:fld id="{48F63A3B-78C7-47BE-AE5E-E10140E04643}" type="slidenum">
              <a:rPr lang="en-US"/>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show="0">
  <p:cSld>
    <p:bg>
      <p:bgPr>
        <a:solidFill>
          <a:schemeClr val="bg2">
            <a:lumMod val="90000"/>
          </a:schemeClr>
        </a:solidFill>
        <a:effectLst/>
      </p:bgPr>
    </p:bg>
    <p:spTree>
      <p:nvGrpSpPr>
        <p:cNvPr id="1" name=""/>
        <p:cNvGrpSpPr/>
        <p:nvPr/>
      </p:nvGrpSpPr>
      <p:grpSpPr bwMode="auto">
        <a:xfrm>
          <a:off x="0" y="0"/>
          <a:ext cx="0" cy="0"/>
          <a:chOff x="0" y="0"/>
          <a:chExt cx="0" cy="0"/>
        </a:xfrm>
      </p:grpSpPr>
      <p:sp>
        <p:nvSpPr>
          <p:cNvPr id="35842" name="Titel 1"/>
          <p:cNvSpPr>
            <a:spLocks noGrp="1"/>
          </p:cNvSpPr>
          <p:nvPr>
            <p:ph type="title"/>
          </p:nvPr>
        </p:nvSpPr>
        <p:spPr bwMode="auto"/>
        <p:txBody>
          <a:bodyPr/>
          <a:lstStyle/>
          <a:p>
            <a:pPr>
              <a:defRPr/>
            </a:pPr>
            <a:r>
              <a:rPr lang="de-DE"/>
              <a:t>Kommentare</a:t>
            </a:r>
            <a:endParaRPr/>
          </a:p>
        </p:txBody>
      </p:sp>
      <p:sp>
        <p:nvSpPr>
          <p:cNvPr id="4" name="Fußzeilenplatzhalter 3"/>
          <p:cNvSpPr>
            <a:spLocks noGrp="1"/>
          </p:cNvSpPr>
          <p:nvPr>
            <p:ph type="ftr" sz="quarter" idx="3"/>
          </p:nvPr>
        </p:nvSpPr>
        <p:spPr bwMode="auto"/>
        <p:txBody>
          <a:bodyPr/>
          <a:lstStyle/>
          <a:p>
            <a:pPr>
              <a:defRPr/>
            </a:pPr>
            <a:r>
              <a:rPr lang="de-DE"/>
              <a:t>Sprachliche Register</a:t>
            </a:r>
            <a:endParaRPr lang="de-DE" b="0"/>
          </a:p>
        </p:txBody>
      </p:sp>
      <p:sp>
        <p:nvSpPr>
          <p:cNvPr id="8195" name="Inhaltsplatzhalter 2"/>
          <p:cNvSpPr>
            <a:spLocks noGrp="1"/>
          </p:cNvSpPr>
          <p:nvPr>
            <p:ph type="body" sz="quarter" idx="10"/>
          </p:nvPr>
        </p:nvSpPr>
        <p:spPr bwMode="auto"/>
        <p:txBody>
          <a:bodyPr>
            <a:normAutofit/>
          </a:bodyPr>
          <a:lstStyle/>
          <a:p>
            <a:pPr marL="363538" indent="-363538">
              <a:lnSpc>
                <a:spcPct val="100000"/>
              </a:lnSpc>
              <a:defRPr/>
            </a:pPr>
            <a:r>
              <a:rPr lang="de-DE" sz="2000"/>
              <a:t>Die Übung dient der Differenzierung der Register Alltagssprache sowie Bildungs- und Fachsprache und ist für Kurse geeignet, für die das Thema gänzlich neu ist. Bei erfahreneren Kursen kann die Aufgabe mündlich besprochen oder übersprungen werden (siehe vertiefende Übung am Ende der Präsentation).</a:t>
            </a:r>
            <a:endParaRPr/>
          </a:p>
          <a:p>
            <a:pPr marL="363538" indent="-363538">
              <a:lnSpc>
                <a:spcPct val="100000"/>
              </a:lnSpc>
              <a:defRPr/>
            </a:pPr>
            <a:r>
              <a:rPr lang="de-DE" sz="2000"/>
              <a:t>Optional kann eine aktive Anwendung des Mündlichkeits-/Schriftlichkeitsmodells nach Koch/Oesterreicher angeschlossen werden.</a:t>
            </a:r>
            <a:endParaRPr/>
          </a:p>
          <a:p>
            <a:pPr marL="363538" indent="-363538">
              <a:lnSpc>
                <a:spcPct val="100000"/>
              </a:lnSpc>
              <a:defRPr/>
            </a:pPr>
            <a:r>
              <a:rPr lang="de-DE" sz="2000"/>
              <a:t>Ausgabe der Materialien:</a:t>
            </a:r>
            <a:endParaRPr/>
          </a:p>
          <a:p>
            <a:pPr lvl="1">
              <a:lnSpc>
                <a:spcPct val="100000"/>
              </a:lnSpc>
              <a:defRPr/>
            </a:pPr>
            <a:r>
              <a:rPr lang="de-DE" sz="2000"/>
              <a:t>Arbeitsblatt</a:t>
            </a:r>
            <a:endParaRPr/>
          </a:p>
        </p:txBody>
      </p:sp>
      <p:sp>
        <p:nvSpPr>
          <p:cNvPr id="2" name="Foliennummernplatzhalter 1"/>
          <p:cNvSpPr>
            <a:spLocks noGrp="1"/>
          </p:cNvSpPr>
          <p:nvPr>
            <p:ph type="sldNum" sz="quarter" idx="4"/>
          </p:nvPr>
        </p:nvSpPr>
        <p:spPr bwMode="auto"/>
        <p:txBody>
          <a:bodyPr/>
          <a:lstStyle/>
          <a:p>
            <a:pPr>
              <a:defRPr/>
            </a:pPr>
            <a:fld id="{48F63A3B-78C7-47BE-AE5E-E10140E04643}" type="slidenum">
              <a:rPr lang="en-US"/>
              <a:t>31</a:t>
            </a:fld>
            <a:endParaRPr lang="en-US"/>
          </a:p>
        </p:txBody>
      </p:sp>
    </p:spTree>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6866" name="Titel 1"/>
          <p:cNvSpPr>
            <a:spLocks noGrp="1"/>
          </p:cNvSpPr>
          <p:nvPr>
            <p:ph type="title"/>
          </p:nvPr>
        </p:nvSpPr>
        <p:spPr bwMode="auto"/>
        <p:txBody>
          <a:bodyPr/>
          <a:lstStyle/>
          <a:p>
            <a:pPr>
              <a:defRPr/>
            </a:pPr>
            <a:r>
              <a:rPr lang="de-DE" sz="2700"/>
              <a:t>Auswertung: Sprachliche Register</a:t>
            </a:r>
            <a:endParaRPr/>
          </a:p>
        </p:txBody>
      </p:sp>
      <p:sp>
        <p:nvSpPr>
          <p:cNvPr id="6" name="Fußzeilenplatzhalter 3"/>
          <p:cNvSpPr>
            <a:spLocks noGrp="1"/>
          </p:cNvSpPr>
          <p:nvPr>
            <p:ph type="ftr" sz="quarter" idx="3"/>
          </p:nvPr>
        </p:nvSpPr>
        <p:spPr bwMode="auto"/>
        <p:txBody>
          <a:bodyPr/>
          <a:lstStyle/>
          <a:p>
            <a:pPr>
              <a:defRPr/>
            </a:pPr>
            <a:r>
              <a:rPr lang="de-DE"/>
              <a:t>Sprachliche Register</a:t>
            </a:r>
            <a:endParaRPr lang="de-DE" b="0"/>
          </a:p>
        </p:txBody>
      </p:sp>
      <p:sp>
        <p:nvSpPr>
          <p:cNvPr id="2" name="Textplatzhalter 1"/>
          <p:cNvSpPr>
            <a:spLocks noGrp="1"/>
          </p:cNvSpPr>
          <p:nvPr>
            <p:ph type="body" sz="quarter" idx="10"/>
          </p:nvPr>
        </p:nvSpPr>
        <p:spPr bwMode="auto"/>
        <p:txBody>
          <a:bodyPr>
            <a:normAutofit fontScale="92500" lnSpcReduction="10000"/>
          </a:bodyPr>
          <a:lstStyle/>
          <a:p>
            <a:pPr marL="0" indent="0">
              <a:lnSpc>
                <a:spcPct val="200000"/>
              </a:lnSpc>
              <a:buNone/>
              <a:defRPr/>
            </a:pPr>
            <a:r>
              <a:rPr lang="de-DE">
                <a:ea typeface="ＭＳ Ｐゴシック"/>
              </a:rPr>
              <a:t>A	Bildungs- und Fachsprache</a:t>
            </a:r>
            <a:endParaRPr/>
          </a:p>
          <a:p>
            <a:pPr marL="0" indent="0">
              <a:lnSpc>
                <a:spcPct val="200000"/>
              </a:lnSpc>
              <a:buNone/>
              <a:defRPr/>
            </a:pPr>
            <a:r>
              <a:rPr lang="de-DE">
                <a:ea typeface="ＭＳ Ｐゴシック"/>
              </a:rPr>
              <a:t>B	Alltagssprache</a:t>
            </a:r>
            <a:endParaRPr/>
          </a:p>
          <a:p>
            <a:pPr marL="0" indent="0">
              <a:lnSpc>
                <a:spcPct val="200000"/>
              </a:lnSpc>
              <a:buNone/>
              <a:defRPr/>
            </a:pPr>
            <a:r>
              <a:rPr lang="de-DE">
                <a:ea typeface="ＭＳ Ｐゴシック"/>
              </a:rPr>
              <a:t>C	Alltagssprache</a:t>
            </a:r>
            <a:endParaRPr/>
          </a:p>
          <a:p>
            <a:pPr marL="0" indent="0">
              <a:lnSpc>
                <a:spcPct val="200000"/>
              </a:lnSpc>
              <a:buNone/>
              <a:defRPr/>
            </a:pPr>
            <a:r>
              <a:rPr lang="de-DE">
                <a:ea typeface="ＭＳ Ｐゴシック"/>
              </a:rPr>
              <a:t>D	Bildungs- und Fachsprache</a:t>
            </a:r>
            <a:endParaRPr/>
          </a:p>
          <a:p>
            <a:pPr marL="0" indent="0">
              <a:lnSpc>
                <a:spcPct val="200000"/>
              </a:lnSpc>
              <a:buNone/>
              <a:defRPr/>
            </a:pPr>
            <a:r>
              <a:rPr lang="de-DE">
                <a:ea typeface="ＭＳ Ｐゴシック"/>
              </a:rPr>
              <a:t>E	Alltagssprache</a:t>
            </a:r>
            <a:endParaRPr/>
          </a:p>
          <a:p>
            <a:pPr marL="0" indent="0">
              <a:lnSpc>
                <a:spcPct val="200000"/>
              </a:lnSpc>
              <a:buNone/>
              <a:defRPr/>
            </a:pPr>
            <a:r>
              <a:rPr lang="de-DE">
                <a:ea typeface="ＭＳ Ｐゴシック"/>
              </a:rPr>
              <a:t>F	Bildungs- und Fachsprache</a:t>
            </a:r>
            <a:endParaRPr/>
          </a:p>
        </p:txBody>
      </p:sp>
      <p:sp>
        <p:nvSpPr>
          <p:cNvPr id="4" name="Foliennummernplatzhalter 3"/>
          <p:cNvSpPr>
            <a:spLocks noGrp="1"/>
          </p:cNvSpPr>
          <p:nvPr>
            <p:ph type="sldNum" sz="quarter" idx="4"/>
          </p:nvPr>
        </p:nvSpPr>
        <p:spPr bwMode="auto"/>
        <p:txBody>
          <a:bodyPr/>
          <a:lstStyle/>
          <a:p>
            <a:pPr>
              <a:defRPr/>
            </a:pPr>
            <a:fld id="{48F63A3B-78C7-47BE-AE5E-E10140E04643}" type="slidenum">
              <a:rPr lang="en-US"/>
              <a:t>32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show="0">
  <p:cSld>
    <p:bg>
      <p:bgPr>
        <a:solidFill>
          <a:schemeClr val="bg2">
            <a:lumMod val="90000"/>
          </a:schemeClr>
        </a:solidFill>
        <a:effectLst/>
      </p:bgPr>
    </p:bg>
    <p:spTree>
      <p:nvGrpSpPr>
        <p:cNvPr id="1" name=""/>
        <p:cNvGrpSpPr/>
        <p:nvPr/>
      </p:nvGrpSpPr>
      <p:grpSpPr bwMode="auto">
        <a:xfrm>
          <a:off x="0" y="0"/>
          <a:ext cx="0" cy="0"/>
          <a:chOff x="0" y="0"/>
          <a:chExt cx="0" cy="0"/>
        </a:xfrm>
      </p:grpSpPr>
      <p:sp>
        <p:nvSpPr>
          <p:cNvPr id="37890" name="Titel 1"/>
          <p:cNvSpPr>
            <a:spLocks noGrp="1"/>
          </p:cNvSpPr>
          <p:nvPr>
            <p:ph type="title"/>
          </p:nvPr>
        </p:nvSpPr>
        <p:spPr bwMode="auto"/>
        <p:txBody>
          <a:bodyPr/>
          <a:lstStyle/>
          <a:p>
            <a:pPr>
              <a:defRPr/>
            </a:pPr>
            <a:r>
              <a:rPr lang="de-DE"/>
              <a:t>Kommentare</a:t>
            </a:r>
            <a:endParaRPr/>
          </a:p>
        </p:txBody>
      </p:sp>
      <p:sp>
        <p:nvSpPr>
          <p:cNvPr id="4" name="Fußzeilenplatzhalter 3"/>
          <p:cNvSpPr>
            <a:spLocks noGrp="1"/>
          </p:cNvSpPr>
          <p:nvPr>
            <p:ph type="ftr" sz="quarter" idx="3"/>
          </p:nvPr>
        </p:nvSpPr>
        <p:spPr bwMode="auto"/>
        <p:txBody>
          <a:bodyPr/>
          <a:lstStyle/>
          <a:p>
            <a:pPr>
              <a:defRPr/>
            </a:pPr>
            <a:r>
              <a:rPr lang="de-DE"/>
              <a:t>Sprachliche Register</a:t>
            </a:r>
            <a:endParaRPr lang="de-DE" b="0"/>
          </a:p>
        </p:txBody>
      </p:sp>
      <p:sp>
        <p:nvSpPr>
          <p:cNvPr id="8195" name="Inhaltsplatzhalter 2"/>
          <p:cNvSpPr>
            <a:spLocks noGrp="1"/>
          </p:cNvSpPr>
          <p:nvPr>
            <p:ph type="body" sz="quarter" idx="10"/>
          </p:nvPr>
        </p:nvSpPr>
        <p:spPr bwMode="auto">
          <a:xfrm>
            <a:off x="628650" y="1381884"/>
            <a:ext cx="8037311" cy="4952916"/>
          </a:xfrm>
        </p:spPr>
        <p:txBody>
          <a:bodyPr vertOverflow="overflow" horzOverflow="clip" vert="horz" wrap="square" lIns="91440" tIns="45720" rIns="91440" bIns="45720" numCol="1" spcCol="0" rtlCol="0" fromWordArt="0" anchor="t" anchorCtr="0" forceAA="0" compatLnSpc="0">
            <a:normAutofit lnSpcReduction="10000"/>
          </a:bodyPr>
          <a:lstStyle/>
          <a:p>
            <a:pPr marL="0" indent="0">
              <a:lnSpc>
                <a:spcPct val="120000"/>
              </a:lnSpc>
              <a:spcBef>
                <a:spcPts val="600"/>
              </a:spcBef>
              <a:buNone/>
              <a:defRPr/>
            </a:pPr>
            <a:r>
              <a:rPr lang="de-DE" sz="1400"/>
              <a:t>Vergleich und ggf. Diskussion der Ergebnisse im Plenum. Begründungen zu den Ergebnissen:</a:t>
            </a:r>
            <a:endParaRPr sz="1400"/>
          </a:p>
          <a:p>
            <a:pPr marL="0" indent="0">
              <a:lnSpc>
                <a:spcPct val="120000"/>
              </a:lnSpc>
              <a:spcBef>
                <a:spcPts val="600"/>
              </a:spcBef>
              <a:buNone/>
              <a:defRPr/>
            </a:pPr>
            <a:r>
              <a:rPr lang="de-DE" sz="1400"/>
              <a:t>A : grammatikalisch ‚korrekt‘ (Satzbau, Vollständigkeit, Zeichensetzung), präzise formuliert und daher situationsentbunden, Fachtermini (z. B. </a:t>
            </a:r>
            <a:r>
              <a:rPr lang="de-DE" sz="1400" i="1"/>
              <a:t>Wendekreis, astronomisch</a:t>
            </a:r>
            <a:r>
              <a:rPr lang="de-DE" sz="1400"/>
              <a:t>), inhaltlich komplex bzw. elaboriert, …</a:t>
            </a:r>
            <a:endParaRPr sz="1400"/>
          </a:p>
          <a:p>
            <a:pPr marL="0" indent="0">
              <a:lnSpc>
                <a:spcPct val="120000"/>
              </a:lnSpc>
              <a:spcBef>
                <a:spcPts val="600"/>
              </a:spcBef>
              <a:buNone/>
              <a:defRPr/>
            </a:pPr>
            <a:r>
              <a:rPr lang="de-DE" sz="1400"/>
              <a:t>B: im Dialog/Chat o. Ä. eingesetzt (situationsgebunden), grammatikalisch ‚inkorrekt‘ (Satz unvollständig), effizient/ökonomisch durch Auslassungen, …</a:t>
            </a:r>
            <a:endParaRPr sz="1400"/>
          </a:p>
          <a:p>
            <a:pPr marL="0" indent="0">
              <a:lnSpc>
                <a:spcPct val="120000"/>
              </a:lnSpc>
              <a:spcBef>
                <a:spcPts val="600"/>
              </a:spcBef>
              <a:buNone/>
              <a:defRPr/>
            </a:pPr>
            <a:r>
              <a:rPr lang="de-DE" sz="1400"/>
              <a:t>C: im Dialog eingesetzt (situationsgebunden), deiktisches Mittel („</a:t>
            </a:r>
            <a:r>
              <a:rPr lang="de-DE" sz="1400" i="1"/>
              <a:t>da“), </a:t>
            </a:r>
            <a:r>
              <a:rPr lang="de-DE" sz="1400"/>
              <a:t>thematische Sprünge, grammatikalisch ‚inkorrekt‘ (2. Satz unvollständig), effizient/ökonomisch durch Auslassungen, Interjektion (Empfindungswort „Puh“), … </a:t>
            </a:r>
            <a:endParaRPr sz="1400"/>
          </a:p>
          <a:p>
            <a:pPr marL="0" indent="0">
              <a:lnSpc>
                <a:spcPct val="120000"/>
              </a:lnSpc>
              <a:spcBef>
                <a:spcPts val="600"/>
              </a:spcBef>
              <a:buNone/>
              <a:defRPr/>
            </a:pPr>
            <a:r>
              <a:rPr lang="de-DE" sz="1400"/>
              <a:t>D: grammatikalisch ‚korrekt‘ (Satzbau, Vollständigkeit, Zeichensetzung), präzise formuliert und daher situationsentbunden, Fachtermini (z. B. </a:t>
            </a:r>
            <a:r>
              <a:rPr lang="de-DE" sz="1400" i="1"/>
              <a:t>UV-Strahlen, UV-B-/UV-A-Strahlung</a:t>
            </a:r>
            <a:r>
              <a:rPr lang="de-DE" sz="1400"/>
              <a:t>), inhaltlich komplex bzw. elaboriert, …</a:t>
            </a:r>
            <a:endParaRPr sz="1400"/>
          </a:p>
          <a:p>
            <a:pPr marL="0" indent="0">
              <a:lnSpc>
                <a:spcPct val="120000"/>
              </a:lnSpc>
              <a:spcBef>
                <a:spcPts val="600"/>
              </a:spcBef>
              <a:buNone/>
              <a:defRPr/>
            </a:pPr>
            <a:r>
              <a:rPr lang="de-DE" sz="1400"/>
              <a:t>E: im Chat/SMS o. Ä. eingesetzt (spontan, situationsgebunden), grammatikalisch ‚inkorrekt‘ (Unvollständigkeit [Ein- bzw. Zweiwortsätze], Zeichensetzung [dreifaches Ausrufezeichen]), effizient/ökonomisch durch Auslassungen (Verwendung von Smileys), … </a:t>
            </a:r>
            <a:endParaRPr sz="1400"/>
          </a:p>
          <a:p>
            <a:pPr marL="0" indent="0">
              <a:lnSpc>
                <a:spcPct val="120000"/>
              </a:lnSpc>
              <a:spcBef>
                <a:spcPts val="600"/>
              </a:spcBef>
              <a:buNone/>
              <a:defRPr/>
            </a:pPr>
            <a:r>
              <a:rPr lang="de-DE" sz="1400"/>
              <a:t>F: grammatikalisch ‚korrekt‘ (Satzbau, Vollständigkeit, Zeichensetzung), präzise formuliert und daher situationsentbunden, bildungssprachliche Begriffe (z. B. </a:t>
            </a:r>
            <a:r>
              <a:rPr lang="de-DE" sz="1400" i="1"/>
              <a:t>berechtigt fernbleiben, Arbeitsleistungen erbringen</a:t>
            </a:r>
            <a:r>
              <a:rPr lang="de-DE" sz="1400"/>
              <a:t>), inhaltlich komplex bzw. elaboriert, …</a:t>
            </a:r>
            <a:endParaRPr sz="1400"/>
          </a:p>
        </p:txBody>
      </p:sp>
      <p:sp>
        <p:nvSpPr>
          <p:cNvPr id="2" name="Foliennummernplatzhalter 1"/>
          <p:cNvSpPr>
            <a:spLocks noGrp="1"/>
          </p:cNvSpPr>
          <p:nvPr>
            <p:ph type="sldNum" sz="quarter" idx="4"/>
          </p:nvPr>
        </p:nvSpPr>
        <p:spPr bwMode="auto"/>
        <p:txBody>
          <a:bodyPr/>
          <a:lstStyle/>
          <a:p>
            <a:pPr>
              <a:defRPr/>
            </a:pPr>
            <a:fld id="{48F63A3B-78C7-47BE-AE5E-E10140E04643}" type="slidenum">
              <a:rPr lang="en-US"/>
              <a:t>33</a:t>
            </a:fld>
            <a:endParaRPr lang="en-US"/>
          </a:p>
        </p:txBody>
      </p:sp>
    </p:spTree>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8914" name="Titel 1"/>
          <p:cNvSpPr>
            <a:spLocks noGrp="1"/>
          </p:cNvSpPr>
          <p:nvPr>
            <p:ph type="title"/>
          </p:nvPr>
        </p:nvSpPr>
        <p:spPr bwMode="auto"/>
        <p:txBody>
          <a:bodyPr/>
          <a:lstStyle/>
          <a:p>
            <a:pPr>
              <a:defRPr/>
            </a:pPr>
            <a:r>
              <a:rPr lang="de-DE" sz="2700"/>
              <a:t>Auswertung: Sprachliche Register</a:t>
            </a:r>
            <a:endParaRPr/>
          </a:p>
        </p:txBody>
      </p:sp>
      <p:sp>
        <p:nvSpPr>
          <p:cNvPr id="6" name="Fußzeilenplatzhalter 3"/>
          <p:cNvSpPr>
            <a:spLocks noGrp="1"/>
          </p:cNvSpPr>
          <p:nvPr>
            <p:ph type="ftr" sz="quarter" idx="3"/>
          </p:nvPr>
        </p:nvSpPr>
        <p:spPr bwMode="auto"/>
        <p:txBody>
          <a:bodyPr/>
          <a:lstStyle/>
          <a:p>
            <a:pPr>
              <a:defRPr/>
            </a:pPr>
            <a:r>
              <a:rPr lang="de-DE"/>
              <a:t>Sprachliche Register</a:t>
            </a:r>
            <a:endParaRPr lang="de-DE" b="0"/>
          </a:p>
        </p:txBody>
      </p:sp>
      <p:sp>
        <p:nvSpPr>
          <p:cNvPr id="2" name="Textplatzhalter 1"/>
          <p:cNvSpPr>
            <a:spLocks noGrp="1"/>
          </p:cNvSpPr>
          <p:nvPr>
            <p:ph type="body" sz="quarter" idx="10"/>
          </p:nvPr>
        </p:nvSpPr>
        <p:spPr bwMode="auto"/>
        <p:txBody>
          <a:bodyPr>
            <a:normAutofit/>
          </a:bodyPr>
          <a:lstStyle/>
          <a:p>
            <a:pPr marL="0" indent="0">
              <a:lnSpc>
                <a:spcPct val="100000"/>
              </a:lnSpc>
              <a:spcBef>
                <a:spcPts val="1200"/>
              </a:spcBef>
              <a:buNone/>
              <a:defRPr/>
            </a:pPr>
            <a:r>
              <a:rPr lang="de-DE" sz="2200">
                <a:ea typeface="ＭＳ Ｐゴシック"/>
              </a:rPr>
              <a:t>G	Alltagssprache</a:t>
            </a:r>
            <a:br>
              <a:rPr lang="de-DE" sz="2200">
                <a:ea typeface="ＭＳ Ｐゴシック"/>
              </a:rPr>
            </a:br>
            <a:r>
              <a:rPr lang="de-DE" sz="2200">
                <a:ea typeface="ＭＳ Ｐゴシック"/>
              </a:rPr>
              <a:t>	medial mündlich	konzeptionell mündlich</a:t>
            </a:r>
            <a:endParaRPr/>
          </a:p>
          <a:p>
            <a:pPr marL="0" indent="0">
              <a:lnSpc>
                <a:spcPct val="100000"/>
              </a:lnSpc>
              <a:spcBef>
                <a:spcPts val="1200"/>
              </a:spcBef>
              <a:buNone/>
              <a:defRPr/>
            </a:pPr>
            <a:r>
              <a:rPr lang="de-DE" sz="2200">
                <a:ea typeface="ＭＳ Ｐゴシック"/>
              </a:rPr>
              <a:t>H	Bildungs- und Fachsprache</a:t>
            </a:r>
            <a:br>
              <a:rPr lang="de-DE" sz="2200">
                <a:ea typeface="ＭＳ Ｐゴシック"/>
              </a:rPr>
            </a:br>
            <a:r>
              <a:rPr lang="de-DE" sz="2200">
                <a:ea typeface="ＭＳ Ｐゴシック"/>
              </a:rPr>
              <a:t>	medial schriftlich	konzeptionell schriftlich</a:t>
            </a:r>
            <a:endParaRPr/>
          </a:p>
          <a:p>
            <a:pPr marL="0" indent="0">
              <a:lnSpc>
                <a:spcPct val="100000"/>
              </a:lnSpc>
              <a:spcBef>
                <a:spcPts val="1200"/>
              </a:spcBef>
              <a:buNone/>
              <a:defRPr/>
            </a:pPr>
            <a:r>
              <a:rPr lang="de-DE" sz="2200">
                <a:ea typeface="ＭＳ Ｐゴシック"/>
              </a:rPr>
              <a:t>I	Bildungs- und Fachsprache</a:t>
            </a:r>
            <a:br>
              <a:rPr lang="de-DE" sz="2200">
                <a:ea typeface="ＭＳ Ｐゴシック"/>
              </a:rPr>
            </a:br>
            <a:r>
              <a:rPr lang="de-DE" sz="2200">
                <a:ea typeface="ＭＳ Ｐゴシック"/>
              </a:rPr>
              <a:t>	medial mündlich	konzeptionell schriftlich</a:t>
            </a:r>
            <a:endParaRPr/>
          </a:p>
          <a:p>
            <a:pPr marL="0" indent="0">
              <a:lnSpc>
                <a:spcPct val="100000"/>
              </a:lnSpc>
              <a:spcBef>
                <a:spcPts val="1200"/>
              </a:spcBef>
              <a:buNone/>
              <a:defRPr/>
            </a:pPr>
            <a:r>
              <a:rPr lang="de-DE" sz="2200">
                <a:ea typeface="ＭＳ Ｐゴシック"/>
              </a:rPr>
              <a:t>J	Alltagssprache</a:t>
            </a:r>
            <a:br>
              <a:rPr lang="de-DE" sz="2200">
                <a:ea typeface="ＭＳ Ｐゴシック"/>
              </a:rPr>
            </a:br>
            <a:r>
              <a:rPr lang="de-DE" sz="2200">
                <a:ea typeface="ＭＳ Ｐゴシック"/>
              </a:rPr>
              <a:t>	medial schriftlich	konzeptionell mündlich</a:t>
            </a:r>
            <a:endParaRPr/>
          </a:p>
          <a:p>
            <a:pPr marL="0" indent="0">
              <a:lnSpc>
                <a:spcPct val="100000"/>
              </a:lnSpc>
              <a:spcBef>
                <a:spcPts val="0"/>
              </a:spcBef>
              <a:buNone/>
              <a:defRPr/>
            </a:pPr>
            <a:endParaRPr lang="de-DE" sz="2200">
              <a:ea typeface="ＭＳ Ｐゴシック"/>
            </a:endParaRPr>
          </a:p>
          <a:p>
            <a:pPr marL="0" indent="0">
              <a:lnSpc>
                <a:spcPct val="100000"/>
              </a:lnSpc>
              <a:spcBef>
                <a:spcPts val="1200"/>
              </a:spcBef>
              <a:buNone/>
              <a:defRPr/>
            </a:pPr>
            <a:r>
              <a:rPr lang="de-DE" sz="2200">
                <a:ea typeface="ＭＳ Ｐゴシック"/>
              </a:rPr>
              <a:t>Fazit: 	Bildungs- und Fachsprache: eher konzeptionell schriftlich</a:t>
            </a:r>
            <a:br>
              <a:rPr lang="de-DE" sz="2200">
                <a:ea typeface="ＭＳ Ｐゴシック"/>
              </a:rPr>
            </a:br>
            <a:r>
              <a:rPr lang="de-DE" sz="2200">
                <a:ea typeface="ＭＳ Ｐゴシック"/>
              </a:rPr>
              <a:t>	Alltagssprache: eher konzeptionell mündlich</a:t>
            </a:r>
            <a:endParaRPr lang="de-DE" sz="2200"/>
          </a:p>
        </p:txBody>
      </p:sp>
      <p:sp>
        <p:nvSpPr>
          <p:cNvPr id="4" name="Foliennummernplatzhalter 3"/>
          <p:cNvSpPr>
            <a:spLocks noGrp="1"/>
          </p:cNvSpPr>
          <p:nvPr>
            <p:ph type="sldNum" sz="quarter" idx="4"/>
          </p:nvPr>
        </p:nvSpPr>
        <p:spPr bwMode="auto"/>
        <p:txBody>
          <a:bodyPr/>
          <a:lstStyle/>
          <a:p>
            <a:pPr>
              <a:defRPr/>
            </a:pPr>
            <a:fld id="{48F63A3B-78C7-47BE-AE5E-E10140E04643}" type="slidenum">
              <a:rPr lang="en-US"/>
              <a:t>34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show="0">
  <p:cSld>
    <p:bg>
      <p:bgPr>
        <a:solidFill>
          <a:schemeClr val="bg2">
            <a:lumMod val="90000"/>
          </a:schemeClr>
        </a:solidFill>
        <a:effectLst/>
      </p:bgPr>
    </p:bg>
    <p:spTree>
      <p:nvGrpSpPr>
        <p:cNvPr id="1" name=""/>
        <p:cNvGrpSpPr/>
        <p:nvPr/>
      </p:nvGrpSpPr>
      <p:grpSpPr bwMode="auto">
        <a:xfrm>
          <a:off x="0" y="0"/>
          <a:ext cx="0" cy="0"/>
          <a:chOff x="0" y="0"/>
          <a:chExt cx="0" cy="0"/>
        </a:xfrm>
      </p:grpSpPr>
      <p:sp>
        <p:nvSpPr>
          <p:cNvPr id="39938" name="Titel 1"/>
          <p:cNvSpPr>
            <a:spLocks noGrp="1"/>
          </p:cNvSpPr>
          <p:nvPr>
            <p:ph type="title"/>
          </p:nvPr>
        </p:nvSpPr>
        <p:spPr bwMode="auto"/>
        <p:txBody>
          <a:bodyPr/>
          <a:lstStyle/>
          <a:p>
            <a:pPr>
              <a:defRPr/>
            </a:pPr>
            <a:r>
              <a:rPr lang="de-DE"/>
              <a:t>Kommentare</a:t>
            </a:r>
            <a:endParaRPr/>
          </a:p>
        </p:txBody>
      </p:sp>
      <p:sp>
        <p:nvSpPr>
          <p:cNvPr id="4" name="Fußzeilenplatzhalter 3"/>
          <p:cNvSpPr>
            <a:spLocks noGrp="1"/>
          </p:cNvSpPr>
          <p:nvPr>
            <p:ph type="ftr" sz="quarter" idx="3"/>
          </p:nvPr>
        </p:nvSpPr>
        <p:spPr bwMode="auto"/>
        <p:txBody>
          <a:bodyPr/>
          <a:lstStyle/>
          <a:p>
            <a:pPr>
              <a:defRPr/>
            </a:pPr>
            <a:r>
              <a:rPr lang="de-DE"/>
              <a:t>Sprachliche Register</a:t>
            </a:r>
            <a:endParaRPr lang="de-DE" b="0"/>
          </a:p>
        </p:txBody>
      </p:sp>
      <p:sp>
        <p:nvSpPr>
          <p:cNvPr id="8195" name="Inhaltsplatzhalter 2"/>
          <p:cNvSpPr>
            <a:spLocks noGrp="1"/>
          </p:cNvSpPr>
          <p:nvPr>
            <p:ph type="body" sz="quarter" idx="10"/>
          </p:nvPr>
        </p:nvSpPr>
        <p:spPr bwMode="auto"/>
        <p:txBody>
          <a:bodyPr/>
          <a:lstStyle/>
          <a:p>
            <a:pPr marL="363538" indent="-363538">
              <a:lnSpc>
                <a:spcPct val="100000"/>
              </a:lnSpc>
              <a:defRPr/>
            </a:pPr>
            <a:r>
              <a:rPr lang="de-DE" sz="1800"/>
              <a:t>Vergleich und ggf. Diskussion der Ergebnisse im Plenum:</a:t>
            </a:r>
            <a:endParaRPr/>
          </a:p>
          <a:p>
            <a:pPr lvl="1">
              <a:lnSpc>
                <a:spcPct val="100000"/>
              </a:lnSpc>
              <a:defRPr/>
            </a:pPr>
            <a:r>
              <a:rPr lang="de-DE" sz="1800"/>
              <a:t>G: gesprochene Kommunikation (Telefonat) mit Kennzeichen gesprochener Sprache </a:t>
            </a:r>
            <a:endParaRPr/>
          </a:p>
          <a:p>
            <a:pPr lvl="1">
              <a:lnSpc>
                <a:spcPct val="100000"/>
              </a:lnSpc>
              <a:defRPr/>
            </a:pPr>
            <a:r>
              <a:rPr lang="de-DE" sz="1800"/>
              <a:t>H: geschriebene Kommunikation (Buchtext) mit Kennzeichen geschriebener Sprache </a:t>
            </a:r>
            <a:endParaRPr/>
          </a:p>
          <a:p>
            <a:pPr lvl="1">
              <a:lnSpc>
                <a:spcPct val="100000"/>
              </a:lnSpc>
              <a:defRPr/>
            </a:pPr>
            <a:r>
              <a:rPr lang="de-DE" sz="1800"/>
              <a:t>I: gesprochene Kommunikation (Vortrag) mit Kennzeichen geschriebener Sprache </a:t>
            </a:r>
            <a:endParaRPr/>
          </a:p>
          <a:p>
            <a:pPr lvl="1">
              <a:lnSpc>
                <a:spcPct val="100000"/>
              </a:lnSpc>
              <a:defRPr/>
            </a:pPr>
            <a:r>
              <a:rPr lang="de-DE" sz="1800"/>
              <a:t>J: geschriebene Kommunikation (Chat) mit Kennzeichen gesprochener Sprache </a:t>
            </a:r>
            <a:endParaRPr/>
          </a:p>
          <a:p>
            <a:pPr marL="363538" indent="-363538">
              <a:lnSpc>
                <a:spcPct val="100000"/>
              </a:lnSpc>
              <a:defRPr/>
            </a:pPr>
            <a:r>
              <a:rPr lang="de-DE" sz="1800"/>
              <a:t>Fazit: Unabhängig davon, ob sie medial mündlich oder schriftlich realisiert wird, ist die Bildungs- und Fachsprache eher konzeptionell schriftlich und die Alltagssprache eher konzeptionell mündlich.</a:t>
            </a:r>
            <a:endParaRPr/>
          </a:p>
          <a:p>
            <a:pPr lvl="1">
              <a:defRPr/>
            </a:pPr>
            <a:endParaRPr lang="de-DE" sz="1900"/>
          </a:p>
          <a:p>
            <a:pPr marL="457200" lvl="1" indent="0">
              <a:buFont typeface="Wingdings"/>
              <a:buNone/>
              <a:defRPr/>
            </a:pPr>
            <a:endParaRPr lang="de-DE" sz="1900"/>
          </a:p>
          <a:p>
            <a:pPr lvl="1">
              <a:defRPr/>
            </a:pPr>
            <a:endParaRPr lang="de-DE" sz="1900"/>
          </a:p>
          <a:p>
            <a:pPr>
              <a:defRPr/>
            </a:pPr>
            <a:endParaRPr lang="de-DE" sz="2000" b="1"/>
          </a:p>
          <a:p>
            <a:pPr>
              <a:defRPr/>
            </a:pPr>
            <a:endParaRPr lang="de-DE" sz="2000">
              <a:latin typeface="Arial"/>
            </a:endParaRPr>
          </a:p>
        </p:txBody>
      </p:sp>
      <p:sp>
        <p:nvSpPr>
          <p:cNvPr id="2" name="Foliennummernplatzhalter 1"/>
          <p:cNvSpPr>
            <a:spLocks noGrp="1"/>
          </p:cNvSpPr>
          <p:nvPr>
            <p:ph type="sldNum" sz="quarter" idx="4"/>
          </p:nvPr>
        </p:nvSpPr>
        <p:spPr bwMode="auto"/>
        <p:txBody>
          <a:bodyPr/>
          <a:lstStyle/>
          <a:p>
            <a:pPr>
              <a:defRPr/>
            </a:pPr>
            <a:fld id="{48F63A3B-78C7-47BE-AE5E-E10140E04643}" type="slidenum">
              <a:rPr lang="en-US"/>
              <a:t>35</a:t>
            </a:fld>
            <a:endParaRPr lang="en-US"/>
          </a:p>
        </p:txBody>
      </p:sp>
    </p:spTree>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0962" name="Titel 1"/>
          <p:cNvSpPr>
            <a:spLocks noGrp="1"/>
          </p:cNvSpPr>
          <p:nvPr>
            <p:ph type="title"/>
          </p:nvPr>
        </p:nvSpPr>
        <p:spPr bwMode="auto"/>
        <p:txBody>
          <a:bodyPr/>
          <a:lstStyle/>
          <a:p>
            <a:pPr>
              <a:defRPr/>
            </a:pPr>
            <a:r>
              <a:rPr lang="de-DE" sz="2700"/>
              <a:t>Vertiefung: Sprachliche Register</a:t>
            </a:r>
            <a:endParaRPr/>
          </a:p>
        </p:txBody>
      </p:sp>
      <p:sp>
        <p:nvSpPr>
          <p:cNvPr id="6" name="Fußzeilenplatzhalter 3"/>
          <p:cNvSpPr>
            <a:spLocks noGrp="1"/>
          </p:cNvSpPr>
          <p:nvPr>
            <p:ph type="ftr" sz="quarter" idx="3"/>
          </p:nvPr>
        </p:nvSpPr>
        <p:spPr bwMode="auto"/>
        <p:txBody>
          <a:bodyPr/>
          <a:lstStyle/>
          <a:p>
            <a:pPr>
              <a:defRPr/>
            </a:pPr>
            <a:r>
              <a:rPr lang="de-DE"/>
              <a:t>Sprachliche Register</a:t>
            </a:r>
            <a:endParaRPr lang="de-DE" b="0"/>
          </a:p>
        </p:txBody>
      </p:sp>
      <p:sp>
        <p:nvSpPr>
          <p:cNvPr id="2" name="Textplatzhalter 1"/>
          <p:cNvSpPr>
            <a:spLocks noGrp="1"/>
          </p:cNvSpPr>
          <p:nvPr>
            <p:ph type="body" sz="quarter" idx="10"/>
          </p:nvPr>
        </p:nvSpPr>
        <p:spPr bwMode="auto"/>
        <p:txBody>
          <a:bodyPr>
            <a:normAutofit/>
          </a:bodyPr>
          <a:lstStyle/>
          <a:p>
            <a:pPr marL="0" indent="0">
              <a:lnSpc>
                <a:spcPct val="100000"/>
              </a:lnSpc>
              <a:buNone/>
              <a:defRPr/>
            </a:pPr>
            <a:r>
              <a:rPr lang="de-DE" sz="2200">
                <a:ea typeface="ＭＳ Ｐゴシック"/>
              </a:rPr>
              <a:t>Praktische Anwendung des erworbenen Wissens über sprachliche Register sowie konzeptionelle Schriftlichkeit und Mündlichkeit:</a:t>
            </a:r>
            <a:endParaRPr/>
          </a:p>
          <a:p>
            <a:pPr marL="0" indent="0">
              <a:lnSpc>
                <a:spcPct val="100000"/>
              </a:lnSpc>
              <a:spcBef>
                <a:spcPts val="1200"/>
              </a:spcBef>
              <a:buNone/>
              <a:defRPr/>
            </a:pPr>
            <a:r>
              <a:rPr lang="de-DE" sz="2200" b="1">
                <a:ea typeface="ＭＳ Ｐゴシック"/>
              </a:rPr>
              <a:t>Beispiel: </a:t>
            </a:r>
            <a:br>
              <a:rPr lang="de-DE" sz="2200">
                <a:ea typeface="ＭＳ Ｐゴシック"/>
              </a:rPr>
            </a:br>
            <a:r>
              <a:rPr lang="de-DE" sz="2200">
                <a:ea typeface="ＭＳ Ｐゴシック"/>
              </a:rPr>
              <a:t>Im Lehrerzimmer entbrennt eine hitzige Diskussion darüber, dass Schüler:innen nur noch bei </a:t>
            </a:r>
            <a:r>
              <a:rPr lang="de-DE" sz="2200" i="1">
                <a:ea typeface="ＭＳ Ｐゴシック"/>
              </a:rPr>
              <a:t>Facebook</a:t>
            </a:r>
            <a:r>
              <a:rPr lang="de-DE" sz="2200">
                <a:ea typeface="ＭＳ Ｐゴシック"/>
              </a:rPr>
              <a:t>, </a:t>
            </a:r>
            <a:r>
              <a:rPr lang="de-DE" sz="2200" i="1">
                <a:ea typeface="ＭＳ Ｐゴシック"/>
              </a:rPr>
              <a:t>WhatsApp</a:t>
            </a:r>
            <a:r>
              <a:rPr lang="de-DE" sz="2200">
                <a:ea typeface="ＭＳ Ｐゴシック"/>
              </a:rPr>
              <a:t> und Co. schreiben und dadurch kein richtiges Deutsch mehr beherrschen. Chatsprache, so die These, führt zum Verfall der Bildungs- und Fachsprache.</a:t>
            </a:r>
            <a:endParaRPr/>
          </a:p>
          <a:p>
            <a:pPr marL="0" indent="0">
              <a:lnSpc>
                <a:spcPct val="100000"/>
              </a:lnSpc>
              <a:spcBef>
                <a:spcPts val="1800"/>
              </a:spcBef>
              <a:buNone/>
              <a:defRPr/>
            </a:pPr>
            <a:r>
              <a:rPr lang="de-DE" sz="2200" b="1">
                <a:ea typeface="ＭＳ Ｐゴシック"/>
              </a:rPr>
              <a:t>Was können Sie den Verfechter/innen dieser These entgegnen?</a:t>
            </a:r>
            <a:endParaRPr/>
          </a:p>
          <a:p>
            <a:pPr marL="0" indent="0">
              <a:lnSpc>
                <a:spcPct val="110000"/>
              </a:lnSpc>
              <a:buNone/>
              <a:defRPr/>
            </a:pPr>
            <a:endParaRPr lang="de-DE"/>
          </a:p>
        </p:txBody>
      </p:sp>
      <p:sp>
        <p:nvSpPr>
          <p:cNvPr id="4" name="Foliennummernplatzhalter 3"/>
          <p:cNvSpPr>
            <a:spLocks noGrp="1"/>
          </p:cNvSpPr>
          <p:nvPr>
            <p:ph type="sldNum" sz="quarter" idx="4"/>
          </p:nvPr>
        </p:nvSpPr>
        <p:spPr bwMode="auto"/>
        <p:txBody>
          <a:bodyPr/>
          <a:lstStyle/>
          <a:p>
            <a:pPr>
              <a:defRPr/>
            </a:pPr>
            <a:fld id="{48F63A3B-78C7-47BE-AE5E-E10140E04643}" type="slidenum">
              <a:rPr lang="en-US"/>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show="0">
  <p:cSld>
    <p:bg>
      <p:bgPr>
        <a:solidFill>
          <a:schemeClr val="bg2">
            <a:lumMod val="90000"/>
          </a:schemeClr>
        </a:solidFill>
        <a:effectLst/>
      </p:bgPr>
    </p:bg>
    <p:spTree>
      <p:nvGrpSpPr>
        <p:cNvPr id="1" name=""/>
        <p:cNvGrpSpPr/>
        <p:nvPr/>
      </p:nvGrpSpPr>
      <p:grpSpPr bwMode="auto">
        <a:xfrm>
          <a:off x="0" y="0"/>
          <a:ext cx="0" cy="0"/>
          <a:chOff x="0" y="0"/>
          <a:chExt cx="0" cy="0"/>
        </a:xfrm>
      </p:grpSpPr>
      <p:sp>
        <p:nvSpPr>
          <p:cNvPr id="41986" name="Titel 1"/>
          <p:cNvSpPr>
            <a:spLocks noGrp="1"/>
          </p:cNvSpPr>
          <p:nvPr>
            <p:ph type="title"/>
          </p:nvPr>
        </p:nvSpPr>
        <p:spPr bwMode="auto"/>
        <p:txBody>
          <a:bodyPr/>
          <a:lstStyle/>
          <a:p>
            <a:pPr>
              <a:defRPr/>
            </a:pPr>
            <a:r>
              <a:rPr lang="de-DE"/>
              <a:t>Kommentare</a:t>
            </a:r>
            <a:endParaRPr/>
          </a:p>
        </p:txBody>
      </p:sp>
      <p:sp>
        <p:nvSpPr>
          <p:cNvPr id="4" name="Fußzeilenplatzhalter 3"/>
          <p:cNvSpPr>
            <a:spLocks noGrp="1"/>
          </p:cNvSpPr>
          <p:nvPr>
            <p:ph type="ftr" sz="quarter" idx="3"/>
          </p:nvPr>
        </p:nvSpPr>
        <p:spPr bwMode="auto"/>
        <p:txBody>
          <a:bodyPr/>
          <a:lstStyle/>
          <a:p>
            <a:pPr>
              <a:defRPr/>
            </a:pPr>
            <a:r>
              <a:rPr lang="de-DE"/>
              <a:t>Sprachliche Register</a:t>
            </a:r>
            <a:endParaRPr lang="de-DE" b="0"/>
          </a:p>
        </p:txBody>
      </p:sp>
      <p:sp>
        <p:nvSpPr>
          <p:cNvPr id="41987" name="Inhaltsplatzhalter 2"/>
          <p:cNvSpPr>
            <a:spLocks noGrp="1"/>
          </p:cNvSpPr>
          <p:nvPr>
            <p:ph type="body" sz="quarter" idx="10"/>
          </p:nvPr>
        </p:nvSpPr>
        <p:spPr bwMode="auto"/>
        <p:txBody>
          <a:bodyPr vertOverflow="overflow" horzOverflow="clip" vert="horz" wrap="square" lIns="91440" tIns="45720" rIns="91440" bIns="45720" numCol="1" spcCol="0" rtlCol="0" fromWordArt="0" anchor="t" anchorCtr="0" forceAA="0" compatLnSpc="0">
            <a:normAutofit fontScale="85000" lnSpcReduction="3000"/>
          </a:bodyPr>
          <a:lstStyle/>
          <a:p>
            <a:pPr marL="363538" indent="-363538">
              <a:lnSpc>
                <a:spcPct val="110000"/>
              </a:lnSpc>
              <a:spcBef>
                <a:spcPts val="600"/>
              </a:spcBef>
              <a:defRPr/>
            </a:pPr>
            <a:r>
              <a:rPr lang="de-DE" sz="1800"/>
              <a:t>Optionale Vertiefung: Typisch für die Sprache im Chat sind durchgehende Kleinschreibung, fehlende Zeichensetzung, kurze Sätze und die Verwendung von Emoticons (wie Smileys etc.). Dies kann den Eindruck erwecken, dass die Schriftsprache nicht korrekt beherrscht wird. Tatsächlich handelt es sich jedoch eher um Phänomene der Ökonomie, da möglichst schnell und möglichst wenig getippt werden soll. </a:t>
            </a:r>
            <a:endParaRPr sz="2200"/>
          </a:p>
          <a:p>
            <a:pPr marL="363538" indent="-363538">
              <a:lnSpc>
                <a:spcPct val="110000"/>
              </a:lnSpc>
              <a:spcBef>
                <a:spcPts val="600"/>
              </a:spcBef>
              <a:defRPr/>
            </a:pPr>
            <a:r>
              <a:rPr lang="de-DE" sz="1800"/>
              <a:t>Bei der direkten </a:t>
            </a:r>
            <a:r>
              <a:rPr lang="de-DE" sz="1800" i="1"/>
              <a:t>face-to-face</a:t>
            </a:r>
            <a:r>
              <a:rPr lang="de-DE" sz="1800"/>
              <a:t>-Kommunikation wird diese Ökonomie durch verkürzte und ‚ungrammatische‘ Sätze allgemein akzeptiert. Bei Chatgesprächen, wie sie über </a:t>
            </a:r>
            <a:r>
              <a:rPr lang="de-DE" sz="1800" i="1"/>
              <a:t>Facebook, WhatsApp</a:t>
            </a:r>
            <a:r>
              <a:rPr lang="de-DE" sz="1800"/>
              <a:t> etc. geführt werden, ist die Akzeptanz noch nicht so weit fortgeschritten. Beide Gesprächsformen gehören jedoch in den Bereich der konzeptionell mündlichen Alltagssprache, für die Ökonomie ebenso typisch wie normal ist.  </a:t>
            </a:r>
            <a:endParaRPr sz="2200"/>
          </a:p>
          <a:p>
            <a:pPr marL="363538" indent="-363538">
              <a:lnSpc>
                <a:spcPct val="110000"/>
              </a:lnSpc>
              <a:spcBef>
                <a:spcPts val="600"/>
              </a:spcBef>
              <a:defRPr/>
            </a:pPr>
            <a:r>
              <a:rPr lang="de-DE" sz="1800"/>
              <a:t>Entscheidend ist die Frage, ob die konzeptionell schriftliche Sprache der Schüler:innen durch die häufige Verwendung konzeptionell mündlicher Sprache beeinflusst wird. Untersuchungen hierzu zeigen, dass die Schüler:innen zahlreiche Register und Konzeptionen parallel beherrschen und durchaus differenzieren können, ob sie nun im Chat ohne Satzzeichen schreiben können oder in einer Klassenarbeit Satzzeichen verwenden müssen. Ein Verfall von Sprache durch konzeptionell mündliche und medial schriftliche Formen wie den Chat konnte bisher nicht beobachtet werden.</a:t>
            </a:r>
            <a:endParaRPr lang="de-DE" sz="1800" b="1"/>
          </a:p>
        </p:txBody>
      </p:sp>
      <p:sp>
        <p:nvSpPr>
          <p:cNvPr id="2" name="Foliennummernplatzhalter 1"/>
          <p:cNvSpPr>
            <a:spLocks noGrp="1"/>
          </p:cNvSpPr>
          <p:nvPr>
            <p:ph type="sldNum" sz="quarter" idx="4"/>
          </p:nvPr>
        </p:nvSpPr>
        <p:spPr bwMode="auto"/>
        <p:txBody>
          <a:bodyPr/>
          <a:lstStyle/>
          <a:p>
            <a:pPr>
              <a:defRPr/>
            </a:pPr>
            <a:fld id="{48F63A3B-78C7-47BE-AE5E-E10140E04643}" type="slidenum">
              <a:rPr lang="en-US"/>
              <a:t>37</a:t>
            </a:fld>
            <a:endParaRPr lang="en-US"/>
          </a:p>
        </p:txBody>
      </p:sp>
    </p:spTree>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3010" name="Titel 2"/>
          <p:cNvSpPr>
            <a:spLocks noGrp="1"/>
          </p:cNvSpPr>
          <p:nvPr>
            <p:ph type="title"/>
          </p:nvPr>
        </p:nvSpPr>
        <p:spPr bwMode="auto"/>
        <p:txBody>
          <a:bodyPr/>
          <a:lstStyle/>
          <a:p>
            <a:pPr>
              <a:defRPr/>
            </a:pPr>
            <a:r>
              <a:rPr lang="de-DE"/>
              <a:t>Funktionen von Bildungs- und Fachsprache</a:t>
            </a:r>
            <a:endParaRPr/>
          </a:p>
        </p:txBody>
      </p:sp>
      <p:sp>
        <p:nvSpPr>
          <p:cNvPr id="8" name="Fußzeilenplatzhalter 3"/>
          <p:cNvSpPr>
            <a:spLocks noGrp="1"/>
          </p:cNvSpPr>
          <p:nvPr>
            <p:ph type="ftr" sz="quarter" idx="3"/>
          </p:nvPr>
        </p:nvSpPr>
        <p:spPr bwMode="auto"/>
        <p:txBody>
          <a:bodyPr/>
          <a:lstStyle/>
          <a:p>
            <a:pPr>
              <a:defRPr/>
            </a:pPr>
            <a:r>
              <a:rPr lang="de-DE"/>
              <a:t>Sprachliche Register</a:t>
            </a:r>
            <a:endParaRPr lang="de-DE" b="0"/>
          </a:p>
        </p:txBody>
      </p:sp>
      <p:sp>
        <p:nvSpPr>
          <p:cNvPr id="2" name="Textplatzhalter 1"/>
          <p:cNvSpPr>
            <a:spLocks noGrp="1"/>
          </p:cNvSpPr>
          <p:nvPr>
            <p:ph type="body" sz="quarter" idx="10"/>
          </p:nvPr>
        </p:nvSpPr>
        <p:spPr bwMode="auto">
          <a:xfrm>
            <a:off x="628650" y="1381885"/>
            <a:ext cx="5486398" cy="4544871"/>
          </a:xfrm>
        </p:spPr>
        <p:txBody>
          <a:bodyPr/>
          <a:lstStyle/>
          <a:p>
            <a:pPr marL="0" indent="0">
              <a:lnSpc>
                <a:spcPct val="100000"/>
              </a:lnSpc>
              <a:buNone/>
              <a:defRPr/>
            </a:pPr>
            <a:r>
              <a:rPr lang="de-DE"/>
              <a:t>Bildungs- und Fachsprache erfüllen spezifische Funktionen, für die die Alltagssprache nicht immer ausreicht: </a:t>
            </a:r>
            <a:endParaRPr/>
          </a:p>
          <a:p>
            <a:pPr marL="363538" indent="-363538">
              <a:lnSpc>
                <a:spcPct val="100000"/>
              </a:lnSpc>
              <a:spcBef>
                <a:spcPts val="1800"/>
              </a:spcBef>
              <a:buFont typeface="Wingdings"/>
              <a:buAutoNum type="arabicPeriod"/>
              <a:defRPr/>
            </a:pPr>
            <a:r>
              <a:rPr lang="de-DE"/>
              <a:t>Kommunikative Funktion</a:t>
            </a:r>
            <a:endParaRPr/>
          </a:p>
          <a:p>
            <a:pPr marL="363538" indent="-363538">
              <a:lnSpc>
                <a:spcPct val="100000"/>
              </a:lnSpc>
              <a:buFont typeface="Wingdings"/>
              <a:buAutoNum type="arabicPeriod"/>
              <a:defRPr/>
            </a:pPr>
            <a:r>
              <a:rPr lang="de-DE"/>
              <a:t>Epistemische Funktion</a:t>
            </a:r>
            <a:endParaRPr/>
          </a:p>
          <a:p>
            <a:pPr marL="363538" indent="-363538">
              <a:lnSpc>
                <a:spcPct val="100000"/>
              </a:lnSpc>
              <a:buFont typeface="Wingdings"/>
              <a:buAutoNum type="arabicPeriod"/>
              <a:defRPr/>
            </a:pPr>
            <a:r>
              <a:rPr lang="de-DE"/>
              <a:t>Sozialsymbolische Funktion</a:t>
            </a:r>
            <a:endParaRPr/>
          </a:p>
          <a:p>
            <a:pPr>
              <a:buNone/>
              <a:defRPr/>
            </a:pPr>
            <a:r>
              <a:rPr lang="de-DE"/>
              <a:t>   </a:t>
            </a:r>
            <a:endParaRPr/>
          </a:p>
          <a:p>
            <a:pPr marL="0" indent="0">
              <a:buNone/>
              <a:defRPr/>
            </a:pPr>
            <a:endParaRPr lang="de-DE"/>
          </a:p>
        </p:txBody>
      </p:sp>
      <p:sp>
        <p:nvSpPr>
          <p:cNvPr id="23558" name="Textfeld 6"/>
          <p:cNvSpPr txBox="1">
            <a:spLocks noChangeArrowheads="1"/>
          </p:cNvSpPr>
          <p:nvPr/>
        </p:nvSpPr>
        <p:spPr bwMode="auto">
          <a:xfrm>
            <a:off x="620710" y="6030199"/>
            <a:ext cx="2782888" cy="277812"/>
          </a:xfrm>
          <a:prstGeom prst="rect">
            <a:avLst/>
          </a:prstGeom>
          <a:noFill/>
          <a:ln>
            <a:noFill/>
          </a:ln>
        </p:spPr>
        <p:txBody>
          <a:bodyPr>
            <a:spAutoFit/>
          </a:bodyPr>
          <a:lstStyle>
            <a:lvl1pPr>
              <a:spcBef>
                <a:spcPts val="0"/>
              </a:spcBef>
              <a:buClr>
                <a:schemeClr val="bg2"/>
              </a:buClr>
              <a:buFont typeface="Wingdings"/>
              <a:buChar char="§"/>
              <a:defRPr sz="2400">
                <a:solidFill>
                  <a:schemeClr val="tx1"/>
                </a:solidFill>
                <a:latin typeface="Calibri"/>
              </a:defRPr>
            </a:lvl1pPr>
            <a:lvl2pPr marL="742950" indent="-285750">
              <a:spcBef>
                <a:spcPts val="0"/>
              </a:spcBef>
              <a:buClr>
                <a:schemeClr val="bg2"/>
              </a:buClr>
              <a:buFont typeface="Wingdings"/>
              <a:buChar char="§"/>
              <a:defRPr sz="2400">
                <a:solidFill>
                  <a:schemeClr val="tx1"/>
                </a:solidFill>
                <a:latin typeface="Calibri"/>
              </a:defRPr>
            </a:lvl2pPr>
            <a:lvl3pPr marL="1143000" indent="-228600">
              <a:spcBef>
                <a:spcPts val="0"/>
              </a:spcBef>
              <a:buClr>
                <a:schemeClr val="bg2"/>
              </a:buClr>
              <a:buFont typeface="Wingdings"/>
              <a:buChar char="§"/>
              <a:defRPr sz="2400">
                <a:solidFill>
                  <a:schemeClr val="tx1"/>
                </a:solidFill>
                <a:latin typeface="Calibri"/>
              </a:defRPr>
            </a:lvl3pPr>
            <a:lvl4pPr marL="1600200" indent="-228600">
              <a:spcBef>
                <a:spcPts val="0"/>
              </a:spcBef>
              <a:buClr>
                <a:schemeClr val="bg2"/>
              </a:buClr>
              <a:buFont typeface="Wingdings"/>
              <a:buChar char="§"/>
              <a:defRPr sz="2000">
                <a:solidFill>
                  <a:schemeClr val="tx1"/>
                </a:solidFill>
                <a:latin typeface="Calibri"/>
              </a:defRPr>
            </a:lvl4pPr>
            <a:lvl5pPr marL="2057400" indent="-228600">
              <a:spcBef>
                <a:spcPts val="0"/>
              </a:spcBef>
              <a:buClr>
                <a:schemeClr val="bg2"/>
              </a:buClr>
              <a:buFont typeface="Wingdings"/>
              <a:buChar char="§"/>
              <a:defRPr sz="2000">
                <a:solidFill>
                  <a:schemeClr val="tx1"/>
                </a:solidFill>
                <a:latin typeface="Calibri"/>
              </a:defRPr>
            </a:lvl5pPr>
            <a:lvl6pPr marL="2514600" indent="-228600">
              <a:spcBef>
                <a:spcPts val="0"/>
              </a:spcBef>
              <a:spcAft>
                <a:spcPts val="0"/>
              </a:spcAft>
              <a:buClr>
                <a:schemeClr val="bg2"/>
              </a:buClr>
              <a:buFont typeface="Wingdings"/>
              <a:buChar char="§"/>
              <a:defRPr sz="2000">
                <a:solidFill>
                  <a:schemeClr val="tx1"/>
                </a:solidFill>
                <a:latin typeface="Calibri"/>
              </a:defRPr>
            </a:lvl6pPr>
            <a:lvl7pPr marL="2971800" indent="-228600">
              <a:spcBef>
                <a:spcPts val="0"/>
              </a:spcBef>
              <a:spcAft>
                <a:spcPts val="0"/>
              </a:spcAft>
              <a:buClr>
                <a:schemeClr val="bg2"/>
              </a:buClr>
              <a:buFont typeface="Wingdings"/>
              <a:buChar char="§"/>
              <a:defRPr sz="2000">
                <a:solidFill>
                  <a:schemeClr val="tx1"/>
                </a:solidFill>
                <a:latin typeface="Calibri"/>
              </a:defRPr>
            </a:lvl7pPr>
            <a:lvl8pPr marL="3429000" indent="-228600">
              <a:spcBef>
                <a:spcPts val="0"/>
              </a:spcBef>
              <a:spcAft>
                <a:spcPts val="0"/>
              </a:spcAft>
              <a:buClr>
                <a:schemeClr val="bg2"/>
              </a:buClr>
              <a:buFont typeface="Wingdings"/>
              <a:buChar char="§"/>
              <a:defRPr sz="2000">
                <a:solidFill>
                  <a:schemeClr val="tx1"/>
                </a:solidFill>
                <a:latin typeface="Calibri"/>
              </a:defRPr>
            </a:lvl8pPr>
            <a:lvl9pPr marL="3886200" indent="-228600">
              <a:spcBef>
                <a:spcPts val="0"/>
              </a:spcBef>
              <a:spcAft>
                <a:spcPts val="0"/>
              </a:spcAft>
              <a:buClr>
                <a:schemeClr val="bg2"/>
              </a:buClr>
              <a:buFont typeface="Wingdings"/>
              <a:buChar char="§"/>
              <a:defRPr sz="2000">
                <a:solidFill>
                  <a:schemeClr val="tx1"/>
                </a:solidFill>
                <a:latin typeface="Calibri"/>
              </a:defRPr>
            </a:lvl9pPr>
          </a:lstStyle>
          <a:p>
            <a:pPr>
              <a:spcBef>
                <a:spcPts val="0"/>
              </a:spcBef>
              <a:buClrTx/>
              <a:buFontTx/>
              <a:buNone/>
              <a:defRPr/>
            </a:pPr>
            <a:r>
              <a:rPr lang="de-DE" sz="1200">
                <a:latin typeface="Calibri"/>
              </a:rPr>
              <a:t>(vgl. Morek</a:t>
            </a:r>
            <a:r>
              <a:rPr lang="de-DE" sz="1200"/>
              <a:t> &amp; </a:t>
            </a:r>
            <a:r>
              <a:rPr lang="de-DE" sz="1200">
                <a:latin typeface="Calibri"/>
              </a:rPr>
              <a:t>Heller 2012</a:t>
            </a:r>
            <a:r>
              <a:rPr lang="de-DE" sz="1000">
                <a:latin typeface="Arial"/>
              </a:rPr>
              <a:t>)</a:t>
            </a:r>
            <a:endParaRPr/>
          </a:p>
        </p:txBody>
      </p:sp>
      <p:sp>
        <p:nvSpPr>
          <p:cNvPr id="3" name="Foliennummernplatzhalter 2"/>
          <p:cNvSpPr>
            <a:spLocks noGrp="1"/>
          </p:cNvSpPr>
          <p:nvPr>
            <p:ph type="sldNum" sz="quarter" idx="4"/>
          </p:nvPr>
        </p:nvSpPr>
        <p:spPr bwMode="auto"/>
        <p:txBody>
          <a:bodyPr/>
          <a:lstStyle/>
          <a:p>
            <a:pPr>
              <a:defRPr/>
            </a:pPr>
            <a:fld id="{48F63A3B-78C7-47BE-AE5E-E10140E04643}" type="slidenum">
              <a:rPr lang="en-US"/>
              <a:t>38</a:t>
            </a:fld>
            <a:endParaRPr lang="en-US"/>
          </a:p>
        </p:txBody>
      </p:sp>
      <p:pic>
        <p:nvPicPr>
          <p:cNvPr id="9" name="Grafik 8"/>
          <p:cNvPicPr>
            <a:picLocks noChangeAspect="1"/>
          </p:cNvPicPr>
          <p:nvPr/>
        </p:nvPicPr>
        <p:blipFill>
          <a:blip r:embed="rId3"/>
          <a:stretch/>
        </p:blipFill>
        <p:spPr bwMode="auto">
          <a:xfrm>
            <a:off x="6273800" y="1496086"/>
            <a:ext cx="2295375" cy="1529652"/>
          </a:xfrm>
          <a:prstGeom prst="rect">
            <a:avLst/>
          </a:prstGeom>
        </p:spPr>
      </p:pic>
      <p:pic>
        <p:nvPicPr>
          <p:cNvPr id="10" name="Grafik 9"/>
          <p:cNvPicPr>
            <a:picLocks noChangeAspect="1"/>
          </p:cNvPicPr>
          <p:nvPr/>
        </p:nvPicPr>
        <p:blipFill>
          <a:blip r:embed="rId4"/>
          <a:stretch/>
        </p:blipFill>
        <p:spPr bwMode="auto">
          <a:xfrm>
            <a:off x="6226360" y="3128445"/>
            <a:ext cx="2340081" cy="264824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show="0">
  <p:cSld>
    <p:bg>
      <p:bgPr>
        <a:solidFill>
          <a:schemeClr val="bg2">
            <a:lumMod val="90000"/>
          </a:schemeClr>
        </a:solidFill>
        <a:effectLst/>
      </p:bgPr>
    </p:bg>
    <p:spTree>
      <p:nvGrpSpPr>
        <p:cNvPr id="1" name=""/>
        <p:cNvGrpSpPr/>
        <p:nvPr/>
      </p:nvGrpSpPr>
      <p:grpSpPr bwMode="auto">
        <a:xfrm>
          <a:off x="0" y="0"/>
          <a:ext cx="0" cy="0"/>
          <a:chOff x="0" y="0"/>
          <a:chExt cx="0" cy="0"/>
        </a:xfrm>
      </p:grpSpPr>
      <p:sp>
        <p:nvSpPr>
          <p:cNvPr id="44034" name="Titel 1"/>
          <p:cNvSpPr>
            <a:spLocks noGrp="1"/>
          </p:cNvSpPr>
          <p:nvPr>
            <p:ph type="title"/>
          </p:nvPr>
        </p:nvSpPr>
        <p:spPr bwMode="auto"/>
        <p:txBody>
          <a:bodyPr/>
          <a:lstStyle/>
          <a:p>
            <a:pPr>
              <a:defRPr/>
            </a:pPr>
            <a:r>
              <a:rPr lang="de-DE"/>
              <a:t>Kommentare</a:t>
            </a:r>
            <a:endParaRPr/>
          </a:p>
        </p:txBody>
      </p:sp>
      <p:sp>
        <p:nvSpPr>
          <p:cNvPr id="4" name="Fußzeilenplatzhalter 3"/>
          <p:cNvSpPr>
            <a:spLocks noGrp="1"/>
          </p:cNvSpPr>
          <p:nvPr>
            <p:ph type="ftr" sz="quarter" idx="3"/>
          </p:nvPr>
        </p:nvSpPr>
        <p:spPr bwMode="auto"/>
        <p:txBody>
          <a:bodyPr/>
          <a:lstStyle/>
          <a:p>
            <a:pPr>
              <a:defRPr/>
            </a:pPr>
            <a:r>
              <a:rPr lang="de-DE"/>
              <a:t>Sprachliche Register</a:t>
            </a:r>
            <a:endParaRPr lang="de-DE" b="0"/>
          </a:p>
        </p:txBody>
      </p:sp>
      <p:sp>
        <p:nvSpPr>
          <p:cNvPr id="2" name="Foliennummernplatzhalter 1"/>
          <p:cNvSpPr>
            <a:spLocks noGrp="1"/>
          </p:cNvSpPr>
          <p:nvPr>
            <p:ph type="sldNum" sz="quarter" idx="4"/>
          </p:nvPr>
        </p:nvSpPr>
        <p:spPr bwMode="auto"/>
        <p:txBody>
          <a:bodyPr/>
          <a:lstStyle/>
          <a:p>
            <a:pPr>
              <a:defRPr/>
            </a:pPr>
            <a:fld id="{48F63A3B-78C7-47BE-AE5E-E10140E04643}" type="slidenum">
              <a:rPr lang="en-US"/>
              <a:t>39</a:t>
            </a:fld>
            <a:endParaRPr lang="en-US"/>
          </a:p>
        </p:txBody>
      </p:sp>
      <p:sp>
        <p:nvSpPr>
          <p:cNvPr id="44035" name="Inhaltsplatzhalter 2"/>
          <p:cNvSpPr>
            <a:spLocks noGrp="1"/>
          </p:cNvSpPr>
          <p:nvPr>
            <p:ph type="body" sz="quarter" idx="10"/>
          </p:nvPr>
        </p:nvSpPr>
        <p:spPr bwMode="auto"/>
        <p:txBody>
          <a:bodyPr>
            <a:normAutofit/>
          </a:bodyPr>
          <a:lstStyle/>
          <a:p>
            <a:pPr marL="363538" indent="-363538">
              <a:lnSpc>
                <a:spcPct val="100000"/>
              </a:lnSpc>
              <a:defRPr/>
            </a:pPr>
            <a:r>
              <a:rPr lang="de-DE" sz="2200"/>
              <a:t>Abschließend soll die Frage beantwortet werden, wozu Bildungs- und Fachsprache benötigt werden, wenn doch die Alltagssprache, die mühelos im Alltag erworben wird, ebenfalls zur Verfügung steht.</a:t>
            </a:r>
            <a:endParaRPr/>
          </a:p>
          <a:p>
            <a:pPr marL="363538" indent="-363538">
              <a:lnSpc>
                <a:spcPct val="100000"/>
              </a:lnSpc>
              <a:defRPr/>
            </a:pPr>
            <a:r>
              <a:rPr lang="de-DE" sz="2200"/>
              <a:t>Die Antwort ist, dass die Bildungs- und Fachsprache spezifische Funktionen erfüllt, für die die Alltagssprache nicht immer genügt. Dazu zählen nach Morek &amp; Heller (2012) die kommunikative, die epistemische sowie die sozialsymbolische Funktion.</a:t>
            </a:r>
            <a:endParaRP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showMasterPhAnim="0" show="0">
  <p:cSld>
    <p:bg>
      <p:bgPr>
        <a:solidFill>
          <a:schemeClr val="bg2">
            <a:lumMod val="90000"/>
          </a:schemeClr>
        </a:solidFill>
        <a:effectLst/>
      </p:bgPr>
    </p:bg>
    <p:spTree>
      <p:nvGrpSpPr>
        <p:cNvPr id="1" name=""/>
        <p:cNvGrpSpPr/>
        <p:nvPr/>
      </p:nvGrpSpPr>
      <p:grpSpPr bwMode="auto">
        <a:xfrm>
          <a:off x="0" y="0"/>
          <a:ext cx="0" cy="0"/>
          <a:chOff x="0" y="0"/>
          <a:chExt cx="0" cy="0"/>
        </a:xfrm>
      </p:grpSpPr>
      <p:sp>
        <p:nvSpPr>
          <p:cNvPr id="8194" name="Titel 1"/>
          <p:cNvSpPr>
            <a:spLocks noGrp="1"/>
          </p:cNvSpPr>
          <p:nvPr>
            <p:ph type="title"/>
          </p:nvPr>
        </p:nvSpPr>
        <p:spPr bwMode="auto"/>
        <p:txBody>
          <a:bodyPr/>
          <a:lstStyle/>
          <a:p>
            <a:pPr>
              <a:defRPr/>
            </a:pPr>
            <a:r>
              <a:rPr lang="de-DE"/>
              <a:t>Kommentare</a:t>
            </a:r>
            <a:endParaRPr/>
          </a:p>
        </p:txBody>
      </p:sp>
      <p:sp>
        <p:nvSpPr>
          <p:cNvPr id="4" name="Fußzeilenplatzhalter 3"/>
          <p:cNvSpPr>
            <a:spLocks noGrp="1"/>
          </p:cNvSpPr>
          <p:nvPr>
            <p:ph type="ftr" sz="quarter" idx="3"/>
          </p:nvPr>
        </p:nvSpPr>
        <p:spPr bwMode="auto"/>
        <p:txBody>
          <a:bodyPr/>
          <a:lstStyle/>
          <a:p>
            <a:pPr>
              <a:defRPr/>
            </a:pPr>
            <a:r>
              <a:rPr lang="de-DE"/>
              <a:t>Sprachliche Register</a:t>
            </a:r>
            <a:endParaRPr lang="de-DE" b="0"/>
          </a:p>
        </p:txBody>
      </p:sp>
      <p:sp>
        <p:nvSpPr>
          <p:cNvPr id="8195" name="Inhaltsplatzhalter 2"/>
          <p:cNvSpPr>
            <a:spLocks noGrp="1"/>
          </p:cNvSpPr>
          <p:nvPr>
            <p:ph type="body" sz="quarter" idx="10"/>
          </p:nvPr>
        </p:nvSpPr>
        <p:spPr bwMode="auto"/>
        <p:txBody>
          <a:bodyPr/>
          <a:lstStyle/>
          <a:p>
            <a:pPr marL="363538" indent="-363538">
              <a:lnSpc>
                <a:spcPct val="100000"/>
              </a:lnSpc>
              <a:defRPr/>
            </a:pPr>
            <a:r>
              <a:rPr lang="de-DE" sz="2200"/>
              <a:t>Abgebildet ist ein Textauszug zum Thema Dichte.</a:t>
            </a:r>
            <a:endParaRPr/>
          </a:p>
          <a:p>
            <a:pPr marL="363538" indent="-363538">
              <a:lnSpc>
                <a:spcPct val="100000"/>
              </a:lnSpc>
              <a:defRPr/>
            </a:pPr>
            <a:r>
              <a:rPr lang="de-DE" sz="2200"/>
              <a:t>Das Zitat richtet sich an Kinder, die sich bereits vor dem Eintritt in die weiterführende Schule gern mit naturwissenschaftlichen Themen beschäftigen möchten.</a:t>
            </a:r>
            <a:endParaRPr/>
          </a:p>
          <a:p>
            <a:pPr>
              <a:defRPr/>
            </a:pPr>
            <a:endParaRPr lang="de-DE"/>
          </a:p>
        </p:txBody>
      </p:sp>
      <p:sp>
        <p:nvSpPr>
          <p:cNvPr id="2" name="Foliennummernplatzhalter 1"/>
          <p:cNvSpPr>
            <a:spLocks noGrp="1"/>
          </p:cNvSpPr>
          <p:nvPr>
            <p:ph type="sldNum" sz="quarter" idx="4"/>
          </p:nvPr>
        </p:nvSpPr>
        <p:spPr bwMode="auto"/>
        <p:txBody>
          <a:bodyPr/>
          <a:lstStyle/>
          <a:p>
            <a:pPr>
              <a:defRPr/>
            </a:pPr>
            <a:fld id="{48F63A3B-78C7-47BE-AE5E-E10140E04643}" type="slidenum">
              <a:rPr lang="en-US"/>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Funktionen von Bildungs- und Fachsprache</a:t>
            </a:r>
            <a:endParaRPr/>
          </a:p>
        </p:txBody>
      </p:sp>
      <p:sp>
        <p:nvSpPr>
          <p:cNvPr id="3" name="Fußzeilenplatzhalter 2"/>
          <p:cNvSpPr>
            <a:spLocks noGrp="1"/>
          </p:cNvSpPr>
          <p:nvPr>
            <p:ph type="ftr" sz="quarter" idx="3"/>
          </p:nvPr>
        </p:nvSpPr>
        <p:spPr bwMode="auto"/>
        <p:txBody>
          <a:bodyPr/>
          <a:lstStyle/>
          <a:p>
            <a:pPr>
              <a:defRPr/>
            </a:pPr>
            <a:r>
              <a:rPr lang="en-US"/>
              <a:t>Sprachliche Register</a:t>
            </a:r>
            <a:endParaRPr/>
          </a:p>
        </p:txBody>
      </p:sp>
      <p:sp>
        <p:nvSpPr>
          <p:cNvPr id="4" name="Foliennummernplatzhalter 3"/>
          <p:cNvSpPr>
            <a:spLocks noGrp="1"/>
          </p:cNvSpPr>
          <p:nvPr>
            <p:ph type="sldNum" sz="quarter" idx="4"/>
          </p:nvPr>
        </p:nvSpPr>
        <p:spPr bwMode="auto"/>
        <p:txBody>
          <a:bodyPr/>
          <a:lstStyle/>
          <a:p>
            <a:pPr>
              <a:defRPr/>
            </a:pPr>
            <a:fld id="{48F63A3B-78C7-47BE-AE5E-E10140E04643}" type="slidenum">
              <a:rPr lang="en-US"/>
              <a:t>40</a:t>
            </a:fld>
            <a:endParaRPr lang="en-US"/>
          </a:p>
        </p:txBody>
      </p:sp>
      <p:sp>
        <p:nvSpPr>
          <p:cNvPr id="5" name="Textplatzhalter 4"/>
          <p:cNvSpPr>
            <a:spLocks noGrp="1"/>
          </p:cNvSpPr>
          <p:nvPr>
            <p:ph type="body" sz="quarter" idx="10"/>
          </p:nvPr>
        </p:nvSpPr>
        <p:spPr bwMode="auto">
          <a:xfrm>
            <a:off x="628650" y="1381885"/>
            <a:ext cx="8119813" cy="4544871"/>
          </a:xfrm>
        </p:spPr>
        <p:txBody>
          <a:bodyPr>
            <a:normAutofit/>
          </a:bodyPr>
          <a:lstStyle/>
          <a:p>
            <a:pPr marL="457200" indent="-457200">
              <a:buAutoNum type="arabicPeriod"/>
              <a:defRPr/>
            </a:pPr>
            <a:r>
              <a:rPr lang="de-DE" b="1"/>
              <a:t>Kommunikative Funktion</a:t>
            </a:r>
            <a:endParaRPr/>
          </a:p>
          <a:p>
            <a:pPr marL="0" indent="0">
              <a:buNone/>
              <a:defRPr/>
            </a:pPr>
            <a:r>
              <a:rPr lang="de-DE" sz="2200"/>
              <a:t>Wissenschaftliche Texte unterscheiden sich von Chats. Inwiefern?</a:t>
            </a:r>
            <a:endParaRPr/>
          </a:p>
          <a:p>
            <a:pPr marL="900113" indent="-363538">
              <a:defRPr/>
            </a:pPr>
            <a:r>
              <a:rPr lang="de-DE" sz="2200"/>
              <a:t>Komprimierte Darstellung komplexer Informationen</a:t>
            </a:r>
            <a:endParaRPr/>
          </a:p>
          <a:p>
            <a:pPr marL="900113" indent="-363538">
              <a:defRPr/>
            </a:pPr>
            <a:r>
              <a:rPr lang="de-DE" sz="2200"/>
              <a:t>fachliche Kompetenz/Expertise</a:t>
            </a:r>
            <a:endParaRPr/>
          </a:p>
          <a:p>
            <a:pPr marL="900113" indent="-363538">
              <a:defRPr/>
            </a:pPr>
            <a:r>
              <a:rPr lang="de-DE" sz="2200"/>
              <a:t>Objektivität, Sachlichkeit, Allgemeingültigkeit</a:t>
            </a:r>
            <a:endParaRPr/>
          </a:p>
          <a:p>
            <a:pPr marL="900113" indent="-363538">
              <a:defRPr/>
            </a:pPr>
            <a:r>
              <a:rPr lang="de-DE" sz="2200"/>
              <a:t>Genauigkeit, Eindeutigkeit/Klarheit, Differenziertheit</a:t>
            </a:r>
            <a:endParaRPr/>
          </a:p>
          <a:p>
            <a:pPr marL="261938" indent="-261938">
              <a:defRPr/>
            </a:pPr>
            <a:r>
              <a:rPr lang="de-DE" sz="2200"/>
              <a:t>Bildungs- und Fachsprache umfassen spezifische sprachliche Mittel, die diesen Anforderungen entsprechen, z. B.:</a:t>
            </a:r>
            <a:endParaRPr/>
          </a:p>
          <a:p>
            <a:pPr marL="261938" indent="0">
              <a:buNone/>
              <a:defRPr/>
            </a:pPr>
            <a:r>
              <a:rPr lang="de-DE" sz="2200" i="1"/>
              <a:t>Bestimmt man die Volumina verschiedener Portionen des gleichen Stoffes und deren jeweilige Masse […], erhält man Messpunkte, die sich zu einer Ursprungsgeraden verbinden lassen.</a:t>
            </a:r>
            <a:endParaRPr/>
          </a:p>
        </p:txBody>
      </p:sp>
      <p:sp>
        <p:nvSpPr>
          <p:cNvPr id="6" name="Textfeld 5"/>
          <p:cNvSpPr txBox="1"/>
          <p:nvPr/>
        </p:nvSpPr>
        <p:spPr bwMode="auto">
          <a:xfrm>
            <a:off x="6458858" y="5622947"/>
            <a:ext cx="2388795" cy="338554"/>
          </a:xfrm>
          <a:prstGeom prst="rect">
            <a:avLst/>
          </a:prstGeom>
          <a:noFill/>
        </p:spPr>
        <p:txBody>
          <a:bodyPr wrap="none" rtlCol="0">
            <a:spAutoFit/>
          </a:bodyPr>
          <a:lstStyle/>
          <a:p>
            <a:pPr>
              <a:defRPr/>
            </a:pPr>
            <a:r>
              <a:rPr lang="de-DE" sz="1600"/>
              <a:t>(vgl. Morek &amp; Heller 2012)</a:t>
            </a:r>
            <a:endParaRPr/>
          </a:p>
        </p:txBody>
      </p:sp>
      <p:sp>
        <p:nvSpPr>
          <p:cNvPr id="7" name="Rechteck 6"/>
          <p:cNvSpPr/>
          <p:nvPr/>
        </p:nvSpPr>
        <p:spPr bwMode="auto">
          <a:xfrm>
            <a:off x="1603828" y="2280345"/>
            <a:ext cx="5936343" cy="348343"/>
          </a:xfrm>
          <a:prstGeom prst="rect">
            <a:avLst/>
          </a:prstGeom>
          <a:noFill/>
          <a:ln w="38100">
            <a:solidFill>
              <a:srgbClr val="BB0F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8" name="Rechteck 7"/>
          <p:cNvSpPr/>
          <p:nvPr/>
        </p:nvSpPr>
        <p:spPr bwMode="auto">
          <a:xfrm>
            <a:off x="834571" y="4637314"/>
            <a:ext cx="7853680" cy="1044000"/>
          </a:xfrm>
          <a:prstGeom prst="rect">
            <a:avLst/>
          </a:prstGeom>
          <a:noFill/>
          <a:ln w="38100">
            <a:solidFill>
              <a:srgbClr val="BB0F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9" name="Rechteck 8"/>
          <p:cNvSpPr/>
          <p:nvPr/>
        </p:nvSpPr>
        <p:spPr bwMode="auto">
          <a:xfrm>
            <a:off x="1576986" y="2649328"/>
            <a:ext cx="3643086" cy="435428"/>
          </a:xfrm>
          <a:prstGeom prst="rect">
            <a:avLst/>
          </a:prstGeom>
          <a:solidFill>
            <a:srgbClr val="C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0" name="Rechteck 9"/>
          <p:cNvSpPr/>
          <p:nvPr/>
        </p:nvSpPr>
        <p:spPr bwMode="auto">
          <a:xfrm>
            <a:off x="3067050" y="4730750"/>
            <a:ext cx="1136650" cy="319706"/>
          </a:xfrm>
          <a:prstGeom prst="rect">
            <a:avLst/>
          </a:prstGeom>
          <a:solidFill>
            <a:srgbClr val="C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1" name="Rechteck 10"/>
          <p:cNvSpPr/>
          <p:nvPr/>
        </p:nvSpPr>
        <p:spPr bwMode="auto">
          <a:xfrm>
            <a:off x="4073979" y="5050457"/>
            <a:ext cx="764721" cy="311150"/>
          </a:xfrm>
          <a:prstGeom prst="rect">
            <a:avLst/>
          </a:prstGeom>
          <a:solidFill>
            <a:srgbClr val="C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2" name="Rechteck 11"/>
          <p:cNvSpPr/>
          <p:nvPr/>
        </p:nvSpPr>
        <p:spPr bwMode="auto">
          <a:xfrm>
            <a:off x="2411760" y="5373757"/>
            <a:ext cx="2127252" cy="286852"/>
          </a:xfrm>
          <a:prstGeom prst="rect">
            <a:avLst/>
          </a:prstGeom>
          <a:solidFill>
            <a:srgbClr val="C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3" name="Rechteck 12"/>
          <p:cNvSpPr/>
          <p:nvPr/>
        </p:nvSpPr>
        <p:spPr bwMode="auto">
          <a:xfrm>
            <a:off x="1582360" y="3065573"/>
            <a:ext cx="5268686" cy="427082"/>
          </a:xfrm>
          <a:prstGeom prst="rect">
            <a:avLst/>
          </a:prstGeom>
          <a:solidFill>
            <a:srgbClr val="0D0D0D">
              <a:alpha val="301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4" name="Rechteck 13"/>
          <p:cNvSpPr/>
          <p:nvPr/>
        </p:nvSpPr>
        <p:spPr bwMode="auto">
          <a:xfrm>
            <a:off x="952500" y="4730751"/>
            <a:ext cx="1695450" cy="319706"/>
          </a:xfrm>
          <a:prstGeom prst="rect">
            <a:avLst/>
          </a:prstGeom>
          <a:solidFill>
            <a:srgbClr val="0D0D0D">
              <a:alpha val="301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5" name="Rechteck 14"/>
          <p:cNvSpPr/>
          <p:nvPr/>
        </p:nvSpPr>
        <p:spPr bwMode="auto">
          <a:xfrm>
            <a:off x="5353505" y="5050456"/>
            <a:ext cx="1304469" cy="311718"/>
          </a:xfrm>
          <a:prstGeom prst="rect">
            <a:avLst/>
          </a:prstGeom>
          <a:solidFill>
            <a:srgbClr val="0D0D0D">
              <a:alpha val="301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6" name="Rechteck 15"/>
          <p:cNvSpPr/>
          <p:nvPr/>
        </p:nvSpPr>
        <p:spPr bwMode="auto">
          <a:xfrm>
            <a:off x="1575399" y="3512456"/>
            <a:ext cx="6077856" cy="411843"/>
          </a:xfrm>
          <a:prstGeom prst="rect">
            <a:avLst/>
          </a:prstGeom>
          <a:noFill/>
          <a:ln w="38100">
            <a:solidFill>
              <a:srgbClr val="303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7" name="Rechteck 16"/>
          <p:cNvSpPr/>
          <p:nvPr/>
        </p:nvSpPr>
        <p:spPr bwMode="auto">
          <a:xfrm>
            <a:off x="2411760" y="5361607"/>
            <a:ext cx="2127252" cy="291994"/>
          </a:xfrm>
          <a:prstGeom prst="rect">
            <a:avLst/>
          </a:prstGeom>
          <a:noFill/>
          <a:ln w="38100">
            <a:solidFill>
              <a:srgbClr val="303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8" name="Rechteck 17"/>
          <p:cNvSpPr/>
          <p:nvPr/>
        </p:nvSpPr>
        <p:spPr bwMode="auto">
          <a:xfrm>
            <a:off x="6986904" y="4730750"/>
            <a:ext cx="1528446" cy="318407"/>
          </a:xfrm>
          <a:prstGeom prst="rect">
            <a:avLst/>
          </a:prstGeom>
          <a:noFill/>
          <a:ln w="38100">
            <a:solidFill>
              <a:srgbClr val="303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9" name="Rechteck 18"/>
          <p:cNvSpPr/>
          <p:nvPr/>
        </p:nvSpPr>
        <p:spPr bwMode="auto">
          <a:xfrm>
            <a:off x="2297339" y="5045315"/>
            <a:ext cx="1776640" cy="291232"/>
          </a:xfrm>
          <a:prstGeom prst="rect">
            <a:avLst/>
          </a:prstGeom>
          <a:noFill/>
          <a:ln w="38100">
            <a:solidFill>
              <a:srgbClr val="303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show="0">
  <p:cSld>
    <p:bg>
      <p:bgPr>
        <a:solidFill>
          <a:schemeClr val="bg2">
            <a:lumMod val="90000"/>
          </a:schemeClr>
        </a:solidFill>
        <a:effectLst/>
      </p:bgPr>
    </p:bg>
    <p:spTree>
      <p:nvGrpSpPr>
        <p:cNvPr id="1" name=""/>
        <p:cNvGrpSpPr/>
        <p:nvPr/>
      </p:nvGrpSpPr>
      <p:grpSpPr bwMode="auto">
        <a:xfrm>
          <a:off x="0" y="0"/>
          <a:ext cx="0" cy="0"/>
          <a:chOff x="0" y="0"/>
          <a:chExt cx="0" cy="0"/>
        </a:xfrm>
      </p:grpSpPr>
      <p:sp>
        <p:nvSpPr>
          <p:cNvPr id="46082" name="Titel 1"/>
          <p:cNvSpPr>
            <a:spLocks noGrp="1"/>
          </p:cNvSpPr>
          <p:nvPr>
            <p:ph type="title"/>
          </p:nvPr>
        </p:nvSpPr>
        <p:spPr bwMode="auto"/>
        <p:txBody>
          <a:bodyPr/>
          <a:lstStyle/>
          <a:p>
            <a:pPr>
              <a:defRPr/>
            </a:pPr>
            <a:r>
              <a:rPr lang="de-DE"/>
              <a:t>Kommentare</a:t>
            </a:r>
            <a:endParaRPr/>
          </a:p>
        </p:txBody>
      </p:sp>
      <p:sp>
        <p:nvSpPr>
          <p:cNvPr id="4" name="Fußzeilenplatzhalter 3"/>
          <p:cNvSpPr>
            <a:spLocks noGrp="1"/>
          </p:cNvSpPr>
          <p:nvPr>
            <p:ph type="ftr" sz="quarter" idx="3"/>
          </p:nvPr>
        </p:nvSpPr>
        <p:spPr bwMode="auto"/>
        <p:txBody>
          <a:bodyPr/>
          <a:lstStyle/>
          <a:p>
            <a:pPr>
              <a:defRPr/>
            </a:pPr>
            <a:r>
              <a:rPr lang="de-DE"/>
              <a:t>Sprachliche Register</a:t>
            </a:r>
            <a:endParaRPr lang="de-DE" b="0"/>
          </a:p>
        </p:txBody>
      </p:sp>
      <p:sp>
        <p:nvSpPr>
          <p:cNvPr id="46083" name="Inhaltsplatzhalter 2"/>
          <p:cNvSpPr>
            <a:spLocks noGrp="1"/>
          </p:cNvSpPr>
          <p:nvPr>
            <p:ph type="body" sz="quarter" idx="10"/>
          </p:nvPr>
        </p:nvSpPr>
        <p:spPr bwMode="auto"/>
        <p:txBody>
          <a:bodyPr>
            <a:noAutofit/>
          </a:bodyPr>
          <a:lstStyle/>
          <a:p>
            <a:pPr marL="363538" indent="-363538">
              <a:lnSpc>
                <a:spcPct val="100000"/>
              </a:lnSpc>
              <a:spcBef>
                <a:spcPts val="600"/>
              </a:spcBef>
              <a:defRPr/>
            </a:pPr>
            <a:r>
              <a:rPr lang="de-DE" sz="1700"/>
              <a:t>Der kommunikativen Funktion von Bildungs- und Fachsprache lässt sich anhand der Frage nachgehen, was wissenschaftliche Texte (gleiches gilt auch für mündliche Formen wie wissenschaftliche Vorträge) eigentlich kennzeichnet.</a:t>
            </a:r>
            <a:endParaRPr/>
          </a:p>
          <a:p>
            <a:pPr marL="363538" indent="-363538">
              <a:lnSpc>
                <a:spcPct val="100000"/>
              </a:lnSpc>
              <a:spcBef>
                <a:spcPts val="600"/>
              </a:spcBef>
              <a:defRPr/>
            </a:pPr>
            <a:r>
              <a:rPr lang="de-DE" sz="1700"/>
              <a:t>Die Bildungs- und Fachsprache ermöglicht die Kommunikation zwischen Fachleuten einer gemeinsamen Disziplin (fachsprachliche Dimension) und zwischen Fachleuten verschiedener Disziplinen (bildungssprachliche Dimension), indem sie spezifische sprachliche Mittel zur Verfügung stellt, um den auf der Folie stichwortartig festgehaltenen Erwartungen gerecht zu werden.</a:t>
            </a:r>
            <a:endParaRPr/>
          </a:p>
          <a:p>
            <a:pPr marL="363538" indent="-363538">
              <a:lnSpc>
                <a:spcPct val="100000"/>
              </a:lnSpc>
              <a:spcBef>
                <a:spcPts val="600"/>
              </a:spcBef>
              <a:defRPr/>
            </a:pPr>
            <a:r>
              <a:rPr lang="de-DE" sz="1700"/>
              <a:t>Beispiele für sprachliche Mittel: Durch den Satzbau und die Länge des Satzes enthält der Beispielsatz komplexe Informationen in komprimierter Form. Durch die Verwendung von Fachtermini wird fachliche Kompetenz zum Ausdruck gebraucht. Durch Wörter wie </a:t>
            </a:r>
            <a:r>
              <a:rPr lang="de-DE" sz="1700" i="1"/>
              <a:t>man </a:t>
            </a:r>
            <a:r>
              <a:rPr lang="de-DE" sz="1700"/>
              <a:t>wird Objektivität ausgedrückt. Zudem deuten Verbindungen wie </a:t>
            </a:r>
            <a:r>
              <a:rPr lang="de-DE" sz="1700" i="1"/>
              <a:t>bestimmt man </a:t>
            </a:r>
            <a:r>
              <a:rPr lang="de-DE" sz="1700"/>
              <a:t>mit </a:t>
            </a:r>
            <a:r>
              <a:rPr lang="de-DE" sz="1700" i="1"/>
              <a:t>erhält man </a:t>
            </a:r>
            <a:r>
              <a:rPr lang="de-DE" sz="1700"/>
              <a:t>auf eine Kausalität und Allgemeingültigkeit der Ergebnisse hin. Durch Fachtermini wie </a:t>
            </a:r>
            <a:r>
              <a:rPr lang="de-DE" sz="1700" i="1"/>
              <a:t>Ursprungsgerade </a:t>
            </a:r>
            <a:r>
              <a:rPr lang="de-DE" sz="1700"/>
              <a:t>(anstelle von </a:t>
            </a:r>
            <a:r>
              <a:rPr lang="de-DE" sz="1700" i="1"/>
              <a:t>Gerade) </a:t>
            </a:r>
            <a:r>
              <a:rPr lang="de-DE" sz="1700"/>
              <a:t>werden die Inhalte sprachlich differenziert und eindeutiger. Auch Wendungen wie </a:t>
            </a:r>
            <a:r>
              <a:rPr lang="de-DE" sz="1700" i="1"/>
              <a:t>des gleichen (+Stoffes) </a:t>
            </a:r>
            <a:r>
              <a:rPr lang="de-DE" sz="1700"/>
              <a:t>und </a:t>
            </a:r>
            <a:r>
              <a:rPr lang="de-DE" sz="1700" i="1"/>
              <a:t>deren jeweilige (+Masse) </a:t>
            </a:r>
            <a:r>
              <a:rPr lang="de-DE" sz="1700"/>
              <a:t>dienen dazu, möglichst präzise zu sein.</a:t>
            </a:r>
            <a:endParaRPr/>
          </a:p>
        </p:txBody>
      </p:sp>
      <p:sp>
        <p:nvSpPr>
          <p:cNvPr id="2" name="Foliennummernplatzhalter 1"/>
          <p:cNvSpPr>
            <a:spLocks noGrp="1"/>
          </p:cNvSpPr>
          <p:nvPr>
            <p:ph type="sldNum" sz="quarter" idx="4"/>
          </p:nvPr>
        </p:nvSpPr>
        <p:spPr bwMode="auto"/>
        <p:txBody>
          <a:bodyPr/>
          <a:lstStyle/>
          <a:p>
            <a:pPr>
              <a:defRPr/>
            </a:pPr>
            <a:fld id="{48F63A3B-78C7-47BE-AE5E-E10140E04643}" type="slidenum">
              <a:rPr lang="en-US"/>
              <a:t>41</a:t>
            </a:fld>
            <a:endParaRPr lang="en-US"/>
          </a:p>
        </p:txBody>
      </p:sp>
    </p:spTree>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7106" name="Titel 2"/>
          <p:cNvSpPr>
            <a:spLocks noGrp="1"/>
          </p:cNvSpPr>
          <p:nvPr>
            <p:ph type="title"/>
          </p:nvPr>
        </p:nvSpPr>
        <p:spPr bwMode="auto"/>
        <p:txBody>
          <a:bodyPr/>
          <a:lstStyle/>
          <a:p>
            <a:pPr>
              <a:defRPr/>
            </a:pPr>
            <a:r>
              <a:rPr lang="de-DE"/>
              <a:t>Funktionen von Bildungs- und Fachsprache</a:t>
            </a:r>
            <a:endParaRPr/>
          </a:p>
        </p:txBody>
      </p:sp>
      <p:sp>
        <p:nvSpPr>
          <p:cNvPr id="8" name="Fußzeilenplatzhalter 3"/>
          <p:cNvSpPr>
            <a:spLocks noGrp="1"/>
          </p:cNvSpPr>
          <p:nvPr>
            <p:ph type="ftr" sz="quarter" idx="3"/>
          </p:nvPr>
        </p:nvSpPr>
        <p:spPr bwMode="auto"/>
        <p:txBody>
          <a:bodyPr/>
          <a:lstStyle/>
          <a:p>
            <a:pPr>
              <a:defRPr/>
            </a:pPr>
            <a:r>
              <a:rPr lang="de-DE"/>
              <a:t>Sprachliche Register</a:t>
            </a:r>
            <a:endParaRPr lang="de-DE" b="0"/>
          </a:p>
        </p:txBody>
      </p:sp>
      <p:sp>
        <p:nvSpPr>
          <p:cNvPr id="2" name="Textplatzhalter 1"/>
          <p:cNvSpPr>
            <a:spLocks noGrp="1"/>
          </p:cNvSpPr>
          <p:nvPr>
            <p:ph type="body" sz="quarter" idx="10"/>
          </p:nvPr>
        </p:nvSpPr>
        <p:spPr bwMode="auto"/>
        <p:txBody>
          <a:bodyPr vertOverflow="overflow" horzOverflow="clip" vert="horz" wrap="square" lIns="91440" tIns="45720" rIns="91440" bIns="45720" numCol="1" spcCol="0" rtlCol="0" fromWordArt="0" anchor="t" anchorCtr="0" forceAA="0" compatLnSpc="0">
            <a:normAutofit/>
          </a:bodyPr>
          <a:lstStyle/>
          <a:p>
            <a:pPr>
              <a:lnSpc>
                <a:spcPct val="100000"/>
              </a:lnSpc>
              <a:buNone/>
              <a:defRPr/>
            </a:pPr>
            <a:r>
              <a:rPr lang="de-DE" sz="2200" b="1"/>
              <a:t>2. Epistemische Funktion</a:t>
            </a:r>
            <a:endParaRPr/>
          </a:p>
          <a:p>
            <a:pPr marL="0" indent="0">
              <a:lnSpc>
                <a:spcPct val="100000"/>
              </a:lnSpc>
              <a:buNone/>
              <a:defRPr/>
            </a:pPr>
            <a:r>
              <a:rPr lang="de-DE" sz="2000"/>
              <a:t>Wer nicht in der Lage ist, sprachlich präzise zu erklären, warum Blätter grün sind, hat das Phänomen noch nicht ganz verstanden. Stimmt das?</a:t>
            </a:r>
            <a:endParaRPr sz="2200"/>
          </a:p>
          <a:p>
            <a:pPr marL="342900" indent="-342900">
              <a:lnSpc>
                <a:spcPct val="100000"/>
              </a:lnSpc>
              <a:buClrTx/>
              <a:defRPr/>
            </a:pPr>
            <a:r>
              <a:rPr lang="de-DE" sz="2000"/>
              <a:t>Die korrekte Verwendung von Bildungs- und Fachsprache zeigt, ob ein fachlicher Gegenstand und ein damit verbundenes Prinzip (z. B. Allgemeingültigkeit, Abstraktion, Kausalität) vollständig durchdrungen wurden.</a:t>
            </a:r>
            <a:endParaRPr/>
          </a:p>
          <a:p>
            <a:pPr marL="342900" indent="-342900">
              <a:lnSpc>
                <a:spcPct val="100000"/>
              </a:lnSpc>
              <a:buClrTx/>
              <a:defRPr/>
            </a:pPr>
            <a:r>
              <a:rPr lang="de-DE" sz="2000"/>
              <a:t>Dementsprechend deuten sprachliche Ungenauigkeiten darauf hin, dass noch Verständnisschwierigkeiten vorhanden sind.</a:t>
            </a:r>
            <a:endParaRPr sz="2200"/>
          </a:p>
          <a:p>
            <a:pPr marL="342900" indent="-342900">
              <a:lnSpc>
                <a:spcPct val="100000"/>
              </a:lnSpc>
              <a:buClrTx/>
              <a:defRPr/>
            </a:pPr>
            <a:r>
              <a:rPr lang="de-DE" sz="2000"/>
              <a:t>Sprache funktioniert also als Werkzeug des Denkens:</a:t>
            </a:r>
            <a:br>
              <a:rPr lang="de-DE" sz="2000"/>
            </a:br>
            <a:r>
              <a:rPr lang="de-DE" sz="2000"/>
              <a:t>Kognitive Entwicklung und sprachliches Lernen sind eng </a:t>
            </a:r>
            <a:endParaRPr/>
          </a:p>
          <a:p>
            <a:pPr marL="0" indent="0">
              <a:lnSpc>
                <a:spcPct val="100000"/>
              </a:lnSpc>
              <a:spcBef>
                <a:spcPts val="0"/>
              </a:spcBef>
              <a:buClrTx/>
              <a:buNone/>
              <a:tabLst>
                <a:tab pos="361950" algn="l"/>
              </a:tabLst>
              <a:defRPr/>
            </a:pPr>
            <a:r>
              <a:rPr lang="de-DE" sz="2000"/>
              <a:t>	miteinander verbunden!</a:t>
            </a:r>
            <a:endParaRPr/>
          </a:p>
        </p:txBody>
      </p:sp>
      <p:sp>
        <p:nvSpPr>
          <p:cNvPr id="25606" name="Textfeld 6"/>
          <p:cNvSpPr txBox="1">
            <a:spLocks noChangeArrowheads="1"/>
          </p:cNvSpPr>
          <p:nvPr/>
        </p:nvSpPr>
        <p:spPr bwMode="auto">
          <a:xfrm>
            <a:off x="623885" y="6032738"/>
            <a:ext cx="2783031" cy="274356"/>
          </a:xfrm>
          <a:prstGeom prst="rect">
            <a:avLst/>
          </a:prstGeom>
          <a:noFill/>
          <a:ln>
            <a:noFill/>
          </a:ln>
        </p:spPr>
        <p:txBody>
          <a:bodyPr>
            <a:spAutoFit/>
          </a:bodyPr>
          <a:lstStyle>
            <a:lvl1pPr>
              <a:spcBef>
                <a:spcPts val="0"/>
              </a:spcBef>
              <a:buClr>
                <a:schemeClr val="bg2"/>
              </a:buClr>
              <a:buFont typeface="Wingdings"/>
              <a:buChar char="§"/>
              <a:defRPr sz="2400">
                <a:solidFill>
                  <a:schemeClr val="tx1"/>
                </a:solidFill>
                <a:latin typeface="Calibri"/>
              </a:defRPr>
            </a:lvl1pPr>
            <a:lvl2pPr marL="742950" indent="-285750">
              <a:spcBef>
                <a:spcPts val="0"/>
              </a:spcBef>
              <a:buClr>
                <a:schemeClr val="bg2"/>
              </a:buClr>
              <a:buFont typeface="Wingdings"/>
              <a:buChar char="§"/>
              <a:defRPr sz="2400">
                <a:solidFill>
                  <a:schemeClr val="tx1"/>
                </a:solidFill>
                <a:latin typeface="Calibri"/>
              </a:defRPr>
            </a:lvl2pPr>
            <a:lvl3pPr marL="1143000" indent="-228600">
              <a:spcBef>
                <a:spcPts val="0"/>
              </a:spcBef>
              <a:buClr>
                <a:schemeClr val="bg2"/>
              </a:buClr>
              <a:buFont typeface="Wingdings"/>
              <a:buChar char="§"/>
              <a:defRPr sz="2400">
                <a:solidFill>
                  <a:schemeClr val="tx1"/>
                </a:solidFill>
                <a:latin typeface="Calibri"/>
              </a:defRPr>
            </a:lvl3pPr>
            <a:lvl4pPr marL="1600200" indent="-228600">
              <a:spcBef>
                <a:spcPts val="0"/>
              </a:spcBef>
              <a:buClr>
                <a:schemeClr val="bg2"/>
              </a:buClr>
              <a:buFont typeface="Wingdings"/>
              <a:buChar char="§"/>
              <a:defRPr sz="2000">
                <a:solidFill>
                  <a:schemeClr val="tx1"/>
                </a:solidFill>
                <a:latin typeface="Calibri"/>
              </a:defRPr>
            </a:lvl4pPr>
            <a:lvl5pPr marL="2057400" indent="-228600">
              <a:spcBef>
                <a:spcPts val="0"/>
              </a:spcBef>
              <a:buClr>
                <a:schemeClr val="bg2"/>
              </a:buClr>
              <a:buFont typeface="Wingdings"/>
              <a:buChar char="§"/>
              <a:defRPr sz="2000">
                <a:solidFill>
                  <a:schemeClr val="tx1"/>
                </a:solidFill>
                <a:latin typeface="Calibri"/>
              </a:defRPr>
            </a:lvl5pPr>
            <a:lvl6pPr marL="2514600" indent="-228600">
              <a:spcBef>
                <a:spcPts val="0"/>
              </a:spcBef>
              <a:spcAft>
                <a:spcPts val="0"/>
              </a:spcAft>
              <a:buClr>
                <a:schemeClr val="bg2"/>
              </a:buClr>
              <a:buFont typeface="Wingdings"/>
              <a:buChar char="§"/>
              <a:defRPr sz="2000">
                <a:solidFill>
                  <a:schemeClr val="tx1"/>
                </a:solidFill>
                <a:latin typeface="Calibri"/>
              </a:defRPr>
            </a:lvl6pPr>
            <a:lvl7pPr marL="2971800" indent="-228600">
              <a:spcBef>
                <a:spcPts val="0"/>
              </a:spcBef>
              <a:spcAft>
                <a:spcPts val="0"/>
              </a:spcAft>
              <a:buClr>
                <a:schemeClr val="bg2"/>
              </a:buClr>
              <a:buFont typeface="Wingdings"/>
              <a:buChar char="§"/>
              <a:defRPr sz="2000">
                <a:solidFill>
                  <a:schemeClr val="tx1"/>
                </a:solidFill>
                <a:latin typeface="Calibri"/>
              </a:defRPr>
            </a:lvl7pPr>
            <a:lvl8pPr marL="3429000" indent="-228600">
              <a:spcBef>
                <a:spcPts val="0"/>
              </a:spcBef>
              <a:spcAft>
                <a:spcPts val="0"/>
              </a:spcAft>
              <a:buClr>
                <a:schemeClr val="bg2"/>
              </a:buClr>
              <a:buFont typeface="Wingdings"/>
              <a:buChar char="§"/>
              <a:defRPr sz="2000">
                <a:solidFill>
                  <a:schemeClr val="tx1"/>
                </a:solidFill>
                <a:latin typeface="Calibri"/>
              </a:defRPr>
            </a:lvl8pPr>
            <a:lvl9pPr marL="3886200" indent="-228600">
              <a:spcBef>
                <a:spcPts val="0"/>
              </a:spcBef>
              <a:spcAft>
                <a:spcPts val="0"/>
              </a:spcAft>
              <a:buClr>
                <a:schemeClr val="bg2"/>
              </a:buClr>
              <a:buFont typeface="Wingdings"/>
              <a:buChar char="§"/>
              <a:defRPr sz="2000">
                <a:solidFill>
                  <a:schemeClr val="tx1"/>
                </a:solidFill>
                <a:latin typeface="Calibri"/>
              </a:defRPr>
            </a:lvl9pPr>
          </a:lstStyle>
          <a:p>
            <a:pPr>
              <a:spcBef>
                <a:spcPts val="0"/>
              </a:spcBef>
              <a:buClrTx/>
              <a:buFontTx/>
              <a:buNone/>
              <a:defRPr/>
            </a:pPr>
            <a:r>
              <a:rPr lang="de-DE" sz="1200">
                <a:latin typeface="Calibri"/>
              </a:rPr>
              <a:t>(vgl. Morek &amp; Heller 2012</a:t>
            </a:r>
            <a:r>
              <a:rPr lang="de-DE" sz="1000">
                <a:latin typeface="Arial"/>
              </a:rPr>
              <a:t>)</a:t>
            </a:r>
            <a:endParaRPr/>
          </a:p>
        </p:txBody>
      </p:sp>
      <p:sp>
        <p:nvSpPr>
          <p:cNvPr id="3" name="Foliennummernplatzhalter 2"/>
          <p:cNvSpPr>
            <a:spLocks noGrp="1"/>
          </p:cNvSpPr>
          <p:nvPr>
            <p:ph type="sldNum" sz="quarter" idx="4"/>
          </p:nvPr>
        </p:nvSpPr>
        <p:spPr bwMode="auto"/>
        <p:txBody>
          <a:bodyPr/>
          <a:lstStyle/>
          <a:p>
            <a:pPr>
              <a:defRPr/>
            </a:pPr>
            <a:fld id="{48F63A3B-78C7-47BE-AE5E-E10140E04643}" type="slidenum">
              <a:rPr lang="en-US"/>
              <a:t>42</a:t>
            </a:fld>
            <a:endParaRPr lang="en-US"/>
          </a:p>
        </p:txBody>
      </p:sp>
      <p:pic>
        <p:nvPicPr>
          <p:cNvPr id="4" name="Grafik 3"/>
          <p:cNvPicPr>
            <a:picLocks noChangeAspect="1"/>
          </p:cNvPicPr>
          <p:nvPr/>
        </p:nvPicPr>
        <p:blipFill>
          <a:blip r:embed="rId3"/>
          <a:stretch/>
        </p:blipFill>
        <p:spPr bwMode="auto">
          <a:xfrm rot="20438830">
            <a:off x="7680529" y="4939667"/>
            <a:ext cx="1336254" cy="12540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show="0">
  <p:cSld>
    <p:bg>
      <p:bgPr>
        <a:solidFill>
          <a:schemeClr val="bg2">
            <a:lumMod val="90000"/>
          </a:schemeClr>
        </a:solidFill>
        <a:effectLst/>
      </p:bgPr>
    </p:bg>
    <p:spTree>
      <p:nvGrpSpPr>
        <p:cNvPr id="1" name=""/>
        <p:cNvGrpSpPr/>
        <p:nvPr/>
      </p:nvGrpSpPr>
      <p:grpSpPr bwMode="auto">
        <a:xfrm>
          <a:off x="0" y="0"/>
          <a:ext cx="0" cy="0"/>
          <a:chOff x="0" y="0"/>
          <a:chExt cx="0" cy="0"/>
        </a:xfrm>
      </p:grpSpPr>
      <p:sp>
        <p:nvSpPr>
          <p:cNvPr id="48130" name="Titel 1"/>
          <p:cNvSpPr>
            <a:spLocks noGrp="1"/>
          </p:cNvSpPr>
          <p:nvPr>
            <p:ph type="title"/>
          </p:nvPr>
        </p:nvSpPr>
        <p:spPr bwMode="auto"/>
        <p:txBody>
          <a:bodyPr/>
          <a:lstStyle/>
          <a:p>
            <a:pPr>
              <a:defRPr/>
            </a:pPr>
            <a:r>
              <a:rPr lang="de-DE"/>
              <a:t>Kommentare</a:t>
            </a:r>
            <a:endParaRPr/>
          </a:p>
        </p:txBody>
      </p:sp>
      <p:sp>
        <p:nvSpPr>
          <p:cNvPr id="4" name="Fußzeilenplatzhalter 3"/>
          <p:cNvSpPr>
            <a:spLocks noGrp="1"/>
          </p:cNvSpPr>
          <p:nvPr>
            <p:ph type="ftr" sz="quarter" idx="3"/>
          </p:nvPr>
        </p:nvSpPr>
        <p:spPr bwMode="auto"/>
        <p:txBody>
          <a:bodyPr/>
          <a:lstStyle/>
          <a:p>
            <a:pPr>
              <a:defRPr/>
            </a:pPr>
            <a:r>
              <a:rPr lang="de-DE"/>
              <a:t>Sprachliche Register</a:t>
            </a:r>
            <a:endParaRPr lang="de-DE" b="0"/>
          </a:p>
        </p:txBody>
      </p:sp>
      <p:sp>
        <p:nvSpPr>
          <p:cNvPr id="8195" name="Inhaltsplatzhalter 2"/>
          <p:cNvSpPr>
            <a:spLocks noGrp="1"/>
          </p:cNvSpPr>
          <p:nvPr>
            <p:ph type="body" sz="quarter" idx="10"/>
          </p:nvPr>
        </p:nvSpPr>
        <p:spPr bwMode="auto"/>
        <p:txBody>
          <a:bodyPr>
            <a:noAutofit/>
          </a:bodyPr>
          <a:lstStyle/>
          <a:p>
            <a:pPr marL="361950" indent="-361950">
              <a:lnSpc>
                <a:spcPct val="100000"/>
              </a:lnSpc>
              <a:spcBef>
                <a:spcPts val="600"/>
              </a:spcBef>
              <a:defRPr/>
            </a:pPr>
            <a:r>
              <a:rPr lang="de-DE" sz="1800"/>
              <a:t>Die epistemische Funktion von Bildungs- und Fachsprache lässt sich ebenfalls anhand einer These verdeutlichen: Wer nicht in der Lage ist, sprachlich präzise zu erklären, warum Blätter grün sind, hat das Phänomen noch nicht ganz verstanden. </a:t>
            </a:r>
            <a:endParaRPr/>
          </a:p>
          <a:p>
            <a:pPr marL="361950" indent="-361950">
              <a:lnSpc>
                <a:spcPct val="100000"/>
              </a:lnSpc>
              <a:spcBef>
                <a:spcPts val="600"/>
              </a:spcBef>
              <a:defRPr/>
            </a:pPr>
            <a:r>
              <a:rPr lang="de-DE" sz="1800"/>
              <a:t>Die korrekte Verwendung von Bildungs- und Fachsprache ist nur möglich, wenn ein fachlicher Gegenstand und ein damit verbundenes Prinzip (z. B. Allgemeingültigkeit, Abstraktion, Kausalität) vollständig durchdrungen wurden. </a:t>
            </a:r>
            <a:endParaRPr/>
          </a:p>
          <a:p>
            <a:pPr marL="361950" indent="-361950">
              <a:lnSpc>
                <a:spcPct val="100000"/>
              </a:lnSpc>
              <a:spcBef>
                <a:spcPts val="600"/>
              </a:spcBef>
              <a:defRPr/>
            </a:pPr>
            <a:r>
              <a:rPr lang="de-DE" sz="1800"/>
              <a:t>Dementsprechend deuten sprachliche Ungenauigkeiten bei der Verwendung der Bildungs- und Fachsprache darauf hin, dass noch Verständnisschwierigkeiten vorhanden sind. </a:t>
            </a:r>
            <a:endParaRPr/>
          </a:p>
          <a:p>
            <a:pPr marL="361950" indent="-361950">
              <a:lnSpc>
                <a:spcPct val="100000"/>
              </a:lnSpc>
              <a:spcBef>
                <a:spcPts val="600"/>
              </a:spcBef>
              <a:defRPr/>
            </a:pPr>
            <a:r>
              <a:rPr lang="de-DE" sz="1800"/>
              <a:t>Sprache funktioniert als Werkzeug des Denkens und als Medium, in dem Wissen weitergegeben und erworben wird. Kognitive Entwicklung und sprachliches Lernen sind daher eng miteinander verbunden und können kaum getrennt werden.</a:t>
            </a:r>
            <a:endParaRPr/>
          </a:p>
        </p:txBody>
      </p:sp>
      <p:sp>
        <p:nvSpPr>
          <p:cNvPr id="2" name="Foliennummernplatzhalter 1"/>
          <p:cNvSpPr>
            <a:spLocks noGrp="1"/>
          </p:cNvSpPr>
          <p:nvPr>
            <p:ph type="sldNum" sz="quarter" idx="4"/>
          </p:nvPr>
        </p:nvSpPr>
        <p:spPr bwMode="auto"/>
        <p:txBody>
          <a:bodyPr/>
          <a:lstStyle/>
          <a:p>
            <a:pPr>
              <a:defRPr/>
            </a:pPr>
            <a:fld id="{48F63A3B-78C7-47BE-AE5E-E10140E04643}" type="slidenum">
              <a:rPr lang="en-US"/>
              <a:t>43</a:t>
            </a:fld>
            <a:endParaRPr lang="en-US"/>
          </a:p>
        </p:txBody>
      </p:sp>
    </p:spTree>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9154" name="Titel 2"/>
          <p:cNvSpPr>
            <a:spLocks noGrp="1"/>
          </p:cNvSpPr>
          <p:nvPr>
            <p:ph type="title"/>
          </p:nvPr>
        </p:nvSpPr>
        <p:spPr bwMode="auto"/>
        <p:txBody>
          <a:bodyPr/>
          <a:lstStyle/>
          <a:p>
            <a:pPr>
              <a:defRPr/>
            </a:pPr>
            <a:r>
              <a:rPr lang="de-DE"/>
              <a:t>Funktionen von Bildungs- und Fachsprache</a:t>
            </a:r>
            <a:endParaRPr/>
          </a:p>
        </p:txBody>
      </p:sp>
      <p:sp>
        <p:nvSpPr>
          <p:cNvPr id="8" name="Fußzeilenplatzhalter 3"/>
          <p:cNvSpPr>
            <a:spLocks noGrp="1"/>
          </p:cNvSpPr>
          <p:nvPr>
            <p:ph type="ftr" sz="quarter" idx="3"/>
          </p:nvPr>
        </p:nvSpPr>
        <p:spPr bwMode="auto"/>
        <p:txBody>
          <a:bodyPr/>
          <a:lstStyle/>
          <a:p>
            <a:pPr>
              <a:defRPr/>
            </a:pPr>
            <a:r>
              <a:rPr lang="de-DE"/>
              <a:t>Sprachliche Register</a:t>
            </a:r>
            <a:endParaRPr lang="de-DE" b="0"/>
          </a:p>
        </p:txBody>
      </p:sp>
      <p:sp>
        <p:nvSpPr>
          <p:cNvPr id="2" name="Textplatzhalter 1"/>
          <p:cNvSpPr>
            <a:spLocks noGrp="1"/>
          </p:cNvSpPr>
          <p:nvPr>
            <p:ph type="body" sz="quarter" idx="10"/>
          </p:nvPr>
        </p:nvSpPr>
        <p:spPr bwMode="auto">
          <a:xfrm>
            <a:off x="639965" y="1340898"/>
            <a:ext cx="7886700" cy="4544871"/>
          </a:xfrm>
        </p:spPr>
        <p:txBody>
          <a:bodyPr>
            <a:normAutofit/>
          </a:bodyPr>
          <a:lstStyle/>
          <a:p>
            <a:pPr>
              <a:buNone/>
              <a:defRPr/>
            </a:pPr>
            <a:r>
              <a:rPr lang="de-DE" sz="2200" b="1"/>
              <a:t>3. Sozialsymbolische Funktion</a:t>
            </a:r>
            <a:endParaRPr/>
          </a:p>
          <a:p>
            <a:pPr marL="0" indent="0">
              <a:lnSpc>
                <a:spcPct val="100000"/>
              </a:lnSpc>
              <a:buNone/>
              <a:defRPr/>
            </a:pPr>
            <a:r>
              <a:rPr lang="de-DE" sz="2000"/>
              <a:t>Bewerbungsschreiben, die sehr alltagssprachlich formuliert sind, werden eher abgelehnt als bildungs- und fachsprachlich formulierte Schreiben. Warum?</a:t>
            </a:r>
            <a:endParaRPr/>
          </a:p>
          <a:p>
            <a:pPr marL="342900" indent="-342900">
              <a:lnSpc>
                <a:spcPct val="100000"/>
              </a:lnSpc>
              <a:buClrTx/>
              <a:defRPr/>
            </a:pPr>
            <a:r>
              <a:rPr lang="de-DE" sz="2000"/>
              <a:t>Sprache hat eine Selektionsfunktion: Die Verwendung von Bildungs- und Fachsprache wird als Zeichen für Bildung und Expertise gedeutet („Sprache der Gebildeten“). </a:t>
            </a:r>
            <a:endParaRPr/>
          </a:p>
          <a:p>
            <a:pPr marL="342900" indent="-342900">
              <a:lnSpc>
                <a:spcPct val="100000"/>
              </a:lnSpc>
              <a:buClrTx/>
              <a:defRPr/>
            </a:pPr>
            <a:r>
              <a:rPr lang="de-DE" sz="2000"/>
              <a:t>Bildungs- und Fachsprache dienen daher …</a:t>
            </a:r>
            <a:endParaRPr/>
          </a:p>
          <a:p>
            <a:pPr marL="711200" lvl="1" indent="-261938">
              <a:lnSpc>
                <a:spcPct val="100000"/>
              </a:lnSpc>
              <a:buClrTx/>
              <a:defRPr/>
            </a:pPr>
            <a:r>
              <a:rPr lang="de-DE" sz="2000"/>
              <a:t>als „Eintrittskarte“ für schulische/akademische                 Laufbahnen,</a:t>
            </a:r>
            <a:endParaRPr/>
          </a:p>
          <a:p>
            <a:pPr marL="711200" lvl="1" indent="-261938">
              <a:lnSpc>
                <a:spcPct val="100000"/>
              </a:lnSpc>
              <a:buClrTx/>
              <a:defRPr/>
            </a:pPr>
            <a:r>
              <a:rPr lang="de-DE" sz="2000"/>
              <a:t>als „Visitenkarte“ zur (Selbst-)Identifikation als                             Mitglied einer bildungsnahen Gemeinschaft.</a:t>
            </a:r>
            <a:endParaRPr/>
          </a:p>
          <a:p>
            <a:pPr marL="342900" indent="-342900">
              <a:buClrTx/>
              <a:defRPr/>
            </a:pPr>
            <a:endParaRPr lang="de-DE" sz="2200"/>
          </a:p>
        </p:txBody>
      </p:sp>
      <p:sp>
        <p:nvSpPr>
          <p:cNvPr id="26630" name="Textfeld 6"/>
          <p:cNvSpPr txBox="1">
            <a:spLocks noChangeArrowheads="1"/>
          </p:cNvSpPr>
          <p:nvPr/>
        </p:nvSpPr>
        <p:spPr bwMode="auto">
          <a:xfrm>
            <a:off x="623885" y="6036029"/>
            <a:ext cx="2783031" cy="274356"/>
          </a:xfrm>
          <a:prstGeom prst="rect">
            <a:avLst/>
          </a:prstGeom>
          <a:noFill/>
          <a:ln>
            <a:noFill/>
          </a:ln>
        </p:spPr>
        <p:txBody>
          <a:bodyPr>
            <a:spAutoFit/>
          </a:bodyPr>
          <a:lstStyle>
            <a:lvl1pPr>
              <a:spcBef>
                <a:spcPts val="0"/>
              </a:spcBef>
              <a:buClr>
                <a:schemeClr val="bg2"/>
              </a:buClr>
              <a:buFont typeface="Wingdings"/>
              <a:buChar char="§"/>
              <a:defRPr sz="2400">
                <a:solidFill>
                  <a:schemeClr val="tx1"/>
                </a:solidFill>
                <a:latin typeface="Calibri"/>
              </a:defRPr>
            </a:lvl1pPr>
            <a:lvl2pPr marL="742950" indent="-285750">
              <a:spcBef>
                <a:spcPts val="0"/>
              </a:spcBef>
              <a:buClr>
                <a:schemeClr val="bg2"/>
              </a:buClr>
              <a:buFont typeface="Wingdings"/>
              <a:buChar char="§"/>
              <a:defRPr sz="2400">
                <a:solidFill>
                  <a:schemeClr val="tx1"/>
                </a:solidFill>
                <a:latin typeface="Calibri"/>
              </a:defRPr>
            </a:lvl2pPr>
            <a:lvl3pPr marL="1143000" indent="-228600">
              <a:spcBef>
                <a:spcPts val="0"/>
              </a:spcBef>
              <a:buClr>
                <a:schemeClr val="bg2"/>
              </a:buClr>
              <a:buFont typeface="Wingdings"/>
              <a:buChar char="§"/>
              <a:defRPr sz="2400">
                <a:solidFill>
                  <a:schemeClr val="tx1"/>
                </a:solidFill>
                <a:latin typeface="Calibri"/>
              </a:defRPr>
            </a:lvl3pPr>
            <a:lvl4pPr marL="1600200" indent="-228600">
              <a:spcBef>
                <a:spcPts val="0"/>
              </a:spcBef>
              <a:buClr>
                <a:schemeClr val="bg2"/>
              </a:buClr>
              <a:buFont typeface="Wingdings"/>
              <a:buChar char="§"/>
              <a:defRPr sz="2000">
                <a:solidFill>
                  <a:schemeClr val="tx1"/>
                </a:solidFill>
                <a:latin typeface="Calibri"/>
              </a:defRPr>
            </a:lvl4pPr>
            <a:lvl5pPr marL="2057400" indent="-228600">
              <a:spcBef>
                <a:spcPts val="0"/>
              </a:spcBef>
              <a:buClr>
                <a:schemeClr val="bg2"/>
              </a:buClr>
              <a:buFont typeface="Wingdings"/>
              <a:buChar char="§"/>
              <a:defRPr sz="2000">
                <a:solidFill>
                  <a:schemeClr val="tx1"/>
                </a:solidFill>
                <a:latin typeface="Calibri"/>
              </a:defRPr>
            </a:lvl5pPr>
            <a:lvl6pPr marL="2514600" indent="-228600">
              <a:spcBef>
                <a:spcPts val="0"/>
              </a:spcBef>
              <a:spcAft>
                <a:spcPts val="0"/>
              </a:spcAft>
              <a:buClr>
                <a:schemeClr val="bg2"/>
              </a:buClr>
              <a:buFont typeface="Wingdings"/>
              <a:buChar char="§"/>
              <a:defRPr sz="2000">
                <a:solidFill>
                  <a:schemeClr val="tx1"/>
                </a:solidFill>
                <a:latin typeface="Calibri"/>
              </a:defRPr>
            </a:lvl6pPr>
            <a:lvl7pPr marL="2971800" indent="-228600">
              <a:spcBef>
                <a:spcPts val="0"/>
              </a:spcBef>
              <a:spcAft>
                <a:spcPts val="0"/>
              </a:spcAft>
              <a:buClr>
                <a:schemeClr val="bg2"/>
              </a:buClr>
              <a:buFont typeface="Wingdings"/>
              <a:buChar char="§"/>
              <a:defRPr sz="2000">
                <a:solidFill>
                  <a:schemeClr val="tx1"/>
                </a:solidFill>
                <a:latin typeface="Calibri"/>
              </a:defRPr>
            </a:lvl7pPr>
            <a:lvl8pPr marL="3429000" indent="-228600">
              <a:spcBef>
                <a:spcPts val="0"/>
              </a:spcBef>
              <a:spcAft>
                <a:spcPts val="0"/>
              </a:spcAft>
              <a:buClr>
                <a:schemeClr val="bg2"/>
              </a:buClr>
              <a:buFont typeface="Wingdings"/>
              <a:buChar char="§"/>
              <a:defRPr sz="2000">
                <a:solidFill>
                  <a:schemeClr val="tx1"/>
                </a:solidFill>
                <a:latin typeface="Calibri"/>
              </a:defRPr>
            </a:lvl8pPr>
            <a:lvl9pPr marL="3886200" indent="-228600">
              <a:spcBef>
                <a:spcPts val="0"/>
              </a:spcBef>
              <a:spcAft>
                <a:spcPts val="0"/>
              </a:spcAft>
              <a:buClr>
                <a:schemeClr val="bg2"/>
              </a:buClr>
              <a:buFont typeface="Wingdings"/>
              <a:buChar char="§"/>
              <a:defRPr sz="2000">
                <a:solidFill>
                  <a:schemeClr val="tx1"/>
                </a:solidFill>
                <a:latin typeface="Calibri"/>
              </a:defRPr>
            </a:lvl9pPr>
          </a:lstStyle>
          <a:p>
            <a:pPr>
              <a:spcBef>
                <a:spcPts val="0"/>
              </a:spcBef>
              <a:buClrTx/>
              <a:buFontTx/>
              <a:buNone/>
              <a:defRPr/>
            </a:pPr>
            <a:r>
              <a:rPr lang="de-DE" sz="1200">
                <a:latin typeface="Calibri"/>
              </a:rPr>
              <a:t>(vgl. Morek &amp; Heller 2012)</a:t>
            </a:r>
            <a:endParaRPr sz="1200"/>
          </a:p>
        </p:txBody>
      </p:sp>
      <p:sp>
        <p:nvSpPr>
          <p:cNvPr id="3" name="Foliennummernplatzhalter 2"/>
          <p:cNvSpPr>
            <a:spLocks noGrp="1"/>
          </p:cNvSpPr>
          <p:nvPr>
            <p:ph type="sldNum" sz="quarter" idx="4"/>
          </p:nvPr>
        </p:nvSpPr>
        <p:spPr bwMode="auto"/>
        <p:txBody>
          <a:bodyPr/>
          <a:lstStyle/>
          <a:p>
            <a:pPr>
              <a:defRPr/>
            </a:pPr>
            <a:fld id="{48F63A3B-78C7-47BE-AE5E-E10140E04643}" type="slidenum">
              <a:rPr lang="en-US"/>
              <a:t>44</a:t>
            </a:fld>
            <a:endParaRPr lang="en-US"/>
          </a:p>
        </p:txBody>
      </p:sp>
      <p:pic>
        <p:nvPicPr>
          <p:cNvPr id="4" name="Grafik 3"/>
          <p:cNvPicPr>
            <a:picLocks noChangeAspect="1"/>
          </p:cNvPicPr>
          <p:nvPr/>
        </p:nvPicPr>
        <p:blipFill>
          <a:blip r:embed="rId3"/>
          <a:stretch/>
        </p:blipFill>
        <p:spPr bwMode="auto">
          <a:xfrm>
            <a:off x="6652400" y="4643798"/>
            <a:ext cx="1912365" cy="10866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show="0">
  <p:cSld>
    <p:bg>
      <p:bgPr>
        <a:solidFill>
          <a:schemeClr val="bg2">
            <a:lumMod val="90000"/>
          </a:schemeClr>
        </a:solidFill>
        <a:effectLst/>
      </p:bgPr>
    </p:bg>
    <p:spTree>
      <p:nvGrpSpPr>
        <p:cNvPr id="1" name=""/>
        <p:cNvGrpSpPr/>
        <p:nvPr/>
      </p:nvGrpSpPr>
      <p:grpSpPr bwMode="auto">
        <a:xfrm>
          <a:off x="0" y="0"/>
          <a:ext cx="0" cy="0"/>
          <a:chOff x="0" y="0"/>
          <a:chExt cx="0" cy="0"/>
        </a:xfrm>
      </p:grpSpPr>
      <p:sp>
        <p:nvSpPr>
          <p:cNvPr id="50178" name="Titel 1"/>
          <p:cNvSpPr>
            <a:spLocks noGrp="1"/>
          </p:cNvSpPr>
          <p:nvPr>
            <p:ph type="title"/>
          </p:nvPr>
        </p:nvSpPr>
        <p:spPr bwMode="auto"/>
        <p:txBody>
          <a:bodyPr/>
          <a:lstStyle/>
          <a:p>
            <a:pPr>
              <a:defRPr/>
            </a:pPr>
            <a:r>
              <a:rPr lang="de-DE"/>
              <a:t>Kommentare</a:t>
            </a:r>
            <a:endParaRPr/>
          </a:p>
        </p:txBody>
      </p:sp>
      <p:sp>
        <p:nvSpPr>
          <p:cNvPr id="4" name="Fußzeilenplatzhalter 3"/>
          <p:cNvSpPr>
            <a:spLocks noGrp="1"/>
          </p:cNvSpPr>
          <p:nvPr>
            <p:ph type="ftr" sz="quarter" idx="3"/>
          </p:nvPr>
        </p:nvSpPr>
        <p:spPr bwMode="auto"/>
        <p:txBody>
          <a:bodyPr/>
          <a:lstStyle/>
          <a:p>
            <a:pPr>
              <a:defRPr/>
            </a:pPr>
            <a:r>
              <a:rPr lang="de-DE"/>
              <a:t>Sprachliche Register</a:t>
            </a:r>
            <a:endParaRPr lang="de-DE" b="0"/>
          </a:p>
        </p:txBody>
      </p:sp>
      <p:sp>
        <p:nvSpPr>
          <p:cNvPr id="50179" name="Inhaltsplatzhalter 2"/>
          <p:cNvSpPr>
            <a:spLocks noGrp="1"/>
          </p:cNvSpPr>
          <p:nvPr>
            <p:ph type="body" sz="quarter" idx="10"/>
          </p:nvPr>
        </p:nvSpPr>
        <p:spPr bwMode="auto"/>
        <p:txBody>
          <a:bodyPr vertOverflow="overflow" horzOverflow="clip" vert="horz" wrap="square" lIns="91440" tIns="45720" rIns="91440" bIns="45720" numCol="1" spcCol="0" rtlCol="0" fromWordArt="0" anchor="t" anchorCtr="0" forceAA="0" compatLnSpc="0">
            <a:normAutofit fontScale="92500" lnSpcReduction="13000"/>
          </a:bodyPr>
          <a:lstStyle/>
          <a:p>
            <a:pPr marL="361950" indent="-361950">
              <a:lnSpc>
                <a:spcPct val="100000"/>
              </a:lnSpc>
              <a:spcBef>
                <a:spcPts val="600"/>
              </a:spcBef>
              <a:defRPr/>
            </a:pPr>
            <a:r>
              <a:rPr lang="de-DE" sz="2000"/>
              <a:t>Der Ausgangspunkt der Erläuterungen zur sozialsymbolischen Funktion von Bildungs- und Fachsprache ist die These, dass Bewerbungsschreiben, die sehr alltagssprachlich formuliert sind, eher abgelehnt werden als bildungs- und fachsprachlich formulierte Schreiben.</a:t>
            </a:r>
            <a:endParaRPr sz="2000"/>
          </a:p>
          <a:p>
            <a:pPr marL="361950" indent="-361950">
              <a:lnSpc>
                <a:spcPct val="100000"/>
              </a:lnSpc>
              <a:spcBef>
                <a:spcPts val="600"/>
              </a:spcBef>
              <a:defRPr/>
            </a:pPr>
            <a:r>
              <a:rPr lang="de-DE" sz="2000"/>
              <a:t>Dies kann darauf zurückgeführt werden, dass Sprache eine Selektionsfunktion hat. Bildungs- und Fachsprache werden häufig als „Sprache der Gebildeten“ verstanden. Ihre Verwendung wird (in diesem Fall durch den potentiellen Arbeitgeber) als Zeichen für Bildung und Expertise gedeutet – das Ausbleiben als  ein Mangel daran. </a:t>
            </a:r>
            <a:endParaRPr sz="2000"/>
          </a:p>
          <a:p>
            <a:pPr marL="361950" indent="-361950">
              <a:lnSpc>
                <a:spcPct val="100000"/>
              </a:lnSpc>
              <a:spcBef>
                <a:spcPts val="600"/>
              </a:spcBef>
              <a:defRPr/>
            </a:pPr>
            <a:r>
              <a:rPr lang="de-DE" sz="2000"/>
              <a:t>Bildungs- und Fachsprache dienen daher als „Eintrittskarte“ für schulische und akademische Laufbahnen, da die Beherrschung dieser Register dazu vorausgesetzt werden. </a:t>
            </a:r>
            <a:endParaRPr sz="2000"/>
          </a:p>
          <a:p>
            <a:pPr marL="361950" indent="-361950">
              <a:lnSpc>
                <a:spcPct val="100000"/>
              </a:lnSpc>
              <a:spcBef>
                <a:spcPts val="600"/>
              </a:spcBef>
              <a:defRPr/>
            </a:pPr>
            <a:r>
              <a:rPr lang="de-DE" sz="2000"/>
              <a:t>Außerdem dienen Bildungs- und Fachsprache als „Visitenkarte“ zur (Selbst-) Identifikation als Mitglied einer bildungsnahen Gemeinschaft. Wer sich bildungs- und fachsprachlich äußert, möchte bzw. kann demnach zeigen, dass er/sie gebildet ist.</a:t>
            </a:r>
            <a:endParaRPr sz="2000"/>
          </a:p>
        </p:txBody>
      </p:sp>
      <p:sp>
        <p:nvSpPr>
          <p:cNvPr id="2" name="Foliennummernplatzhalter 1"/>
          <p:cNvSpPr>
            <a:spLocks noGrp="1"/>
          </p:cNvSpPr>
          <p:nvPr>
            <p:ph type="sldNum" sz="quarter" idx="4"/>
          </p:nvPr>
        </p:nvSpPr>
        <p:spPr bwMode="auto"/>
        <p:txBody>
          <a:bodyPr/>
          <a:lstStyle/>
          <a:p>
            <a:pPr>
              <a:defRPr/>
            </a:pPr>
            <a:fld id="{48F63A3B-78C7-47BE-AE5E-E10140E04643}" type="slidenum">
              <a:rPr lang="en-US"/>
              <a:t>45</a:t>
            </a:fld>
            <a:endParaRPr lang="en-US"/>
          </a:p>
        </p:txBody>
      </p:sp>
    </p:spTree>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1202" name="Titel 1"/>
          <p:cNvSpPr>
            <a:spLocks noGrp="1"/>
          </p:cNvSpPr>
          <p:nvPr>
            <p:ph type="title"/>
          </p:nvPr>
        </p:nvSpPr>
        <p:spPr bwMode="auto"/>
        <p:txBody>
          <a:bodyPr/>
          <a:lstStyle/>
          <a:p>
            <a:pPr>
              <a:defRPr/>
            </a:pPr>
            <a:r>
              <a:rPr lang="de-DE" sz="2700"/>
              <a:t>Übung: Funktionen sprachlicher Register</a:t>
            </a:r>
            <a:endParaRPr/>
          </a:p>
        </p:txBody>
      </p:sp>
      <p:sp>
        <p:nvSpPr>
          <p:cNvPr id="5" name="Fußzeilenplatzhalter 3"/>
          <p:cNvSpPr>
            <a:spLocks noGrp="1"/>
          </p:cNvSpPr>
          <p:nvPr>
            <p:ph type="ftr" sz="quarter" idx="3"/>
          </p:nvPr>
        </p:nvSpPr>
        <p:spPr bwMode="auto"/>
        <p:txBody>
          <a:bodyPr/>
          <a:lstStyle/>
          <a:p>
            <a:pPr>
              <a:defRPr/>
            </a:pPr>
            <a:r>
              <a:rPr lang="de-DE"/>
              <a:t>Sprachliche Register</a:t>
            </a:r>
            <a:endParaRPr lang="de-DE" b="0"/>
          </a:p>
        </p:txBody>
      </p:sp>
      <p:sp>
        <p:nvSpPr>
          <p:cNvPr id="2" name="Textplatzhalter 1"/>
          <p:cNvSpPr>
            <a:spLocks noGrp="1"/>
          </p:cNvSpPr>
          <p:nvPr>
            <p:ph type="body" sz="quarter" idx="10"/>
          </p:nvPr>
        </p:nvSpPr>
        <p:spPr bwMode="auto">
          <a:xfrm>
            <a:off x="639965" y="1278442"/>
            <a:ext cx="7886700" cy="4544871"/>
          </a:xfrm>
        </p:spPr>
        <p:txBody>
          <a:bodyPr>
            <a:normAutofit/>
          </a:bodyPr>
          <a:lstStyle/>
          <a:p>
            <a:pPr marL="0" indent="0">
              <a:lnSpc>
                <a:spcPct val="100000"/>
              </a:lnSpc>
              <a:buNone/>
              <a:defRPr/>
            </a:pPr>
            <a:r>
              <a:rPr lang="de-DE" sz="2000" b="1">
                <a:ea typeface="ＭＳ Ｐゴシック"/>
              </a:rPr>
              <a:t>Aufgaben</a:t>
            </a:r>
            <a:r>
              <a:rPr lang="de-DE" sz="2000">
                <a:ea typeface="ＭＳ Ｐゴシック"/>
              </a:rPr>
              <a:t>: </a:t>
            </a:r>
            <a:endParaRPr/>
          </a:p>
          <a:p>
            <a:pPr marL="361950" indent="-361950">
              <a:lnSpc>
                <a:spcPct val="110000"/>
              </a:lnSpc>
              <a:spcBef>
                <a:spcPts val="600"/>
              </a:spcBef>
              <a:spcAft>
                <a:spcPts val="0"/>
              </a:spcAft>
              <a:buFont typeface="+mj-lt"/>
              <a:buAutoNum type="arabicPeriod"/>
              <a:tabLst>
                <a:tab pos="457200" algn="l"/>
              </a:tabLst>
              <a:defRPr/>
            </a:pPr>
            <a:r>
              <a:rPr lang="de-DE" sz="2000">
                <a:ea typeface="Calibri"/>
                <a:cs typeface="Times New Roman"/>
              </a:rPr>
              <a:t>Ordnen Sie die folgenden Sprachbeispiele nach ihrer konzeptionellen Mündlichkeit und Schriftlichkeit begründet auf der Skala ein. Diskutieren Sie Ihre Ergebnisse. </a:t>
            </a:r>
            <a:endParaRPr/>
          </a:p>
          <a:p>
            <a:pPr marL="361950" indent="-361950">
              <a:lnSpc>
                <a:spcPct val="110000"/>
              </a:lnSpc>
              <a:spcBef>
                <a:spcPts val="600"/>
              </a:spcBef>
              <a:spcAft>
                <a:spcPts val="0"/>
              </a:spcAft>
              <a:buFont typeface="+mj-lt"/>
              <a:buAutoNum type="arabicPeriod"/>
              <a:tabLst>
                <a:tab pos="457200" algn="l"/>
              </a:tabLst>
              <a:defRPr/>
            </a:pPr>
            <a:r>
              <a:rPr lang="de-DE" sz="2000">
                <a:ea typeface="Calibri"/>
                <a:cs typeface="Times New Roman"/>
              </a:rPr>
              <a:t>Formulieren Sie mit eigenen Worten, worin (A) die kommunikative, (B) die epistemische und (C) die sozialsymbolische Funktion von Bildungs- und Fachsprache besteht. Finden Sie gemeinsam Beispiele aus Alltag und Beruf/Schule für Situationen, in denen sich die Funktionen </a:t>
            </a:r>
            <a:r>
              <a:rPr lang="de-DE" sz="2000"/>
              <a:t>offen­baren</a:t>
            </a:r>
            <a:r>
              <a:rPr lang="de-DE" sz="2000">
                <a:ea typeface="Calibri"/>
                <a:cs typeface="Times New Roman"/>
              </a:rPr>
              <a:t>.</a:t>
            </a:r>
            <a:endParaRPr/>
          </a:p>
          <a:p>
            <a:pPr marL="0" indent="0">
              <a:lnSpc>
                <a:spcPct val="100000"/>
              </a:lnSpc>
              <a:buNone/>
              <a:defRPr/>
            </a:pPr>
            <a:r>
              <a:rPr lang="de-DE" sz="2000" b="1">
                <a:ea typeface="ＭＳ Ｐゴシック"/>
              </a:rPr>
              <a:t>Vorgaben:</a:t>
            </a:r>
            <a:endParaRPr/>
          </a:p>
          <a:p>
            <a:pPr marL="361950" indent="-361950">
              <a:lnSpc>
                <a:spcPct val="100000"/>
              </a:lnSpc>
              <a:spcBef>
                <a:spcPts val="600"/>
              </a:spcBef>
              <a:buFontTx/>
              <a:buChar char="-"/>
              <a:defRPr/>
            </a:pPr>
            <a:r>
              <a:rPr lang="de-DE" sz="2000">
                <a:ea typeface="ＭＳ Ｐゴシック"/>
              </a:rPr>
              <a:t>20 Minuten Zeit</a:t>
            </a:r>
            <a:endParaRPr/>
          </a:p>
          <a:p>
            <a:pPr marL="361950" indent="-361950">
              <a:lnSpc>
                <a:spcPct val="100000"/>
              </a:lnSpc>
              <a:spcBef>
                <a:spcPts val="0"/>
              </a:spcBef>
              <a:buFontTx/>
              <a:buChar char="-"/>
              <a:defRPr/>
            </a:pPr>
            <a:r>
              <a:rPr lang="de-DE" sz="2000">
                <a:ea typeface="ＭＳ Ｐゴシック"/>
              </a:rPr>
              <a:t>Zusammenarbeit zu zweit / in Kleingruppen</a:t>
            </a:r>
            <a:endParaRPr/>
          </a:p>
        </p:txBody>
      </p:sp>
      <p:sp>
        <p:nvSpPr>
          <p:cNvPr id="4" name="Foliennummernplatzhalter 3"/>
          <p:cNvSpPr>
            <a:spLocks noGrp="1"/>
          </p:cNvSpPr>
          <p:nvPr>
            <p:ph type="sldNum" sz="quarter" idx="4"/>
          </p:nvPr>
        </p:nvSpPr>
        <p:spPr bwMode="auto"/>
        <p:txBody>
          <a:bodyPr/>
          <a:lstStyle/>
          <a:p>
            <a:pPr>
              <a:defRPr/>
            </a:pPr>
            <a:fld id="{48F63A3B-78C7-47BE-AE5E-E10140E04643}" type="slidenum">
              <a:rPr lang="en-US"/>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show="0">
  <p:cSld>
    <p:bg>
      <p:bgPr>
        <a:solidFill>
          <a:schemeClr val="bg2">
            <a:lumMod val="90000"/>
          </a:schemeClr>
        </a:solidFill>
        <a:effectLst/>
      </p:bgPr>
    </p:bg>
    <p:spTree>
      <p:nvGrpSpPr>
        <p:cNvPr id="1" name=""/>
        <p:cNvGrpSpPr/>
        <p:nvPr/>
      </p:nvGrpSpPr>
      <p:grpSpPr bwMode="auto">
        <a:xfrm>
          <a:off x="0" y="0"/>
          <a:ext cx="0" cy="0"/>
          <a:chOff x="0" y="0"/>
          <a:chExt cx="0" cy="0"/>
        </a:xfrm>
      </p:grpSpPr>
      <p:sp>
        <p:nvSpPr>
          <p:cNvPr id="52226" name="Titel 1"/>
          <p:cNvSpPr>
            <a:spLocks noGrp="1"/>
          </p:cNvSpPr>
          <p:nvPr>
            <p:ph type="title"/>
          </p:nvPr>
        </p:nvSpPr>
        <p:spPr bwMode="auto"/>
        <p:txBody>
          <a:bodyPr/>
          <a:lstStyle/>
          <a:p>
            <a:pPr>
              <a:defRPr/>
            </a:pPr>
            <a:r>
              <a:rPr lang="de-DE"/>
              <a:t>Kommentare</a:t>
            </a:r>
            <a:endParaRPr/>
          </a:p>
        </p:txBody>
      </p:sp>
      <p:sp>
        <p:nvSpPr>
          <p:cNvPr id="4" name="Fußzeilenplatzhalter 3"/>
          <p:cNvSpPr>
            <a:spLocks noGrp="1"/>
          </p:cNvSpPr>
          <p:nvPr>
            <p:ph type="ftr" sz="quarter" idx="3"/>
          </p:nvPr>
        </p:nvSpPr>
        <p:spPr bwMode="auto"/>
        <p:txBody>
          <a:bodyPr/>
          <a:lstStyle/>
          <a:p>
            <a:pPr>
              <a:defRPr/>
            </a:pPr>
            <a:r>
              <a:rPr lang="de-DE"/>
              <a:t>Sprachliche Register</a:t>
            </a:r>
            <a:endParaRPr lang="de-DE" b="0"/>
          </a:p>
        </p:txBody>
      </p:sp>
      <p:sp>
        <p:nvSpPr>
          <p:cNvPr id="8195" name="Inhaltsplatzhalter 2"/>
          <p:cNvSpPr>
            <a:spLocks noGrp="1"/>
          </p:cNvSpPr>
          <p:nvPr>
            <p:ph type="body" sz="quarter" idx="10"/>
          </p:nvPr>
        </p:nvSpPr>
        <p:spPr bwMode="auto"/>
        <p:txBody>
          <a:bodyPr>
            <a:normAutofit/>
          </a:bodyPr>
          <a:lstStyle/>
          <a:p>
            <a:pPr marL="363538" indent="-363538">
              <a:lnSpc>
                <a:spcPct val="100000"/>
              </a:lnSpc>
              <a:defRPr/>
            </a:pPr>
            <a:r>
              <a:rPr lang="de-DE" sz="2200"/>
              <a:t>Die folgende Übung dient der Differenzierung der Register Alltagssprache sowie Bildungs- und Fachsprache und bietet eine vertiefende Auseinandersetzung mit dem Kontinuum zwischen Mündlichkeit und Schriftlichkeit sowie den Funktionen von Bildungs- und Fachsprache. Die Übung ist auch für erfahrenere Kurse geeignet.</a:t>
            </a:r>
            <a:endParaRPr/>
          </a:p>
          <a:p>
            <a:pPr marL="363538" indent="-363538">
              <a:lnSpc>
                <a:spcPct val="100000"/>
              </a:lnSpc>
              <a:spcBef>
                <a:spcPts val="1200"/>
              </a:spcBef>
              <a:defRPr/>
            </a:pPr>
            <a:r>
              <a:rPr lang="de-DE" sz="2200"/>
              <a:t>Ausgabe der Materialien:</a:t>
            </a:r>
            <a:endParaRPr/>
          </a:p>
          <a:p>
            <a:pPr lvl="1">
              <a:lnSpc>
                <a:spcPct val="100000"/>
              </a:lnSpc>
              <a:defRPr/>
            </a:pPr>
            <a:r>
              <a:rPr lang="de-DE"/>
              <a:t>Zusatzaufgabenblatt</a:t>
            </a:r>
            <a:endParaRPr/>
          </a:p>
        </p:txBody>
      </p:sp>
      <p:sp>
        <p:nvSpPr>
          <p:cNvPr id="2" name="Foliennummernplatzhalter 1"/>
          <p:cNvSpPr>
            <a:spLocks noGrp="1"/>
          </p:cNvSpPr>
          <p:nvPr>
            <p:ph type="sldNum" sz="quarter" idx="4"/>
          </p:nvPr>
        </p:nvSpPr>
        <p:spPr bwMode="auto"/>
        <p:txBody>
          <a:bodyPr/>
          <a:lstStyle/>
          <a:p>
            <a:pPr>
              <a:defRPr/>
            </a:pPr>
            <a:fld id="{48F63A3B-78C7-47BE-AE5E-E10140E04643}" type="slidenum">
              <a:rPr lang="en-US"/>
              <a:t>47</a:t>
            </a:fld>
            <a:endParaRPr lang="en-US"/>
          </a:p>
        </p:txBody>
      </p:sp>
    </p:spTree>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3250" name="Titel 1"/>
          <p:cNvSpPr>
            <a:spLocks noGrp="1"/>
          </p:cNvSpPr>
          <p:nvPr>
            <p:ph type="title"/>
          </p:nvPr>
        </p:nvSpPr>
        <p:spPr bwMode="auto"/>
        <p:txBody>
          <a:bodyPr/>
          <a:lstStyle/>
          <a:p>
            <a:pPr>
              <a:defRPr/>
            </a:pPr>
            <a:r>
              <a:rPr lang="de-DE" sz="2700"/>
              <a:t>Auswertung: Sprachliche Register</a:t>
            </a:r>
            <a:endParaRPr/>
          </a:p>
        </p:txBody>
      </p:sp>
      <p:sp>
        <p:nvSpPr>
          <p:cNvPr id="6" name="Fußzeilenplatzhalter 3"/>
          <p:cNvSpPr>
            <a:spLocks noGrp="1"/>
          </p:cNvSpPr>
          <p:nvPr>
            <p:ph type="ftr" sz="quarter" idx="3"/>
          </p:nvPr>
        </p:nvSpPr>
        <p:spPr bwMode="auto"/>
        <p:txBody>
          <a:bodyPr/>
          <a:lstStyle/>
          <a:p>
            <a:pPr>
              <a:defRPr/>
            </a:pPr>
            <a:r>
              <a:rPr lang="de-DE"/>
              <a:t>Sprachliche Register</a:t>
            </a:r>
            <a:endParaRPr lang="de-DE" b="0"/>
          </a:p>
        </p:txBody>
      </p:sp>
      <p:sp>
        <p:nvSpPr>
          <p:cNvPr id="2" name="Textplatzhalter 1"/>
          <p:cNvSpPr>
            <a:spLocks noGrp="1"/>
          </p:cNvSpPr>
          <p:nvPr>
            <p:ph type="body" sz="quarter" idx="10"/>
          </p:nvPr>
        </p:nvSpPr>
        <p:spPr bwMode="auto"/>
        <p:txBody>
          <a:bodyPr>
            <a:normAutofit/>
          </a:bodyPr>
          <a:lstStyle/>
          <a:p>
            <a:pPr marL="0" indent="0">
              <a:lnSpc>
                <a:spcPct val="110000"/>
              </a:lnSpc>
              <a:buNone/>
              <a:defRPr/>
            </a:pPr>
            <a:r>
              <a:rPr lang="de-DE" sz="2000" b="1">
                <a:ea typeface="ＭＳ Ｐゴシック"/>
              </a:rPr>
              <a:t>eher konzeptionell mündlich</a:t>
            </a:r>
            <a:r>
              <a:rPr lang="de-DE" sz="2000">
                <a:ea typeface="ＭＳ Ｐゴシック"/>
              </a:rPr>
              <a:t>: </a:t>
            </a:r>
            <a:endParaRPr/>
          </a:p>
          <a:p>
            <a:pPr marL="0" indent="0">
              <a:lnSpc>
                <a:spcPct val="100000"/>
              </a:lnSpc>
              <a:buNone/>
              <a:defRPr/>
            </a:pPr>
            <a:r>
              <a:rPr lang="de-DE" sz="2000"/>
              <a:t>Tagebucheintrag, Urlaubspostkarte, SMS an einen Freund oder eine Freundin, Unterhaltung im Freundeskreis, Spielkommentar eines Sportreporters im Fernsehen</a:t>
            </a:r>
            <a:endParaRPr/>
          </a:p>
          <a:p>
            <a:pPr marL="0" indent="0">
              <a:lnSpc>
                <a:spcPct val="110000"/>
              </a:lnSpc>
              <a:spcBef>
                <a:spcPts val="1800"/>
              </a:spcBef>
              <a:buNone/>
              <a:defRPr/>
            </a:pPr>
            <a:r>
              <a:rPr lang="de-DE" sz="2000" b="1">
                <a:ea typeface="ＭＳ Ｐゴシック"/>
              </a:rPr>
              <a:t>eher konzeptionell schriftlich</a:t>
            </a:r>
            <a:r>
              <a:rPr lang="de-DE" sz="2000">
                <a:ea typeface="ＭＳ Ｐゴシック"/>
              </a:rPr>
              <a:t>: </a:t>
            </a:r>
            <a:endParaRPr/>
          </a:p>
          <a:p>
            <a:pPr marL="0" indent="0">
              <a:lnSpc>
                <a:spcPct val="100000"/>
              </a:lnSpc>
              <a:buNone/>
              <a:defRPr/>
            </a:pPr>
            <a:r>
              <a:rPr lang="de-DE" sz="2000"/>
              <a:t>Telefonat mit einem Fremden, Predigt in der Kirche, Referat in der Uni, Prüfungsordnung der Uni, E-Mail an eine Dozentin oder einen Dozenten, wissenschaftlicher Fachtext, Vorstellungsgespräch</a:t>
            </a:r>
            <a:endParaRPr/>
          </a:p>
          <a:p>
            <a:pPr marL="0" indent="0">
              <a:lnSpc>
                <a:spcPct val="100000"/>
              </a:lnSpc>
              <a:spcBef>
                <a:spcPts val="1800"/>
              </a:spcBef>
              <a:buNone/>
              <a:defRPr/>
            </a:pPr>
            <a:r>
              <a:rPr lang="de-DE" sz="2000" b="1"/>
              <a:t>Welche Situationen haben Sie sich überlegt? Inwiefern wird die Funktion von Bildungs- und Fachsprache in diesen Situationen deutlich?</a:t>
            </a:r>
            <a:endParaRPr/>
          </a:p>
          <a:p>
            <a:pPr>
              <a:defRPr/>
            </a:pPr>
            <a:endParaRPr lang="de-DE">
              <a:ea typeface="ＭＳ Ｐゴシック"/>
            </a:endParaRPr>
          </a:p>
          <a:p>
            <a:pPr>
              <a:defRPr/>
            </a:pPr>
            <a:endParaRPr lang="de-DE">
              <a:ea typeface="ＭＳ Ｐゴシック"/>
            </a:endParaRPr>
          </a:p>
          <a:p>
            <a:pPr marL="0" indent="0">
              <a:buNone/>
              <a:defRPr/>
            </a:pPr>
            <a:endParaRPr lang="de-DE"/>
          </a:p>
        </p:txBody>
      </p:sp>
      <p:sp>
        <p:nvSpPr>
          <p:cNvPr id="4" name="Foliennummernplatzhalter 3"/>
          <p:cNvSpPr>
            <a:spLocks noGrp="1"/>
          </p:cNvSpPr>
          <p:nvPr>
            <p:ph type="sldNum" sz="quarter" idx="4"/>
          </p:nvPr>
        </p:nvSpPr>
        <p:spPr bwMode="auto"/>
        <p:txBody>
          <a:bodyPr/>
          <a:lstStyle/>
          <a:p>
            <a:pPr>
              <a:defRPr/>
            </a:pPr>
            <a:fld id="{48F63A3B-78C7-47BE-AE5E-E10140E04643}" type="slidenum">
              <a:rPr lang="en-US"/>
              <a:t>48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4274" name="Titel 5"/>
          <p:cNvSpPr>
            <a:spLocks noGrp="1"/>
          </p:cNvSpPr>
          <p:nvPr>
            <p:ph type="title"/>
          </p:nvPr>
        </p:nvSpPr>
        <p:spPr bwMode="auto"/>
        <p:txBody>
          <a:bodyPr/>
          <a:lstStyle/>
          <a:p>
            <a:pPr>
              <a:defRPr/>
            </a:pPr>
            <a:r>
              <a:rPr lang="de-DE"/>
              <a:t>Literaturverzeichnis</a:t>
            </a:r>
            <a:endParaRPr/>
          </a:p>
        </p:txBody>
      </p:sp>
      <p:sp>
        <p:nvSpPr>
          <p:cNvPr id="54275" name="Inhaltsplatzhalter 6"/>
          <p:cNvSpPr>
            <a:spLocks noGrp="1"/>
          </p:cNvSpPr>
          <p:nvPr>
            <p:ph type="body" sz="quarter" idx="10"/>
          </p:nvPr>
        </p:nvSpPr>
        <p:spPr bwMode="auto"/>
        <p:txBody>
          <a:bodyPr vertOverflow="overflow" horzOverflow="clip" vert="horz" wrap="square" lIns="91440" tIns="45720" rIns="91440" bIns="45720" numCol="1" spcCol="0" rtlCol="0" fromWordArt="0" anchor="t" anchorCtr="0" forceAA="0" compatLnSpc="0">
            <a:normAutofit/>
          </a:bodyPr>
          <a:lstStyle/>
          <a:p>
            <a:pPr marL="0" indent="0">
              <a:lnSpc>
                <a:spcPct val="100000"/>
              </a:lnSpc>
              <a:buNone/>
              <a:defRPr/>
            </a:pPr>
            <a:r>
              <a:rPr lang="de-DE" sz="1700"/>
              <a:t>Cummins, J. P. (1982). </a:t>
            </a:r>
            <a:r>
              <a:rPr lang="de-DE" sz="1700" i="1"/>
              <a:t>Bilingualism and minority language children. Language and Literacy Series.</a:t>
            </a:r>
            <a:r>
              <a:rPr lang="de-DE" sz="1400" b="1" i="1">
                <a:solidFill>
                  <a:srgbClr val="002554"/>
                </a:solidFill>
                <a:latin typeface="Open Sans"/>
              </a:rPr>
              <a:t> </a:t>
            </a:r>
            <a:r>
              <a:rPr lang="de-DE" sz="1700" i="1"/>
              <a:t>OISE Press</a:t>
            </a:r>
            <a:r>
              <a:rPr lang="de-DE" sz="1700"/>
              <a:t>, 38 (4), S. 721-722.</a:t>
            </a:r>
            <a:endParaRPr/>
          </a:p>
          <a:p>
            <a:pPr marL="0" indent="0">
              <a:lnSpc>
                <a:spcPct val="100000"/>
              </a:lnSpc>
              <a:buNone/>
              <a:defRPr/>
            </a:pPr>
            <a:r>
              <a:rPr lang="de-DE" sz="1700"/>
              <a:t>Dürscheid, Ch. (2003). </a:t>
            </a:r>
            <a:r>
              <a:rPr lang="de-DE" sz="1700" i="1"/>
              <a:t>Medienkommunikation im Kontinuum von Mündlichkeit und Schriftlichkeit. Theoretische und empirische Probleme.  Zeitschrift für angewandte Linguistik</a:t>
            </a:r>
            <a:r>
              <a:rPr lang="de-DE" sz="1700"/>
              <a:t>, 38, S. 37-56.</a:t>
            </a:r>
            <a:endParaRPr/>
          </a:p>
          <a:p>
            <a:pPr marL="0" indent="0">
              <a:lnSpc>
                <a:spcPct val="100000"/>
              </a:lnSpc>
              <a:buNone/>
              <a:defRPr/>
            </a:pPr>
            <a:r>
              <a:rPr lang="de-DE" sz="1700"/>
              <a:t>Irmer, E. (2008). </a:t>
            </a:r>
            <a:r>
              <a:rPr lang="de-DE" sz="1700" i="1"/>
              <a:t>Elemente chemie 7/8 für die Klassen 7/8 im achtjährigen Bildungsgang der Gymnasien in Niedersachsen</a:t>
            </a:r>
            <a:r>
              <a:rPr lang="de-DE" sz="1700"/>
              <a:t>. Stuttgart: Ernst Klett Verlag, S. 70.</a:t>
            </a:r>
            <a:endParaRPr/>
          </a:p>
          <a:p>
            <a:pPr marL="0" indent="0">
              <a:lnSpc>
                <a:spcPct val="100000"/>
              </a:lnSpc>
              <a:buNone/>
              <a:defRPr/>
            </a:pPr>
            <a:r>
              <a:rPr lang="de-DE" sz="1700"/>
              <a:t>Koch, P. &amp; Oesterreicher, W. (1985). </a:t>
            </a:r>
            <a:r>
              <a:rPr lang="de-DE" sz="1700" i="1"/>
              <a:t>Sprache der Nähe. Sprache der Distanz. Mündlichkeit und Schriftlichkeit im Spannungsfeld von Sprachtheorie und Sprachgeschichte. Romanistisches Jahrbuch</a:t>
            </a:r>
            <a:r>
              <a:rPr lang="de-DE" sz="1700"/>
              <a:t>, 36, S. 15-43.</a:t>
            </a:r>
            <a:endParaRPr/>
          </a:p>
          <a:p>
            <a:pPr marL="0" indent="0">
              <a:lnSpc>
                <a:spcPct val="100000"/>
              </a:lnSpc>
              <a:buNone/>
              <a:defRPr/>
            </a:pPr>
            <a:r>
              <a:rPr lang="de-DE" sz="1700"/>
              <a:t>Morek, M. &amp; Heller, V. (2012). </a:t>
            </a:r>
            <a:r>
              <a:rPr lang="de-DE" sz="1700" i="1"/>
              <a:t>Bildungssprache. Kommunikative, epistemische, soziale und interaktive Aspekte ihres Gebrauchs. Zeitschrift für angewandte Linguistik</a:t>
            </a:r>
            <a:r>
              <a:rPr lang="de-DE" sz="1700"/>
              <a:t>, 57, S. 67-101.</a:t>
            </a:r>
            <a:endParaRPr/>
          </a:p>
        </p:txBody>
      </p:sp>
      <p:sp>
        <p:nvSpPr>
          <p:cNvPr id="2" name="Fußzeilenplatzhalter 1"/>
          <p:cNvSpPr>
            <a:spLocks noGrp="1"/>
          </p:cNvSpPr>
          <p:nvPr>
            <p:ph type="ftr" sz="quarter" idx="3"/>
          </p:nvPr>
        </p:nvSpPr>
        <p:spPr bwMode="auto"/>
        <p:txBody>
          <a:bodyPr/>
          <a:lstStyle/>
          <a:p>
            <a:pPr>
              <a:defRPr/>
            </a:pPr>
            <a:r>
              <a:rPr lang="en-US"/>
              <a:t>Sprachliche Register</a:t>
            </a:r>
            <a:endParaRPr/>
          </a:p>
        </p:txBody>
      </p:sp>
      <p:sp>
        <p:nvSpPr>
          <p:cNvPr id="3" name="Foliennummernplatzhalter 2"/>
          <p:cNvSpPr>
            <a:spLocks noGrp="1"/>
          </p:cNvSpPr>
          <p:nvPr>
            <p:ph type="sldNum" sz="quarter" idx="4"/>
          </p:nvPr>
        </p:nvSpPr>
        <p:spPr bwMode="auto"/>
        <p:txBody>
          <a:bodyPr/>
          <a:lstStyle/>
          <a:p>
            <a:pPr>
              <a:defRPr/>
            </a:pPr>
            <a:fld id="{48F63A3B-78C7-47BE-AE5E-E10140E04643}" type="slidenum">
              <a:rPr lang="en-US"/>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218" name="Titel 1"/>
          <p:cNvSpPr>
            <a:spLocks noGrp="1"/>
          </p:cNvSpPr>
          <p:nvPr>
            <p:ph type="title"/>
          </p:nvPr>
        </p:nvSpPr>
        <p:spPr bwMode="auto"/>
        <p:txBody>
          <a:bodyPr/>
          <a:lstStyle/>
          <a:p>
            <a:pPr>
              <a:defRPr/>
            </a:pPr>
            <a:r>
              <a:rPr lang="de-DE" sz="2700"/>
              <a:t>Das Thema Dichte in einem Schulbuch (Kl. 7/8)</a:t>
            </a:r>
            <a:endParaRPr/>
          </a:p>
        </p:txBody>
      </p:sp>
      <p:sp>
        <p:nvSpPr>
          <p:cNvPr id="8" name="Fußzeilenplatzhalter 3"/>
          <p:cNvSpPr>
            <a:spLocks noGrp="1"/>
          </p:cNvSpPr>
          <p:nvPr>
            <p:ph type="ftr" sz="quarter" idx="3"/>
          </p:nvPr>
        </p:nvSpPr>
        <p:spPr bwMode="auto"/>
        <p:txBody>
          <a:bodyPr/>
          <a:lstStyle/>
          <a:p>
            <a:pPr>
              <a:defRPr/>
            </a:pPr>
            <a:r>
              <a:rPr lang="de-DE"/>
              <a:t>Sprachliche Register</a:t>
            </a:r>
            <a:endParaRPr lang="de-DE" b="0"/>
          </a:p>
        </p:txBody>
      </p:sp>
      <p:pic>
        <p:nvPicPr>
          <p:cNvPr id="9219" name="Inhaltsplatzhalter 2"/>
          <p:cNvPicPr>
            <a:picLocks noGrp="1" noChangeAspect="1"/>
          </p:cNvPicPr>
          <p:nvPr>
            <p:ph sz="quarter" idx="4294967295"/>
          </p:nvPr>
        </p:nvPicPr>
        <p:blipFill>
          <a:blip r:embed="rId3"/>
          <a:stretch/>
        </p:blipFill>
        <p:spPr bwMode="auto">
          <a:xfrm>
            <a:off x="628650" y="1314450"/>
            <a:ext cx="4552043" cy="5083013"/>
          </a:xfrm>
          <a:prstGeom prst="rect">
            <a:avLst/>
          </a:prstGeom>
          <a:ln>
            <a:solidFill>
              <a:schemeClr val="tx1"/>
            </a:solidFill>
            <a:miter lim="800000"/>
            <a:headEnd/>
            <a:tailEnd/>
          </a:ln>
        </p:spPr>
      </p:pic>
      <p:sp>
        <p:nvSpPr>
          <p:cNvPr id="8196" name="Textfeld 3"/>
          <p:cNvSpPr txBox="1">
            <a:spLocks noChangeArrowheads="1"/>
          </p:cNvSpPr>
          <p:nvPr/>
        </p:nvSpPr>
        <p:spPr bwMode="auto">
          <a:xfrm>
            <a:off x="5362572" y="5231421"/>
            <a:ext cx="3438775" cy="762035"/>
          </a:xfrm>
          <a:prstGeom prst="rect">
            <a:avLst/>
          </a:prstGeom>
          <a:noFill/>
          <a:ln>
            <a:noFill/>
          </a:ln>
        </p:spPr>
        <p:txBody>
          <a:bodyPr wrap="square">
            <a:spAutoFit/>
          </a:bodyPr>
          <a:lstStyle>
            <a:lvl1pPr>
              <a:spcBef>
                <a:spcPts val="0"/>
              </a:spcBef>
              <a:buClr>
                <a:schemeClr val="bg2"/>
              </a:buClr>
              <a:buFont typeface="Wingdings"/>
              <a:buChar char="§"/>
              <a:defRPr sz="2400">
                <a:solidFill>
                  <a:schemeClr val="tx1"/>
                </a:solidFill>
                <a:latin typeface="Agfa Rotis Sans Serif"/>
                <a:ea typeface="ＭＳ Ｐゴシック"/>
              </a:defRPr>
            </a:lvl1pPr>
            <a:lvl2pPr marL="742950" indent="-285750">
              <a:spcBef>
                <a:spcPts val="0"/>
              </a:spcBef>
              <a:buClr>
                <a:schemeClr val="bg2"/>
              </a:buClr>
              <a:buFont typeface="Wingdings"/>
              <a:buChar char="§"/>
              <a:defRPr sz="2400">
                <a:solidFill>
                  <a:schemeClr val="tx1"/>
                </a:solidFill>
                <a:latin typeface="Agfa Rotis Sans Serif"/>
                <a:ea typeface="ＭＳ Ｐゴシック"/>
              </a:defRPr>
            </a:lvl2pPr>
            <a:lvl3pPr marL="1143000" indent="-228600">
              <a:spcBef>
                <a:spcPts val="0"/>
              </a:spcBef>
              <a:buClr>
                <a:schemeClr val="bg2"/>
              </a:buClr>
              <a:buFont typeface="Wingdings"/>
              <a:buChar char="§"/>
              <a:defRPr sz="2400">
                <a:solidFill>
                  <a:schemeClr val="tx1"/>
                </a:solidFill>
                <a:latin typeface="Agfa Rotis Sans Serif"/>
                <a:ea typeface="ＭＳ Ｐゴシック"/>
              </a:defRPr>
            </a:lvl3pPr>
            <a:lvl4pPr marL="1600200" indent="-228600">
              <a:spcBef>
                <a:spcPts val="0"/>
              </a:spcBef>
              <a:buClr>
                <a:schemeClr val="bg2"/>
              </a:buClr>
              <a:buFont typeface="Wingdings"/>
              <a:buChar char="§"/>
              <a:defRPr sz="2000">
                <a:solidFill>
                  <a:schemeClr val="tx1"/>
                </a:solidFill>
                <a:latin typeface="Agfa Rotis Sans Serif"/>
                <a:ea typeface="ＭＳ Ｐゴシック"/>
              </a:defRPr>
            </a:lvl4pPr>
            <a:lvl5pPr marL="2057400" indent="-228600">
              <a:spcBef>
                <a:spcPts val="0"/>
              </a:spcBef>
              <a:buClr>
                <a:schemeClr val="bg2"/>
              </a:buClr>
              <a:buFont typeface="Wingdings"/>
              <a:buChar char="§"/>
              <a:defRPr sz="2000">
                <a:solidFill>
                  <a:schemeClr val="tx1"/>
                </a:solidFill>
                <a:latin typeface="Agfa Rotis Sans Serif"/>
                <a:ea typeface="ＭＳ Ｐゴシック"/>
              </a:defRPr>
            </a:lvl5pPr>
            <a:lvl6pPr marL="2514600" indent="-228600">
              <a:spcBef>
                <a:spcPts val="0"/>
              </a:spcBef>
              <a:spcAft>
                <a:spcPts val="0"/>
              </a:spcAft>
              <a:buClr>
                <a:schemeClr val="bg2"/>
              </a:buClr>
              <a:buFont typeface="Wingdings"/>
              <a:buChar char="§"/>
              <a:defRPr sz="2000">
                <a:solidFill>
                  <a:schemeClr val="tx1"/>
                </a:solidFill>
                <a:latin typeface="Agfa Rotis Sans Serif"/>
                <a:ea typeface="ＭＳ Ｐゴシック"/>
              </a:defRPr>
            </a:lvl6pPr>
            <a:lvl7pPr marL="2971800" indent="-228600">
              <a:spcBef>
                <a:spcPts val="0"/>
              </a:spcBef>
              <a:spcAft>
                <a:spcPts val="0"/>
              </a:spcAft>
              <a:buClr>
                <a:schemeClr val="bg2"/>
              </a:buClr>
              <a:buFont typeface="Wingdings"/>
              <a:buChar char="§"/>
              <a:defRPr sz="2000">
                <a:solidFill>
                  <a:schemeClr val="tx1"/>
                </a:solidFill>
                <a:latin typeface="Agfa Rotis Sans Serif"/>
                <a:ea typeface="ＭＳ Ｐゴシック"/>
              </a:defRPr>
            </a:lvl7pPr>
            <a:lvl8pPr marL="3429000" indent="-228600">
              <a:spcBef>
                <a:spcPts val="0"/>
              </a:spcBef>
              <a:spcAft>
                <a:spcPts val="0"/>
              </a:spcAft>
              <a:buClr>
                <a:schemeClr val="bg2"/>
              </a:buClr>
              <a:buFont typeface="Wingdings"/>
              <a:buChar char="§"/>
              <a:defRPr sz="2000">
                <a:solidFill>
                  <a:schemeClr val="tx1"/>
                </a:solidFill>
                <a:latin typeface="Agfa Rotis Sans Serif"/>
                <a:ea typeface="ＭＳ Ｐゴシック"/>
              </a:defRPr>
            </a:lvl8pPr>
            <a:lvl9pPr marL="3886200" indent="-228600">
              <a:spcBef>
                <a:spcPts val="0"/>
              </a:spcBef>
              <a:spcAft>
                <a:spcPts val="0"/>
              </a:spcAft>
              <a:buClr>
                <a:schemeClr val="bg2"/>
              </a:buClr>
              <a:buFont typeface="Wingdings"/>
              <a:buChar char="§"/>
              <a:defRPr sz="2000">
                <a:solidFill>
                  <a:schemeClr val="tx1"/>
                </a:solidFill>
                <a:latin typeface="Agfa Rotis Sans Serif"/>
                <a:ea typeface="ＭＳ Ｐゴシック"/>
              </a:defRPr>
            </a:lvl9pPr>
          </a:lstStyle>
          <a:p>
            <a:pPr marL="0" indent="0">
              <a:buClr>
                <a:schemeClr val="bg2"/>
              </a:buClr>
              <a:buFont typeface="Wingdings"/>
              <a:buNone/>
              <a:defRPr/>
            </a:pPr>
            <a:r>
              <a:rPr lang="de-DE" sz="1100" b="0" i="0" u="none" strike="noStrike" cap="none" spc="0">
                <a:solidFill>
                  <a:schemeClr val="tx1"/>
                </a:solidFill>
                <a:latin typeface="Agfa Rotis Sans Serif"/>
                <a:ea typeface="ＭＳ Ｐゴシック"/>
                <a:cs typeface="Agfa Rotis Sans Serif"/>
              </a:rPr>
              <a:t>Irmer, E. (2008). </a:t>
            </a:r>
            <a:r>
              <a:rPr lang="de-DE" sz="1100" b="0" i="1" u="none" strike="noStrike" cap="none" spc="0">
                <a:solidFill>
                  <a:schemeClr val="tx1"/>
                </a:solidFill>
                <a:latin typeface="Agfa Rotis Sans Serif"/>
                <a:ea typeface="ＭＳ Ｐゴシック"/>
                <a:cs typeface="Agfa Rotis Sans Serif"/>
              </a:rPr>
              <a:t>Elemente chemie 7/8 für die Klassen 7/8 im achtjährigen Bildungsgang der Gymnasien in Niedersachsen.</a:t>
            </a:r>
            <a:r>
              <a:rPr lang="de-DE" sz="1100" b="0" i="0" u="none" strike="noStrike" cap="none" spc="0">
                <a:solidFill>
                  <a:schemeClr val="tx1"/>
                </a:solidFill>
                <a:latin typeface="Agfa Rotis Sans Serif"/>
                <a:ea typeface="ＭＳ Ｐゴシック"/>
                <a:cs typeface="Agfa Rotis Sans Serif"/>
              </a:rPr>
              <a:t> Stuttgart: Ernst Klett Verlag, S. 70.</a:t>
            </a:r>
            <a:endParaRPr sz="1100"/>
          </a:p>
        </p:txBody>
      </p:sp>
      <p:pic>
        <p:nvPicPr>
          <p:cNvPr id="9221" name="Inhaltsplatzhalter 2"/>
          <p:cNvPicPr>
            <a:picLocks noChangeAspect="1"/>
          </p:cNvPicPr>
          <p:nvPr/>
        </p:nvPicPr>
        <p:blipFill>
          <a:blip r:embed="rId4"/>
          <a:srcRect l="20753" t="46643" r="41577" b="33164"/>
          <a:stretch/>
        </p:blipFill>
        <p:spPr bwMode="auto">
          <a:xfrm>
            <a:off x="5362575" y="1380404"/>
            <a:ext cx="3438525" cy="2611438"/>
          </a:xfrm>
          <a:prstGeom prst="rect">
            <a:avLst/>
          </a:prstGeom>
          <a:noFill/>
          <a:ln>
            <a:noFill/>
          </a:ln>
        </p:spPr>
      </p:pic>
      <p:sp>
        <p:nvSpPr>
          <p:cNvPr id="9222" name="Rechteckige Legende 6"/>
          <p:cNvSpPr>
            <a:spLocks noChangeArrowheads="1"/>
          </p:cNvSpPr>
          <p:nvPr/>
        </p:nvSpPr>
        <p:spPr bwMode="auto">
          <a:xfrm>
            <a:off x="5295899" y="1305811"/>
            <a:ext cx="3585483" cy="2746356"/>
          </a:xfrm>
          <a:prstGeom prst="wedgeRectCallout">
            <a:avLst>
              <a:gd name="adj1" fmla="val -48713"/>
              <a:gd name="adj2" fmla="val 64630"/>
            </a:avLst>
          </a:prstGeom>
          <a:noFill/>
          <a:ln w="9525" algn="ctr">
            <a:solidFill>
              <a:schemeClr val="tx1"/>
            </a:solidFill>
            <a:round/>
            <a:headEnd/>
            <a:tailEnd/>
          </a:ln>
        </p:spPr>
        <p:txBody>
          <a:bodyPr/>
          <a:lstStyle>
            <a:lvl1pPr>
              <a:spcBef>
                <a:spcPts val="0"/>
              </a:spcBef>
              <a:buClr>
                <a:schemeClr val="bg2"/>
              </a:buClr>
              <a:buFont typeface="Wingdings"/>
              <a:buChar char="§"/>
              <a:defRPr sz="2400">
                <a:solidFill>
                  <a:schemeClr val="tx1"/>
                </a:solidFill>
                <a:latin typeface="Calibri"/>
              </a:defRPr>
            </a:lvl1pPr>
            <a:lvl2pPr marL="742950" indent="-285750">
              <a:spcBef>
                <a:spcPts val="0"/>
              </a:spcBef>
              <a:buClr>
                <a:schemeClr val="bg2"/>
              </a:buClr>
              <a:buFont typeface="Wingdings"/>
              <a:buChar char="§"/>
              <a:defRPr sz="2400">
                <a:solidFill>
                  <a:schemeClr val="tx1"/>
                </a:solidFill>
                <a:latin typeface="Calibri"/>
              </a:defRPr>
            </a:lvl2pPr>
            <a:lvl3pPr marL="1143000" indent="-228600">
              <a:spcBef>
                <a:spcPts val="0"/>
              </a:spcBef>
              <a:buClr>
                <a:schemeClr val="bg2"/>
              </a:buClr>
              <a:buFont typeface="Wingdings"/>
              <a:buChar char="§"/>
              <a:defRPr sz="2400">
                <a:solidFill>
                  <a:schemeClr val="tx1"/>
                </a:solidFill>
                <a:latin typeface="Calibri"/>
              </a:defRPr>
            </a:lvl3pPr>
            <a:lvl4pPr marL="1600200" indent="-228600">
              <a:spcBef>
                <a:spcPts val="0"/>
              </a:spcBef>
              <a:buClr>
                <a:schemeClr val="bg2"/>
              </a:buClr>
              <a:buFont typeface="Wingdings"/>
              <a:buChar char="§"/>
              <a:defRPr sz="2000">
                <a:solidFill>
                  <a:schemeClr val="tx1"/>
                </a:solidFill>
                <a:latin typeface="Calibri"/>
              </a:defRPr>
            </a:lvl4pPr>
            <a:lvl5pPr marL="2057400" indent="-228600">
              <a:spcBef>
                <a:spcPts val="0"/>
              </a:spcBef>
              <a:buClr>
                <a:schemeClr val="bg2"/>
              </a:buClr>
              <a:buFont typeface="Wingdings"/>
              <a:buChar char="§"/>
              <a:defRPr sz="2000">
                <a:solidFill>
                  <a:schemeClr val="tx1"/>
                </a:solidFill>
                <a:latin typeface="Calibri"/>
              </a:defRPr>
            </a:lvl5pPr>
            <a:lvl6pPr marL="2514600" indent="-228600">
              <a:spcBef>
                <a:spcPts val="0"/>
              </a:spcBef>
              <a:spcAft>
                <a:spcPts val="0"/>
              </a:spcAft>
              <a:buClr>
                <a:schemeClr val="bg2"/>
              </a:buClr>
              <a:buFont typeface="Wingdings"/>
              <a:buChar char="§"/>
              <a:defRPr sz="2000">
                <a:solidFill>
                  <a:schemeClr val="tx1"/>
                </a:solidFill>
                <a:latin typeface="Calibri"/>
              </a:defRPr>
            </a:lvl6pPr>
            <a:lvl7pPr marL="2971800" indent="-228600">
              <a:spcBef>
                <a:spcPts val="0"/>
              </a:spcBef>
              <a:spcAft>
                <a:spcPts val="0"/>
              </a:spcAft>
              <a:buClr>
                <a:schemeClr val="bg2"/>
              </a:buClr>
              <a:buFont typeface="Wingdings"/>
              <a:buChar char="§"/>
              <a:defRPr sz="2000">
                <a:solidFill>
                  <a:schemeClr val="tx1"/>
                </a:solidFill>
                <a:latin typeface="Calibri"/>
              </a:defRPr>
            </a:lvl7pPr>
            <a:lvl8pPr marL="3429000" indent="-228600">
              <a:spcBef>
                <a:spcPts val="0"/>
              </a:spcBef>
              <a:spcAft>
                <a:spcPts val="0"/>
              </a:spcAft>
              <a:buClr>
                <a:schemeClr val="bg2"/>
              </a:buClr>
              <a:buFont typeface="Wingdings"/>
              <a:buChar char="§"/>
              <a:defRPr sz="2000">
                <a:solidFill>
                  <a:schemeClr val="tx1"/>
                </a:solidFill>
                <a:latin typeface="Calibri"/>
              </a:defRPr>
            </a:lvl8pPr>
            <a:lvl9pPr marL="3886200" indent="-228600">
              <a:spcBef>
                <a:spcPts val="0"/>
              </a:spcBef>
              <a:spcAft>
                <a:spcPts val="0"/>
              </a:spcAft>
              <a:buClr>
                <a:schemeClr val="bg2"/>
              </a:buClr>
              <a:buFont typeface="Wingdings"/>
              <a:buChar char="§"/>
              <a:defRPr sz="2000">
                <a:solidFill>
                  <a:schemeClr val="tx1"/>
                </a:solidFill>
                <a:latin typeface="Calibri"/>
              </a:defRPr>
            </a:lvl9pPr>
          </a:lstStyle>
          <a:p>
            <a:pPr>
              <a:spcBef>
                <a:spcPts val="0"/>
              </a:spcBef>
              <a:buClrTx/>
              <a:buFontTx/>
              <a:buNone/>
              <a:defRPr/>
            </a:pPr>
            <a:endParaRPr lang="de-DE">
              <a:latin typeface="Arial"/>
            </a:endParaRPr>
          </a:p>
        </p:txBody>
      </p:sp>
      <p:sp>
        <p:nvSpPr>
          <p:cNvPr id="3" name="Foliennummernplatzhalter 2"/>
          <p:cNvSpPr>
            <a:spLocks noGrp="1"/>
          </p:cNvSpPr>
          <p:nvPr>
            <p:ph type="sldNum" sz="quarter" idx="4"/>
          </p:nvPr>
        </p:nvSpPr>
        <p:spPr bwMode="auto"/>
        <p:txBody>
          <a:bodyPr/>
          <a:lstStyle/>
          <a:p>
            <a:pPr>
              <a:defRPr/>
            </a:pPr>
            <a:fld id="{48F63A3B-78C7-47BE-AE5E-E10140E04643}" type="slidenum">
              <a:rPr lang="en-US"/>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show="0">
  <p:cSld>
    <p:bg>
      <p:bgPr>
        <a:solidFill>
          <a:schemeClr val="bg2">
            <a:lumMod val="90000"/>
          </a:schemeClr>
        </a:solidFill>
        <a:effectLst/>
      </p:bgPr>
    </p:bg>
    <p:spTree>
      <p:nvGrpSpPr>
        <p:cNvPr id="1" name=""/>
        <p:cNvGrpSpPr/>
        <p:nvPr/>
      </p:nvGrpSpPr>
      <p:grpSpPr bwMode="auto">
        <a:xfrm>
          <a:off x="0" y="0"/>
          <a:ext cx="0" cy="0"/>
          <a:chOff x="0" y="0"/>
          <a:chExt cx="0" cy="0"/>
        </a:xfrm>
      </p:grpSpPr>
      <p:sp>
        <p:nvSpPr>
          <p:cNvPr id="10242" name="Titel 1"/>
          <p:cNvSpPr>
            <a:spLocks noGrp="1"/>
          </p:cNvSpPr>
          <p:nvPr>
            <p:ph type="title"/>
          </p:nvPr>
        </p:nvSpPr>
        <p:spPr bwMode="auto"/>
        <p:txBody>
          <a:bodyPr/>
          <a:lstStyle/>
          <a:p>
            <a:pPr>
              <a:defRPr/>
            </a:pPr>
            <a:r>
              <a:rPr lang="de-DE"/>
              <a:t>Kommentare</a:t>
            </a:r>
            <a:endParaRPr/>
          </a:p>
        </p:txBody>
      </p:sp>
      <p:sp>
        <p:nvSpPr>
          <p:cNvPr id="4" name="Fußzeilenplatzhalter 3"/>
          <p:cNvSpPr>
            <a:spLocks noGrp="1"/>
          </p:cNvSpPr>
          <p:nvPr>
            <p:ph type="ftr" sz="quarter" idx="3"/>
          </p:nvPr>
        </p:nvSpPr>
        <p:spPr bwMode="auto"/>
        <p:txBody>
          <a:bodyPr/>
          <a:lstStyle/>
          <a:p>
            <a:pPr>
              <a:defRPr/>
            </a:pPr>
            <a:r>
              <a:rPr lang="de-DE"/>
              <a:t>Sprachliche Register</a:t>
            </a:r>
            <a:endParaRPr lang="de-DE" b="0"/>
          </a:p>
        </p:txBody>
      </p:sp>
      <p:sp>
        <p:nvSpPr>
          <p:cNvPr id="8195" name="Inhaltsplatzhalter 2"/>
          <p:cNvSpPr>
            <a:spLocks noGrp="1"/>
          </p:cNvSpPr>
          <p:nvPr>
            <p:ph type="body" sz="quarter" idx="10"/>
          </p:nvPr>
        </p:nvSpPr>
        <p:spPr bwMode="auto"/>
        <p:txBody>
          <a:bodyPr/>
          <a:lstStyle/>
          <a:p>
            <a:pPr marL="363538" indent="-363538">
              <a:lnSpc>
                <a:spcPct val="100000"/>
              </a:lnSpc>
              <a:defRPr/>
            </a:pPr>
            <a:r>
              <a:rPr lang="de-DE" sz="2200"/>
              <a:t>Abgebildet ist eine Seite aus dem Schulbuch „elemente chemie“, ebenfalls zum Thema Dichte.</a:t>
            </a:r>
            <a:endParaRPr/>
          </a:p>
          <a:p>
            <a:pPr marL="363538" indent="-363538">
              <a:lnSpc>
                <a:spcPct val="100000"/>
              </a:lnSpc>
              <a:defRPr/>
            </a:pPr>
            <a:r>
              <a:rPr lang="de-DE" sz="2200"/>
              <a:t>Die Sprechblase zeigt einen vergrößerten Textauszug mit dem Titel „Dichte als Stoffeigenschaft“.</a:t>
            </a:r>
            <a:endParaRPr/>
          </a:p>
          <a:p>
            <a:pPr marL="363538" indent="-363538">
              <a:lnSpc>
                <a:spcPct val="100000"/>
              </a:lnSpc>
              <a:defRPr/>
            </a:pPr>
            <a:r>
              <a:rPr lang="de-DE" sz="2200"/>
              <a:t>Das Buch wird im Erstunterricht Chemie an Gymnasien verwendet, richtet sich also an Schüler/innen der Jahrgangsstufen 7 und 8.</a:t>
            </a:r>
            <a:endParaRPr/>
          </a:p>
          <a:p>
            <a:pPr marL="0" indent="0">
              <a:buFont typeface="Wingdings"/>
              <a:buNone/>
              <a:defRPr/>
            </a:pPr>
            <a:endParaRPr lang="de-DE"/>
          </a:p>
        </p:txBody>
      </p:sp>
      <p:sp>
        <p:nvSpPr>
          <p:cNvPr id="2" name="Foliennummernplatzhalter 1"/>
          <p:cNvSpPr>
            <a:spLocks noGrp="1"/>
          </p:cNvSpPr>
          <p:nvPr>
            <p:ph type="sldNum" sz="quarter" idx="4"/>
          </p:nvPr>
        </p:nvSpPr>
        <p:spPr bwMode="auto"/>
        <p:txBody>
          <a:bodyPr/>
          <a:lstStyle/>
          <a:p>
            <a:pPr>
              <a:defRPr/>
            </a:pPr>
            <a:fld id="{48F63A3B-78C7-47BE-AE5E-E10140E04643}" type="slidenum">
              <a:rPr lang="en-US"/>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266" name="Titel 1"/>
          <p:cNvSpPr>
            <a:spLocks noGrp="1"/>
          </p:cNvSpPr>
          <p:nvPr>
            <p:ph type="title"/>
          </p:nvPr>
        </p:nvSpPr>
        <p:spPr bwMode="auto"/>
        <p:txBody>
          <a:bodyPr/>
          <a:lstStyle/>
          <a:p>
            <a:pPr>
              <a:defRPr/>
            </a:pPr>
            <a:r>
              <a:rPr lang="de-DE" sz="2700"/>
              <a:t>Der Vergleich: Kinder- und Schulbuch</a:t>
            </a:r>
            <a:endParaRPr/>
          </a:p>
        </p:txBody>
      </p:sp>
      <p:sp>
        <p:nvSpPr>
          <p:cNvPr id="9" name="Fußzeilenplatzhalter 3"/>
          <p:cNvSpPr>
            <a:spLocks noGrp="1"/>
          </p:cNvSpPr>
          <p:nvPr>
            <p:ph type="ftr" sz="quarter" idx="3"/>
          </p:nvPr>
        </p:nvSpPr>
        <p:spPr bwMode="auto"/>
        <p:txBody>
          <a:bodyPr/>
          <a:lstStyle/>
          <a:p>
            <a:pPr>
              <a:defRPr/>
            </a:pPr>
            <a:r>
              <a:rPr lang="de-DE"/>
              <a:t>Sprachliche Register</a:t>
            </a:r>
            <a:endParaRPr lang="de-DE" b="0"/>
          </a:p>
        </p:txBody>
      </p:sp>
      <p:sp>
        <p:nvSpPr>
          <p:cNvPr id="6" name="Inhaltsplatzhalter 5"/>
          <p:cNvSpPr>
            <a:spLocks noGrp="1"/>
          </p:cNvSpPr>
          <p:nvPr>
            <p:ph type="body" sz="quarter" idx="10"/>
          </p:nvPr>
        </p:nvSpPr>
        <p:spPr bwMode="auto"/>
        <p:txBody>
          <a:bodyPr/>
          <a:lstStyle/>
          <a:p>
            <a:pPr marL="0" indent="0">
              <a:lnSpc>
                <a:spcPct val="100000"/>
              </a:lnSpc>
              <a:buFont typeface="Wingdings"/>
              <a:buNone/>
              <a:defRPr/>
            </a:pPr>
            <a:r>
              <a:rPr lang="de-DE" sz="2200"/>
              <a:t>Welche Unterschiede stellen Sie in Bezug auf die (sprachliche) Gestaltung von Kinderbüchern und Schulbüchern auf Anhieb fest?</a:t>
            </a:r>
            <a:endParaRPr/>
          </a:p>
          <a:p>
            <a:pPr marL="0" indent="0">
              <a:buFont typeface="Wingdings"/>
              <a:buNone/>
              <a:defRPr/>
            </a:pPr>
            <a:endParaRPr lang="de-DE">
              <a:solidFill>
                <a:srgbClr val="FF0000"/>
              </a:solidFill>
            </a:endParaRPr>
          </a:p>
          <a:p>
            <a:pPr>
              <a:defRPr/>
            </a:pPr>
            <a:endParaRPr lang="de-DE">
              <a:solidFill>
                <a:srgbClr val="FF0000"/>
              </a:solidFill>
            </a:endParaRPr>
          </a:p>
        </p:txBody>
      </p:sp>
      <p:sp>
        <p:nvSpPr>
          <p:cNvPr id="11268" name="Rechteckige Legende 7"/>
          <p:cNvSpPr>
            <a:spLocks noChangeArrowheads="1"/>
          </p:cNvSpPr>
          <p:nvPr/>
        </p:nvSpPr>
        <p:spPr bwMode="auto">
          <a:xfrm>
            <a:off x="4932363" y="2263775"/>
            <a:ext cx="3635375" cy="3060700"/>
          </a:xfrm>
          <a:prstGeom prst="wedgeRectCallout">
            <a:avLst>
              <a:gd name="adj1" fmla="val -1634"/>
              <a:gd name="adj2" fmla="val 65218"/>
            </a:avLst>
          </a:prstGeom>
          <a:noFill/>
          <a:ln w="9525" algn="ctr">
            <a:solidFill>
              <a:schemeClr val="tx1"/>
            </a:solidFill>
            <a:round/>
            <a:headEnd/>
            <a:tailEnd/>
          </a:ln>
        </p:spPr>
        <p:txBody>
          <a:bodyPr/>
          <a:lstStyle>
            <a:lvl1pPr>
              <a:spcBef>
                <a:spcPts val="0"/>
              </a:spcBef>
              <a:buClr>
                <a:schemeClr val="bg2"/>
              </a:buClr>
              <a:buFont typeface="Wingdings"/>
              <a:buChar char="§"/>
              <a:defRPr sz="2400">
                <a:solidFill>
                  <a:schemeClr val="tx1"/>
                </a:solidFill>
                <a:latin typeface="Calibri"/>
              </a:defRPr>
            </a:lvl1pPr>
            <a:lvl2pPr marL="742950" indent="-285750">
              <a:spcBef>
                <a:spcPts val="0"/>
              </a:spcBef>
              <a:buClr>
                <a:schemeClr val="bg2"/>
              </a:buClr>
              <a:buFont typeface="Wingdings"/>
              <a:buChar char="§"/>
              <a:defRPr sz="2400">
                <a:solidFill>
                  <a:schemeClr val="tx1"/>
                </a:solidFill>
                <a:latin typeface="Calibri"/>
              </a:defRPr>
            </a:lvl2pPr>
            <a:lvl3pPr marL="1143000" indent="-228600">
              <a:spcBef>
                <a:spcPts val="0"/>
              </a:spcBef>
              <a:buClr>
                <a:schemeClr val="bg2"/>
              </a:buClr>
              <a:buFont typeface="Wingdings"/>
              <a:buChar char="§"/>
              <a:defRPr sz="2400">
                <a:solidFill>
                  <a:schemeClr val="tx1"/>
                </a:solidFill>
                <a:latin typeface="Calibri"/>
              </a:defRPr>
            </a:lvl3pPr>
            <a:lvl4pPr marL="1600200" indent="-228600">
              <a:spcBef>
                <a:spcPts val="0"/>
              </a:spcBef>
              <a:buClr>
                <a:schemeClr val="bg2"/>
              </a:buClr>
              <a:buFont typeface="Wingdings"/>
              <a:buChar char="§"/>
              <a:defRPr sz="2000">
                <a:solidFill>
                  <a:schemeClr val="tx1"/>
                </a:solidFill>
                <a:latin typeface="Calibri"/>
              </a:defRPr>
            </a:lvl4pPr>
            <a:lvl5pPr marL="2057400" indent="-228600">
              <a:spcBef>
                <a:spcPts val="0"/>
              </a:spcBef>
              <a:buClr>
                <a:schemeClr val="bg2"/>
              </a:buClr>
              <a:buFont typeface="Wingdings"/>
              <a:buChar char="§"/>
              <a:defRPr sz="2000">
                <a:solidFill>
                  <a:schemeClr val="tx1"/>
                </a:solidFill>
                <a:latin typeface="Calibri"/>
              </a:defRPr>
            </a:lvl5pPr>
            <a:lvl6pPr marL="2514600" indent="-228600">
              <a:spcBef>
                <a:spcPts val="0"/>
              </a:spcBef>
              <a:spcAft>
                <a:spcPts val="0"/>
              </a:spcAft>
              <a:buClr>
                <a:schemeClr val="bg2"/>
              </a:buClr>
              <a:buFont typeface="Wingdings"/>
              <a:buChar char="§"/>
              <a:defRPr sz="2000">
                <a:solidFill>
                  <a:schemeClr val="tx1"/>
                </a:solidFill>
                <a:latin typeface="Calibri"/>
              </a:defRPr>
            </a:lvl6pPr>
            <a:lvl7pPr marL="2971800" indent="-228600">
              <a:spcBef>
                <a:spcPts val="0"/>
              </a:spcBef>
              <a:spcAft>
                <a:spcPts val="0"/>
              </a:spcAft>
              <a:buClr>
                <a:schemeClr val="bg2"/>
              </a:buClr>
              <a:buFont typeface="Wingdings"/>
              <a:buChar char="§"/>
              <a:defRPr sz="2000">
                <a:solidFill>
                  <a:schemeClr val="tx1"/>
                </a:solidFill>
                <a:latin typeface="Calibri"/>
              </a:defRPr>
            </a:lvl7pPr>
            <a:lvl8pPr marL="3429000" indent="-228600">
              <a:spcBef>
                <a:spcPts val="0"/>
              </a:spcBef>
              <a:spcAft>
                <a:spcPts val="0"/>
              </a:spcAft>
              <a:buClr>
                <a:schemeClr val="bg2"/>
              </a:buClr>
              <a:buFont typeface="Wingdings"/>
              <a:buChar char="§"/>
              <a:defRPr sz="2000">
                <a:solidFill>
                  <a:schemeClr val="tx1"/>
                </a:solidFill>
                <a:latin typeface="Calibri"/>
              </a:defRPr>
            </a:lvl8pPr>
            <a:lvl9pPr marL="3886200" indent="-228600">
              <a:spcBef>
                <a:spcPts val="0"/>
              </a:spcBef>
              <a:spcAft>
                <a:spcPts val="0"/>
              </a:spcAft>
              <a:buClr>
                <a:schemeClr val="bg2"/>
              </a:buClr>
              <a:buFont typeface="Wingdings"/>
              <a:buChar char="§"/>
              <a:defRPr sz="2000">
                <a:solidFill>
                  <a:schemeClr val="tx1"/>
                </a:solidFill>
                <a:latin typeface="Calibri"/>
              </a:defRPr>
            </a:lvl9pPr>
          </a:lstStyle>
          <a:p>
            <a:pPr>
              <a:spcBef>
                <a:spcPts val="0"/>
              </a:spcBef>
              <a:buClrTx/>
              <a:buFontTx/>
              <a:buNone/>
              <a:defRPr/>
            </a:pPr>
            <a:endParaRPr lang="de-DE">
              <a:latin typeface="Arial"/>
            </a:endParaRPr>
          </a:p>
        </p:txBody>
      </p:sp>
      <p:pic>
        <p:nvPicPr>
          <p:cNvPr id="11269" name="Inhaltsplatzhalter 2"/>
          <p:cNvPicPr>
            <a:picLocks noChangeAspect="1"/>
          </p:cNvPicPr>
          <p:nvPr/>
        </p:nvPicPr>
        <p:blipFill>
          <a:blip r:embed="rId3"/>
          <a:srcRect l="19501" t="45735" r="41404" b="33164"/>
          <a:stretch/>
        </p:blipFill>
        <p:spPr bwMode="auto">
          <a:xfrm>
            <a:off x="4967288" y="2328863"/>
            <a:ext cx="3567112" cy="2851150"/>
          </a:xfrm>
          <a:prstGeom prst="rect">
            <a:avLst/>
          </a:prstGeom>
          <a:noFill/>
          <a:ln>
            <a:noFill/>
          </a:ln>
        </p:spPr>
      </p:pic>
      <p:sp>
        <p:nvSpPr>
          <p:cNvPr id="11270" name="Rechteckige Legende 9"/>
          <p:cNvSpPr>
            <a:spLocks noChangeArrowheads="1"/>
          </p:cNvSpPr>
          <p:nvPr/>
        </p:nvSpPr>
        <p:spPr bwMode="auto">
          <a:xfrm>
            <a:off x="722309" y="2263775"/>
            <a:ext cx="3925888" cy="3060700"/>
          </a:xfrm>
          <a:prstGeom prst="wedgeRectCallout">
            <a:avLst>
              <a:gd name="adj1" fmla="val 4310"/>
              <a:gd name="adj2" fmla="val 66384"/>
            </a:avLst>
          </a:prstGeom>
          <a:noFill/>
          <a:ln w="9525" algn="ctr">
            <a:solidFill>
              <a:schemeClr val="tx1"/>
            </a:solidFill>
            <a:round/>
            <a:headEnd/>
            <a:tailEnd/>
          </a:ln>
        </p:spPr>
        <p:txBody>
          <a:bodyPr/>
          <a:lstStyle>
            <a:lvl1pPr>
              <a:spcBef>
                <a:spcPts val="0"/>
              </a:spcBef>
              <a:buClr>
                <a:schemeClr val="bg2"/>
              </a:buClr>
              <a:buFont typeface="Wingdings"/>
              <a:buChar char="§"/>
              <a:defRPr sz="2400">
                <a:solidFill>
                  <a:schemeClr val="tx1"/>
                </a:solidFill>
                <a:latin typeface="Calibri"/>
              </a:defRPr>
            </a:lvl1pPr>
            <a:lvl2pPr marL="742950" indent="-285750">
              <a:spcBef>
                <a:spcPts val="0"/>
              </a:spcBef>
              <a:buClr>
                <a:schemeClr val="bg2"/>
              </a:buClr>
              <a:buFont typeface="Wingdings"/>
              <a:buChar char="§"/>
              <a:defRPr sz="2400">
                <a:solidFill>
                  <a:schemeClr val="tx1"/>
                </a:solidFill>
                <a:latin typeface="Calibri"/>
              </a:defRPr>
            </a:lvl2pPr>
            <a:lvl3pPr marL="1143000" indent="-228600">
              <a:spcBef>
                <a:spcPts val="0"/>
              </a:spcBef>
              <a:buClr>
                <a:schemeClr val="bg2"/>
              </a:buClr>
              <a:buFont typeface="Wingdings"/>
              <a:buChar char="§"/>
              <a:defRPr sz="2400">
                <a:solidFill>
                  <a:schemeClr val="tx1"/>
                </a:solidFill>
                <a:latin typeface="Calibri"/>
              </a:defRPr>
            </a:lvl3pPr>
            <a:lvl4pPr marL="1600200" indent="-228600">
              <a:spcBef>
                <a:spcPts val="0"/>
              </a:spcBef>
              <a:buClr>
                <a:schemeClr val="bg2"/>
              </a:buClr>
              <a:buFont typeface="Wingdings"/>
              <a:buChar char="§"/>
              <a:defRPr sz="2000">
                <a:solidFill>
                  <a:schemeClr val="tx1"/>
                </a:solidFill>
                <a:latin typeface="Calibri"/>
              </a:defRPr>
            </a:lvl4pPr>
            <a:lvl5pPr marL="2057400" indent="-228600">
              <a:spcBef>
                <a:spcPts val="0"/>
              </a:spcBef>
              <a:buClr>
                <a:schemeClr val="bg2"/>
              </a:buClr>
              <a:buFont typeface="Wingdings"/>
              <a:buChar char="§"/>
              <a:defRPr sz="2000">
                <a:solidFill>
                  <a:schemeClr val="tx1"/>
                </a:solidFill>
                <a:latin typeface="Calibri"/>
              </a:defRPr>
            </a:lvl5pPr>
            <a:lvl6pPr marL="2514600" indent="-228600">
              <a:spcBef>
                <a:spcPts val="0"/>
              </a:spcBef>
              <a:spcAft>
                <a:spcPts val="0"/>
              </a:spcAft>
              <a:buClr>
                <a:schemeClr val="bg2"/>
              </a:buClr>
              <a:buFont typeface="Wingdings"/>
              <a:buChar char="§"/>
              <a:defRPr sz="2000">
                <a:solidFill>
                  <a:schemeClr val="tx1"/>
                </a:solidFill>
                <a:latin typeface="Calibri"/>
              </a:defRPr>
            </a:lvl6pPr>
            <a:lvl7pPr marL="2971800" indent="-228600">
              <a:spcBef>
                <a:spcPts val="0"/>
              </a:spcBef>
              <a:spcAft>
                <a:spcPts val="0"/>
              </a:spcAft>
              <a:buClr>
                <a:schemeClr val="bg2"/>
              </a:buClr>
              <a:buFont typeface="Wingdings"/>
              <a:buChar char="§"/>
              <a:defRPr sz="2000">
                <a:solidFill>
                  <a:schemeClr val="tx1"/>
                </a:solidFill>
                <a:latin typeface="Calibri"/>
              </a:defRPr>
            </a:lvl7pPr>
            <a:lvl8pPr marL="3429000" indent="-228600">
              <a:spcBef>
                <a:spcPts val="0"/>
              </a:spcBef>
              <a:spcAft>
                <a:spcPts val="0"/>
              </a:spcAft>
              <a:buClr>
                <a:schemeClr val="bg2"/>
              </a:buClr>
              <a:buFont typeface="Wingdings"/>
              <a:buChar char="§"/>
              <a:defRPr sz="2000">
                <a:solidFill>
                  <a:schemeClr val="tx1"/>
                </a:solidFill>
                <a:latin typeface="Calibri"/>
              </a:defRPr>
            </a:lvl8pPr>
            <a:lvl9pPr marL="3886200" indent="-228600">
              <a:spcBef>
                <a:spcPts val="0"/>
              </a:spcBef>
              <a:spcAft>
                <a:spcPts val="0"/>
              </a:spcAft>
              <a:buClr>
                <a:schemeClr val="bg2"/>
              </a:buClr>
              <a:buFont typeface="Wingdings"/>
              <a:buChar char="§"/>
              <a:defRPr sz="2000">
                <a:solidFill>
                  <a:schemeClr val="tx1"/>
                </a:solidFill>
                <a:latin typeface="Calibri"/>
              </a:defRPr>
            </a:lvl9pPr>
          </a:lstStyle>
          <a:p>
            <a:pPr>
              <a:spcBef>
                <a:spcPts val="0"/>
              </a:spcBef>
              <a:buClrTx/>
              <a:buFontTx/>
              <a:buNone/>
              <a:defRPr/>
            </a:pPr>
            <a:endParaRPr lang="de-DE">
              <a:latin typeface="Arial"/>
            </a:endParaRPr>
          </a:p>
        </p:txBody>
      </p:sp>
      <p:pic>
        <p:nvPicPr>
          <p:cNvPr id="11271" name="Inhaltsplatzhalter 2"/>
          <p:cNvPicPr>
            <a:picLocks noChangeAspect="1"/>
          </p:cNvPicPr>
          <p:nvPr/>
        </p:nvPicPr>
        <p:blipFill>
          <a:blip r:embed="rId4"/>
          <a:srcRect l="4483" t="13934" r="53851" b="73325"/>
          <a:stretch/>
        </p:blipFill>
        <p:spPr bwMode="auto">
          <a:xfrm>
            <a:off x="830259" y="2587625"/>
            <a:ext cx="3779838" cy="2413000"/>
          </a:xfrm>
          <a:prstGeom prst="rect">
            <a:avLst/>
          </a:prstGeom>
          <a:noFill/>
          <a:ln>
            <a:noFill/>
          </a:ln>
        </p:spPr>
      </p:pic>
      <p:sp>
        <p:nvSpPr>
          <p:cNvPr id="2" name="Rechteck 1"/>
          <p:cNvSpPr/>
          <p:nvPr/>
        </p:nvSpPr>
        <p:spPr bwMode="auto">
          <a:xfrm>
            <a:off x="1793422" y="2551111"/>
            <a:ext cx="285750" cy="315913"/>
          </a:xfrm>
          <a:prstGeom prst="rect">
            <a:avLst/>
          </a:prstGeom>
          <a:solidFill>
            <a:srgbClr val="C00000">
              <a:alpha val="30192"/>
            </a:srgbClr>
          </a:solidFill>
          <a:ln w="3810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endParaRPr lang="de-DE">
              <a:solidFill>
                <a:schemeClr val="tx1"/>
              </a:solidFill>
              <a:latin typeface="Arial"/>
            </a:endParaRPr>
          </a:p>
        </p:txBody>
      </p:sp>
      <p:sp>
        <p:nvSpPr>
          <p:cNvPr id="10" name="Rechteck 9"/>
          <p:cNvSpPr/>
          <p:nvPr/>
        </p:nvSpPr>
        <p:spPr bwMode="auto">
          <a:xfrm>
            <a:off x="8013700" y="2439988"/>
            <a:ext cx="349250" cy="347661"/>
          </a:xfrm>
          <a:prstGeom prst="rect">
            <a:avLst/>
          </a:prstGeom>
          <a:solidFill>
            <a:srgbClr val="C00000">
              <a:alpha val="30192"/>
            </a:srgbClr>
          </a:solidFill>
          <a:ln w="3810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endParaRPr lang="de-DE">
              <a:solidFill>
                <a:schemeClr val="tx1"/>
              </a:solidFill>
              <a:latin typeface="Arial"/>
            </a:endParaRPr>
          </a:p>
        </p:txBody>
      </p:sp>
      <p:sp>
        <p:nvSpPr>
          <p:cNvPr id="11" name="Rechteck 10"/>
          <p:cNvSpPr/>
          <p:nvPr/>
        </p:nvSpPr>
        <p:spPr bwMode="auto">
          <a:xfrm>
            <a:off x="1338263" y="4568825"/>
            <a:ext cx="639762" cy="468313"/>
          </a:xfrm>
          <a:prstGeom prst="rect">
            <a:avLst/>
          </a:prstGeom>
          <a:solidFill>
            <a:srgbClr val="0D0D0D">
              <a:alpha val="30192"/>
            </a:srgbClr>
          </a:solidFill>
          <a:ln w="3810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endParaRPr lang="de-DE">
              <a:solidFill>
                <a:schemeClr val="tx1"/>
              </a:solidFill>
              <a:latin typeface="Arial"/>
            </a:endParaRPr>
          </a:p>
        </p:txBody>
      </p:sp>
      <p:sp>
        <p:nvSpPr>
          <p:cNvPr id="12" name="Rechteck 11"/>
          <p:cNvSpPr/>
          <p:nvPr/>
        </p:nvSpPr>
        <p:spPr bwMode="auto">
          <a:xfrm>
            <a:off x="6929438" y="4100513"/>
            <a:ext cx="539750" cy="266700"/>
          </a:xfrm>
          <a:prstGeom prst="rect">
            <a:avLst/>
          </a:prstGeom>
          <a:solidFill>
            <a:srgbClr val="0D0D0D">
              <a:alpha val="30192"/>
            </a:srgbClr>
          </a:solidFill>
          <a:ln w="3810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endParaRPr lang="de-DE">
              <a:solidFill>
                <a:schemeClr val="tx1"/>
              </a:solidFill>
              <a:latin typeface="Arial"/>
            </a:endParaRPr>
          </a:p>
        </p:txBody>
      </p:sp>
      <p:sp>
        <p:nvSpPr>
          <p:cNvPr id="13" name="Rechteck 12"/>
          <p:cNvSpPr/>
          <p:nvPr/>
        </p:nvSpPr>
        <p:spPr bwMode="auto">
          <a:xfrm>
            <a:off x="6721475" y="3267075"/>
            <a:ext cx="863599" cy="296863"/>
          </a:xfrm>
          <a:prstGeom prst="rect">
            <a:avLst/>
          </a:prstGeom>
          <a:solidFill>
            <a:srgbClr val="0D0D0D">
              <a:alpha val="30192"/>
            </a:srgbClr>
          </a:solidFill>
          <a:ln w="3810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endParaRPr lang="de-DE">
              <a:solidFill>
                <a:schemeClr val="tx1"/>
              </a:solidFill>
              <a:latin typeface="Arial"/>
            </a:endParaRPr>
          </a:p>
        </p:txBody>
      </p:sp>
      <p:sp>
        <p:nvSpPr>
          <p:cNvPr id="14" name="Rechteck 13"/>
          <p:cNvSpPr/>
          <p:nvPr/>
        </p:nvSpPr>
        <p:spPr bwMode="auto">
          <a:xfrm>
            <a:off x="6786563" y="4621212"/>
            <a:ext cx="682625" cy="282575"/>
          </a:xfrm>
          <a:prstGeom prst="rect">
            <a:avLst/>
          </a:prstGeom>
          <a:solidFill>
            <a:srgbClr val="0D0D0D">
              <a:alpha val="30192"/>
            </a:srgbClr>
          </a:solidFill>
          <a:ln w="3810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endParaRPr lang="de-DE">
              <a:solidFill>
                <a:schemeClr val="tx1"/>
              </a:solidFill>
              <a:latin typeface="Arial"/>
            </a:endParaRPr>
          </a:p>
        </p:txBody>
      </p:sp>
      <p:sp>
        <p:nvSpPr>
          <p:cNvPr id="15" name="Rechteck 14"/>
          <p:cNvSpPr/>
          <p:nvPr/>
        </p:nvSpPr>
        <p:spPr bwMode="auto">
          <a:xfrm>
            <a:off x="7775575" y="4064000"/>
            <a:ext cx="684213" cy="284163"/>
          </a:xfrm>
          <a:prstGeom prst="rect">
            <a:avLst/>
          </a:prstGeom>
          <a:solidFill>
            <a:srgbClr val="0D0D0D">
              <a:alpha val="30192"/>
            </a:srgbClr>
          </a:solidFill>
          <a:ln w="3810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endParaRPr lang="de-DE">
              <a:solidFill>
                <a:schemeClr val="tx1"/>
              </a:solidFill>
              <a:latin typeface="Arial"/>
            </a:endParaRPr>
          </a:p>
        </p:txBody>
      </p:sp>
      <p:sp>
        <p:nvSpPr>
          <p:cNvPr id="16" name="Rechteck 15"/>
          <p:cNvSpPr/>
          <p:nvPr/>
        </p:nvSpPr>
        <p:spPr bwMode="auto">
          <a:xfrm>
            <a:off x="5364163" y="2732087"/>
            <a:ext cx="742950" cy="217487"/>
          </a:xfrm>
          <a:prstGeom prst="rect">
            <a:avLst/>
          </a:prstGeom>
          <a:solidFill>
            <a:srgbClr val="0D0D0D">
              <a:alpha val="30192"/>
            </a:srgbClr>
          </a:solidFill>
          <a:ln w="3810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endParaRPr lang="de-DE">
              <a:solidFill>
                <a:schemeClr val="tx1"/>
              </a:solidFill>
              <a:latin typeface="Arial"/>
            </a:endParaRPr>
          </a:p>
        </p:txBody>
      </p:sp>
      <p:sp>
        <p:nvSpPr>
          <p:cNvPr id="17" name="Rechteck 16"/>
          <p:cNvSpPr/>
          <p:nvPr/>
        </p:nvSpPr>
        <p:spPr bwMode="auto">
          <a:xfrm>
            <a:off x="5759450" y="3013075"/>
            <a:ext cx="576263" cy="254000"/>
          </a:xfrm>
          <a:prstGeom prst="rect">
            <a:avLst/>
          </a:prstGeom>
          <a:solidFill>
            <a:srgbClr val="0D0D0D">
              <a:alpha val="30192"/>
            </a:srgbClr>
          </a:solidFill>
          <a:ln w="3810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endParaRPr lang="de-DE">
              <a:solidFill>
                <a:schemeClr val="tx1"/>
              </a:solidFill>
              <a:latin typeface="Arial"/>
            </a:endParaRPr>
          </a:p>
        </p:txBody>
      </p:sp>
      <p:sp>
        <p:nvSpPr>
          <p:cNvPr id="18" name="Rechteck 17"/>
          <p:cNvSpPr/>
          <p:nvPr/>
        </p:nvSpPr>
        <p:spPr bwMode="auto">
          <a:xfrm>
            <a:off x="5435600" y="3521075"/>
            <a:ext cx="1044575" cy="267546"/>
          </a:xfrm>
          <a:prstGeom prst="rect">
            <a:avLst/>
          </a:prstGeom>
          <a:solidFill>
            <a:srgbClr val="0D0D0D">
              <a:alpha val="30192"/>
            </a:srgbClr>
          </a:solidFill>
          <a:ln w="3810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endParaRPr lang="de-DE">
              <a:solidFill>
                <a:schemeClr val="tx1"/>
              </a:solidFill>
              <a:latin typeface="Arial"/>
            </a:endParaRPr>
          </a:p>
        </p:txBody>
      </p:sp>
      <p:sp>
        <p:nvSpPr>
          <p:cNvPr id="19" name="Rechteck 18"/>
          <p:cNvSpPr/>
          <p:nvPr/>
        </p:nvSpPr>
        <p:spPr bwMode="auto">
          <a:xfrm>
            <a:off x="7666038" y="3563938"/>
            <a:ext cx="830262" cy="268287"/>
          </a:xfrm>
          <a:prstGeom prst="rect">
            <a:avLst/>
          </a:prstGeom>
          <a:solidFill>
            <a:srgbClr val="0D0D0D">
              <a:alpha val="30192"/>
            </a:srgbClr>
          </a:solidFill>
          <a:ln w="3810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endParaRPr lang="de-DE">
              <a:solidFill>
                <a:schemeClr val="tx1"/>
              </a:solidFill>
              <a:latin typeface="Arial"/>
            </a:endParaRPr>
          </a:p>
        </p:txBody>
      </p:sp>
      <p:sp>
        <p:nvSpPr>
          <p:cNvPr id="20" name="Rechteck 19"/>
          <p:cNvSpPr/>
          <p:nvPr/>
        </p:nvSpPr>
        <p:spPr bwMode="auto">
          <a:xfrm>
            <a:off x="5067300" y="3788621"/>
            <a:ext cx="692150" cy="275379"/>
          </a:xfrm>
          <a:prstGeom prst="rect">
            <a:avLst/>
          </a:prstGeom>
          <a:solidFill>
            <a:srgbClr val="0D0D0D">
              <a:alpha val="30192"/>
            </a:srgbClr>
          </a:solidFill>
          <a:ln w="3810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endParaRPr lang="de-DE">
              <a:solidFill>
                <a:schemeClr val="tx1"/>
              </a:solidFill>
              <a:latin typeface="Arial"/>
            </a:endParaRPr>
          </a:p>
        </p:txBody>
      </p:sp>
      <p:sp>
        <p:nvSpPr>
          <p:cNvPr id="21" name="Rechteck 20"/>
          <p:cNvSpPr/>
          <p:nvPr/>
        </p:nvSpPr>
        <p:spPr bwMode="auto">
          <a:xfrm>
            <a:off x="5067300" y="4568825"/>
            <a:ext cx="1160463" cy="288924"/>
          </a:xfrm>
          <a:prstGeom prst="rect">
            <a:avLst/>
          </a:prstGeom>
          <a:solidFill>
            <a:srgbClr val="0D0D0D">
              <a:alpha val="30192"/>
            </a:srgbClr>
          </a:solidFill>
          <a:ln w="3810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endParaRPr lang="de-DE">
              <a:solidFill>
                <a:schemeClr val="tx1"/>
              </a:solidFill>
              <a:latin typeface="Arial"/>
            </a:endParaRPr>
          </a:p>
        </p:txBody>
      </p:sp>
      <p:sp>
        <p:nvSpPr>
          <p:cNvPr id="22" name="Rechteck 21"/>
          <p:cNvSpPr/>
          <p:nvPr/>
        </p:nvSpPr>
        <p:spPr bwMode="auto">
          <a:xfrm>
            <a:off x="7962900" y="3849688"/>
            <a:ext cx="496888" cy="214312"/>
          </a:xfrm>
          <a:prstGeom prst="rect">
            <a:avLst/>
          </a:prstGeom>
          <a:solidFill>
            <a:srgbClr val="0D0D0D">
              <a:alpha val="30192"/>
            </a:srgbClr>
          </a:solidFill>
          <a:ln w="3810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endParaRPr lang="de-DE">
              <a:solidFill>
                <a:schemeClr val="tx1"/>
              </a:solidFill>
              <a:latin typeface="Arial"/>
            </a:endParaRPr>
          </a:p>
        </p:txBody>
      </p:sp>
      <p:sp>
        <p:nvSpPr>
          <p:cNvPr id="23" name="Rechteck 22"/>
          <p:cNvSpPr/>
          <p:nvPr/>
        </p:nvSpPr>
        <p:spPr bwMode="auto">
          <a:xfrm>
            <a:off x="5102225" y="4100513"/>
            <a:ext cx="742950" cy="220662"/>
          </a:xfrm>
          <a:prstGeom prst="rect">
            <a:avLst/>
          </a:prstGeom>
          <a:solidFill>
            <a:srgbClr val="0D0D0D">
              <a:alpha val="30192"/>
            </a:srgbClr>
          </a:solidFill>
          <a:ln w="3810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endParaRPr lang="de-DE">
              <a:solidFill>
                <a:schemeClr val="tx1"/>
              </a:solidFill>
              <a:latin typeface="Arial"/>
            </a:endParaRPr>
          </a:p>
        </p:txBody>
      </p:sp>
      <p:sp>
        <p:nvSpPr>
          <p:cNvPr id="25" name="Rechteck 24"/>
          <p:cNvSpPr/>
          <p:nvPr/>
        </p:nvSpPr>
        <p:spPr bwMode="auto">
          <a:xfrm>
            <a:off x="5102225" y="2439988"/>
            <a:ext cx="2097088" cy="292100"/>
          </a:xfrm>
          <a:prstGeom prst="rect">
            <a:avLst/>
          </a:prstGeom>
          <a:solidFill>
            <a:srgbClr val="0D0D0D">
              <a:alpha val="30192"/>
            </a:srgbClr>
          </a:solidFill>
          <a:ln w="3810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endParaRPr lang="de-DE">
              <a:solidFill>
                <a:schemeClr val="tx1"/>
              </a:solidFill>
              <a:latin typeface="Arial"/>
            </a:endParaRPr>
          </a:p>
        </p:txBody>
      </p:sp>
      <p:sp>
        <p:nvSpPr>
          <p:cNvPr id="3" name="Textfeld 2"/>
          <p:cNvSpPr txBox="1"/>
          <p:nvPr/>
        </p:nvSpPr>
        <p:spPr bwMode="auto">
          <a:xfrm>
            <a:off x="610957" y="5395913"/>
            <a:ext cx="1692275" cy="769937"/>
          </a:xfrm>
          <a:prstGeom prst="rect">
            <a:avLst/>
          </a:prstGeom>
          <a:noFill/>
          <a:ln>
            <a:noFill/>
          </a:ln>
        </p:spPr>
        <p:txBody>
          <a:bodyPr>
            <a:spAutoFit/>
          </a:bodyPr>
          <a:lstStyle/>
          <a:p>
            <a:pPr>
              <a:defRPr/>
            </a:pPr>
            <a:r>
              <a:rPr lang="de-DE" sz="2200">
                <a:solidFill>
                  <a:srgbClr val="BB0F21"/>
                </a:solidFill>
                <a:latin typeface="Calibri"/>
              </a:rPr>
              <a:t>36 Wörter in 3 Sätzen </a:t>
            </a:r>
            <a:endParaRPr/>
          </a:p>
        </p:txBody>
      </p:sp>
      <p:sp>
        <p:nvSpPr>
          <p:cNvPr id="28" name="Textfeld 27"/>
          <p:cNvSpPr txBox="1"/>
          <p:nvPr/>
        </p:nvSpPr>
        <p:spPr bwMode="auto">
          <a:xfrm>
            <a:off x="6989763" y="5395913"/>
            <a:ext cx="1692275" cy="769937"/>
          </a:xfrm>
          <a:prstGeom prst="rect">
            <a:avLst/>
          </a:prstGeom>
          <a:noFill/>
        </p:spPr>
        <p:txBody>
          <a:bodyPr>
            <a:spAutoFit/>
          </a:bodyPr>
          <a:lstStyle/>
          <a:p>
            <a:pPr algn="r">
              <a:defRPr/>
            </a:pPr>
            <a:r>
              <a:rPr lang="de-DE" sz="2200">
                <a:solidFill>
                  <a:srgbClr val="BB0F21"/>
                </a:solidFill>
                <a:latin typeface="Calibri"/>
              </a:rPr>
              <a:t>55 Wörter in 3 Sätzen </a:t>
            </a:r>
            <a:endParaRPr/>
          </a:p>
        </p:txBody>
      </p:sp>
      <p:sp>
        <p:nvSpPr>
          <p:cNvPr id="4" name="Foliennummernplatzhalter 3"/>
          <p:cNvSpPr>
            <a:spLocks noGrp="1"/>
          </p:cNvSpPr>
          <p:nvPr>
            <p:ph type="sldNum" sz="quarter" idx="4"/>
          </p:nvPr>
        </p:nvSpPr>
        <p:spPr bwMode="auto"/>
        <p:txBody>
          <a:bodyPr/>
          <a:lstStyle/>
          <a:p>
            <a:pPr>
              <a:defRPr/>
            </a:pPr>
            <a:fld id="{48F63A3B-78C7-47BE-AE5E-E10140E04643}" type="slidenum">
              <a:rPr lang="en-US"/>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show="0">
  <p:cSld>
    <p:bg>
      <p:bgPr>
        <a:solidFill>
          <a:schemeClr val="bg2">
            <a:lumMod val="90000"/>
          </a:schemeClr>
        </a:solidFill>
        <a:effectLst/>
      </p:bgPr>
    </p:bg>
    <p:spTree>
      <p:nvGrpSpPr>
        <p:cNvPr id="1" name=""/>
        <p:cNvGrpSpPr/>
        <p:nvPr/>
      </p:nvGrpSpPr>
      <p:grpSpPr bwMode="auto">
        <a:xfrm>
          <a:off x="0" y="0"/>
          <a:ext cx="0" cy="0"/>
          <a:chOff x="0" y="0"/>
          <a:chExt cx="0" cy="0"/>
        </a:xfrm>
      </p:grpSpPr>
      <p:sp>
        <p:nvSpPr>
          <p:cNvPr id="12290" name="Titel 1"/>
          <p:cNvSpPr>
            <a:spLocks noGrp="1"/>
          </p:cNvSpPr>
          <p:nvPr>
            <p:ph type="title"/>
          </p:nvPr>
        </p:nvSpPr>
        <p:spPr bwMode="auto"/>
        <p:txBody>
          <a:bodyPr/>
          <a:lstStyle/>
          <a:p>
            <a:pPr>
              <a:defRPr/>
            </a:pPr>
            <a:r>
              <a:rPr lang="de-DE"/>
              <a:t>Kommentare</a:t>
            </a:r>
            <a:endParaRPr/>
          </a:p>
        </p:txBody>
      </p:sp>
      <p:sp>
        <p:nvSpPr>
          <p:cNvPr id="4" name="Fußzeilenplatzhalter 3"/>
          <p:cNvSpPr>
            <a:spLocks noGrp="1"/>
          </p:cNvSpPr>
          <p:nvPr>
            <p:ph type="ftr" sz="quarter" idx="3"/>
          </p:nvPr>
        </p:nvSpPr>
        <p:spPr bwMode="auto"/>
        <p:txBody>
          <a:bodyPr/>
          <a:lstStyle/>
          <a:p>
            <a:pPr>
              <a:defRPr/>
            </a:pPr>
            <a:r>
              <a:rPr lang="de-DE"/>
              <a:t>Sprachliche Register</a:t>
            </a:r>
            <a:endParaRPr lang="de-DE" b="0"/>
          </a:p>
        </p:txBody>
      </p:sp>
      <p:sp>
        <p:nvSpPr>
          <p:cNvPr id="8195" name="Inhaltsplatzhalter 2"/>
          <p:cNvSpPr>
            <a:spLocks noGrp="1"/>
          </p:cNvSpPr>
          <p:nvPr>
            <p:ph type="body" sz="quarter" idx="10"/>
          </p:nvPr>
        </p:nvSpPr>
        <p:spPr bwMode="auto"/>
        <p:txBody>
          <a:bodyPr>
            <a:normAutofit/>
          </a:bodyPr>
          <a:lstStyle/>
          <a:p>
            <a:pPr marL="363538" indent="-363538">
              <a:lnSpc>
                <a:spcPct val="100000"/>
              </a:lnSpc>
              <a:defRPr/>
            </a:pPr>
            <a:r>
              <a:rPr lang="de-DE" sz="2000"/>
              <a:t>Mögliche Frage an die Studierenden: Welche Unterschiede fallen Ihnen mit Blick auf die sprachliche Gestaltung auf?</a:t>
            </a:r>
            <a:endParaRPr/>
          </a:p>
          <a:p>
            <a:pPr lvl="1">
              <a:lnSpc>
                <a:spcPct val="100000"/>
              </a:lnSpc>
              <a:defRPr/>
            </a:pPr>
            <a:r>
              <a:rPr lang="de-DE" sz="2000"/>
              <a:t>Chemiebuch für Kinder: einfachere Sprache, Leser/innen werden mit </a:t>
            </a:r>
            <a:r>
              <a:rPr lang="de-DE" sz="2000" i="1"/>
              <a:t>du </a:t>
            </a:r>
            <a:r>
              <a:rPr lang="de-DE" sz="2000"/>
              <a:t>angesprochen, nur ein Fachbegriff (</a:t>
            </a:r>
            <a:r>
              <a:rPr lang="de-DE" sz="2000" i="1"/>
              <a:t>Dichte</a:t>
            </a:r>
            <a:r>
              <a:rPr lang="de-DE" sz="2000"/>
              <a:t>), kurze und leicht lesbare Sätze</a:t>
            </a:r>
            <a:endParaRPr/>
          </a:p>
          <a:p>
            <a:pPr lvl="1">
              <a:lnSpc>
                <a:spcPct val="100000"/>
              </a:lnSpc>
              <a:defRPr/>
            </a:pPr>
            <a:r>
              <a:rPr lang="de-DE" sz="2000"/>
              <a:t>Chemiebuch der Schule: Sätze sind unpersönlich und objektiv mit </a:t>
            </a:r>
            <a:r>
              <a:rPr lang="de-DE" sz="2000" i="1"/>
              <a:t>man</a:t>
            </a:r>
            <a:r>
              <a:rPr lang="de-DE" sz="2000"/>
              <a:t> formuliert, zahlreiche Fachbegriffe (</a:t>
            </a:r>
            <a:r>
              <a:rPr lang="de-DE" sz="2000" i="1"/>
              <a:t>z. B. proportional, Masse, Volumen, Quotient), </a:t>
            </a:r>
            <a:r>
              <a:rPr lang="de-DE" sz="2000"/>
              <a:t>komplexe und lange Sätze</a:t>
            </a:r>
            <a:endParaRPr/>
          </a:p>
          <a:p>
            <a:pPr marL="363538" indent="-363538">
              <a:lnSpc>
                <a:spcPct val="100000"/>
              </a:lnSpc>
              <a:defRPr/>
            </a:pPr>
            <a:r>
              <a:rPr lang="de-DE" sz="2000"/>
              <a:t>Fazit: Schulbücher unterscheiden sich in ihrem Umfang und der sprachlichen Komplexität stark von den Büchern, die Kinder und Jugendliche aus ihrem Alltag kennen. Die Schüler/innen müssen also in der Schule lernen, diesen erhöhten Anforderungen zu entsprechen. </a:t>
            </a:r>
            <a:endParaRPr/>
          </a:p>
          <a:p>
            <a:pPr marL="0" indent="0">
              <a:lnSpc>
                <a:spcPct val="100000"/>
              </a:lnSpc>
              <a:buFont typeface="Wingdings"/>
              <a:buNone/>
              <a:defRPr/>
            </a:pPr>
            <a:endParaRPr lang="de-DE" sz="2000"/>
          </a:p>
        </p:txBody>
      </p:sp>
      <p:sp>
        <p:nvSpPr>
          <p:cNvPr id="2" name="Foliennummernplatzhalter 1"/>
          <p:cNvSpPr>
            <a:spLocks noGrp="1"/>
          </p:cNvSpPr>
          <p:nvPr>
            <p:ph type="sldNum" sz="quarter" idx="4"/>
          </p:nvPr>
        </p:nvSpPr>
        <p:spPr bwMode="auto"/>
        <p:txBody>
          <a:bodyPr/>
          <a:lstStyle/>
          <a:p>
            <a:pPr>
              <a:defRPr/>
            </a:pPr>
            <a:fld id="{48F63A3B-78C7-47BE-AE5E-E10140E04643}" type="slidenum">
              <a:rPr lang="en-US"/>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315" name="Titel 1"/>
          <p:cNvSpPr>
            <a:spLocks noGrp="1"/>
          </p:cNvSpPr>
          <p:nvPr>
            <p:ph type="title"/>
          </p:nvPr>
        </p:nvSpPr>
        <p:spPr bwMode="auto"/>
        <p:txBody>
          <a:bodyPr/>
          <a:lstStyle/>
          <a:p>
            <a:pPr>
              <a:defRPr/>
            </a:pPr>
            <a:r>
              <a:rPr lang="de-DE" sz="2700"/>
              <a:t>Sprachliche Register</a:t>
            </a:r>
            <a:endParaRPr/>
          </a:p>
        </p:txBody>
      </p:sp>
      <p:sp>
        <p:nvSpPr>
          <p:cNvPr id="6" name="Fußzeilenplatzhalter 3"/>
          <p:cNvSpPr>
            <a:spLocks noGrp="1"/>
          </p:cNvSpPr>
          <p:nvPr>
            <p:ph type="ftr" sz="quarter" idx="3"/>
          </p:nvPr>
        </p:nvSpPr>
        <p:spPr bwMode="auto"/>
        <p:txBody>
          <a:bodyPr/>
          <a:lstStyle/>
          <a:p>
            <a:pPr>
              <a:defRPr/>
            </a:pPr>
            <a:r>
              <a:rPr lang="de-DE"/>
              <a:t>Sprachliche Register</a:t>
            </a:r>
            <a:endParaRPr lang="de-DE" b="0"/>
          </a:p>
        </p:txBody>
      </p:sp>
      <p:sp>
        <p:nvSpPr>
          <p:cNvPr id="2" name="Textplatzhalter 1"/>
          <p:cNvSpPr>
            <a:spLocks noGrp="1"/>
          </p:cNvSpPr>
          <p:nvPr>
            <p:ph type="body" sz="quarter" idx="10"/>
          </p:nvPr>
        </p:nvSpPr>
        <p:spPr bwMode="auto">
          <a:xfrm>
            <a:off x="622299" y="1207055"/>
            <a:ext cx="7886700" cy="4544871"/>
          </a:xfrm>
        </p:spPr>
        <p:txBody>
          <a:bodyPr>
            <a:noAutofit/>
          </a:bodyPr>
          <a:lstStyle/>
          <a:p>
            <a:pPr marL="363538" indent="-363538">
              <a:lnSpc>
                <a:spcPct val="100000"/>
              </a:lnSpc>
              <a:defRPr/>
            </a:pPr>
            <a:r>
              <a:rPr lang="de-DE" sz="2000">
                <a:ea typeface="ＭＳ Ｐゴシック"/>
              </a:rPr>
              <a:t>Je nach Situation und Gesprächspartner/in verwenden Sprecher (bewusst oder unbewusst) verschiedene Varianten des Deutschen – die sogenannten </a:t>
            </a:r>
            <a:r>
              <a:rPr lang="de-DE" sz="2000" b="1">
                <a:ea typeface="ＭＳ Ｐゴシック"/>
              </a:rPr>
              <a:t>sprachlichen Register</a:t>
            </a:r>
            <a:r>
              <a:rPr lang="de-DE" sz="2000">
                <a:ea typeface="ＭＳ Ｐゴシック"/>
              </a:rPr>
              <a:t>.</a:t>
            </a:r>
            <a:endParaRPr/>
          </a:p>
          <a:p>
            <a:pPr marL="363538" indent="-363538">
              <a:lnSpc>
                <a:spcPct val="100000"/>
              </a:lnSpc>
              <a:defRPr/>
            </a:pPr>
            <a:r>
              <a:rPr lang="de-DE" sz="2000">
                <a:ea typeface="ＭＳ Ｐゴシック"/>
              </a:rPr>
              <a:t>Diese Register haben spezifische Funktionen und Merkmale in den jeweiligen Kommunikationssituationen.</a:t>
            </a:r>
            <a:endParaRPr/>
          </a:p>
          <a:p>
            <a:pPr marL="363538" indent="-363538">
              <a:lnSpc>
                <a:spcPct val="100000"/>
              </a:lnSpc>
              <a:defRPr/>
            </a:pPr>
            <a:r>
              <a:rPr lang="de-DE" sz="2000">
                <a:ea typeface="ＭＳ Ｐゴシック"/>
              </a:rPr>
              <a:t>Mit Blick auf das Thema „Sprachförderung in der Schule“ sind die folgenden Register besonders relevant:</a:t>
            </a:r>
            <a:endParaRPr/>
          </a:p>
          <a:p>
            <a:pPr marL="623888" lvl="1" indent="-260350">
              <a:lnSpc>
                <a:spcPct val="100000"/>
              </a:lnSpc>
              <a:spcBef>
                <a:spcPts val="1200"/>
              </a:spcBef>
              <a:buFont typeface="+mj-lt"/>
              <a:buAutoNum type="arabicParenR"/>
              <a:defRPr/>
            </a:pPr>
            <a:r>
              <a:rPr lang="de-DE" sz="2000" b="1">
                <a:ea typeface="ＭＳ Ｐゴシック"/>
              </a:rPr>
              <a:t>Alltagssprache</a:t>
            </a:r>
            <a:br>
              <a:rPr lang="de-DE" sz="2000" b="1">
                <a:ea typeface="ＭＳ Ｐゴシック"/>
              </a:rPr>
            </a:br>
            <a:r>
              <a:rPr lang="de-DE" sz="2000">
                <a:ea typeface="ＭＳ Ｐゴシック"/>
              </a:rPr>
              <a:t>(auch: Gemeinsprache, Standardsprache)</a:t>
            </a:r>
            <a:endParaRPr lang="de-DE" sz="2000" b="1">
              <a:ea typeface="ＭＳ Ｐゴシック"/>
            </a:endParaRPr>
          </a:p>
          <a:p>
            <a:pPr marL="623888" lvl="1" indent="-260350">
              <a:lnSpc>
                <a:spcPct val="100000"/>
              </a:lnSpc>
              <a:spcBef>
                <a:spcPts val="1200"/>
              </a:spcBef>
              <a:buFont typeface="+mj-lt"/>
              <a:buAutoNum type="arabicParenR"/>
              <a:defRPr/>
            </a:pPr>
            <a:r>
              <a:rPr lang="de-DE" sz="2000" b="1">
                <a:ea typeface="ＭＳ Ｐゴシック"/>
              </a:rPr>
              <a:t>Bildungs- und Fachsprache*</a:t>
            </a:r>
            <a:r>
              <a:rPr lang="de-DE" sz="2000">
                <a:ea typeface="ＭＳ Ｐゴシック"/>
              </a:rPr>
              <a:t>     </a:t>
            </a:r>
            <a:endParaRPr/>
          </a:p>
          <a:p>
            <a:pPr marL="363538" lvl="1" indent="0">
              <a:lnSpc>
                <a:spcPct val="100000"/>
              </a:lnSpc>
              <a:spcBef>
                <a:spcPts val="1200"/>
              </a:spcBef>
              <a:buNone/>
              <a:defRPr/>
            </a:pPr>
            <a:r>
              <a:rPr lang="de-DE" sz="2000">
                <a:ea typeface="ＭＳ Ｐゴシック"/>
              </a:rPr>
              <a:t>                                                                                                                           </a:t>
            </a:r>
            <a:r>
              <a:rPr lang="de-DE" sz="1500">
                <a:ea typeface="ＭＳ Ｐゴシック"/>
              </a:rPr>
              <a:t>*</a:t>
            </a:r>
            <a:endParaRPr lang="de-DE" sz="2000">
              <a:ea typeface="ＭＳ Ｐゴシック"/>
            </a:endParaRPr>
          </a:p>
        </p:txBody>
      </p:sp>
      <p:sp>
        <p:nvSpPr>
          <p:cNvPr id="4" name="Foliennummernplatzhalter 3"/>
          <p:cNvSpPr>
            <a:spLocks noGrp="1"/>
          </p:cNvSpPr>
          <p:nvPr>
            <p:ph type="sldNum" sz="quarter" idx="4"/>
          </p:nvPr>
        </p:nvSpPr>
        <p:spPr bwMode="auto"/>
        <p:txBody>
          <a:bodyPr/>
          <a:lstStyle/>
          <a:p>
            <a:pPr>
              <a:defRPr/>
            </a:pPr>
            <a:fld id="{48F63A3B-78C7-47BE-AE5E-E10140E04643}" type="slidenum">
              <a:rPr lang="en-US"/>
              <a:t>9</a:t>
            </a:fld>
            <a:endParaRPr lang="en-US"/>
          </a:p>
        </p:txBody>
      </p:sp>
      <p:pic>
        <p:nvPicPr>
          <p:cNvPr id="3" name="Grafik 2"/>
          <p:cNvPicPr>
            <a:picLocks noChangeAspect="1"/>
          </p:cNvPicPr>
          <p:nvPr/>
        </p:nvPicPr>
        <p:blipFill>
          <a:blip r:embed="rId3"/>
          <a:srcRect r="2938"/>
          <a:stretch/>
        </p:blipFill>
        <p:spPr bwMode="auto">
          <a:xfrm>
            <a:off x="5831894" y="4122056"/>
            <a:ext cx="2738817" cy="1860579"/>
          </a:xfrm>
          <a:prstGeom prst="rect">
            <a:avLst/>
          </a:prstGeom>
        </p:spPr>
      </p:pic>
      <p:sp>
        <p:nvSpPr>
          <p:cNvPr id="5" name="Textfeld 4"/>
          <p:cNvSpPr txBox="1"/>
          <p:nvPr/>
        </p:nvSpPr>
        <p:spPr bwMode="auto">
          <a:xfrm>
            <a:off x="993807" y="5301449"/>
            <a:ext cx="4438395" cy="784830"/>
          </a:xfrm>
          <a:prstGeom prst="rect">
            <a:avLst/>
          </a:prstGeom>
          <a:noFill/>
        </p:spPr>
        <p:txBody>
          <a:bodyPr wrap="none" rtlCol="0">
            <a:spAutoFit/>
          </a:bodyPr>
          <a:lstStyle/>
          <a:p>
            <a:pPr marL="0" lvl="1">
              <a:defRPr/>
            </a:pPr>
            <a:r>
              <a:rPr lang="de-DE" sz="1500">
                <a:ea typeface="ＭＳ Ｐゴシック"/>
              </a:rPr>
              <a:t>* Da die Register Bildungssprache und Fachsprache </a:t>
            </a:r>
            <a:br>
              <a:rPr lang="de-DE" sz="1500">
                <a:ea typeface="ＭＳ Ｐゴシック"/>
              </a:rPr>
            </a:br>
            <a:r>
              <a:rPr lang="de-DE" sz="1500">
                <a:ea typeface="ＭＳ Ｐゴシック"/>
              </a:rPr>
              <a:t>nicht trennscharf voneinander abgegrenzt werden </a:t>
            </a:r>
            <a:br>
              <a:rPr lang="de-DE" sz="1500">
                <a:ea typeface="ＭＳ Ｐゴシック"/>
              </a:rPr>
            </a:br>
            <a:r>
              <a:rPr lang="de-DE" sz="1500">
                <a:ea typeface="ＭＳ Ｐゴシック"/>
              </a:rPr>
              <a:t>können, werden sie hier zusammenfassend behandelt.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Arial"/>
        <a:cs typeface="Arial"/>
      </a:majorFont>
      <a:minorFont>
        <a:latin typeface="Calibri"/>
        <a:ea typeface="Arial"/>
        <a:cs typeface="Arial"/>
      </a:minorFont>
    </a:fontScheme>
    <a:fmtScheme name="Office Them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8995</Words>
  <Application>Microsoft Office PowerPoint</Application>
  <DocSecurity>0</DocSecurity>
  <PresentationFormat>Bildschirmpräsentation (4:3)</PresentationFormat>
  <Paragraphs>508</Paragraphs>
  <Slides>49</Slides>
  <Notes>21</Notes>
  <HiddenSlides>25</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49</vt:i4>
      </vt:variant>
    </vt:vector>
  </HeadingPairs>
  <TitlesOfParts>
    <vt:vector size="57" baseType="lpstr">
      <vt:lpstr>Agfa Rotis Sans Serif</vt:lpstr>
      <vt:lpstr>Arial</vt:lpstr>
      <vt:lpstr>Calibri</vt:lpstr>
      <vt:lpstr>Calibri Light</vt:lpstr>
      <vt:lpstr>Open Sans</vt:lpstr>
      <vt:lpstr>Wingdings</vt:lpstr>
      <vt:lpstr>Wingdings 3</vt:lpstr>
      <vt:lpstr>Office Theme</vt:lpstr>
      <vt:lpstr>Sprachliche Register</vt:lpstr>
      <vt:lpstr>Ziele dieser Einheit</vt:lpstr>
      <vt:lpstr>Das Thema Dichte in einem Kinderbuch</vt:lpstr>
      <vt:lpstr>Kommentare</vt:lpstr>
      <vt:lpstr>Das Thema Dichte in einem Schulbuch (Kl. 7/8)</vt:lpstr>
      <vt:lpstr>Kommentare</vt:lpstr>
      <vt:lpstr>Der Vergleich: Kinder- und Schulbuch</vt:lpstr>
      <vt:lpstr>Kommentare</vt:lpstr>
      <vt:lpstr>Sprachliche Register</vt:lpstr>
      <vt:lpstr>Kommentare</vt:lpstr>
      <vt:lpstr>Register Alltagssprache</vt:lpstr>
      <vt:lpstr>Kommentare</vt:lpstr>
      <vt:lpstr>Register Bildungs- und Fachsprache</vt:lpstr>
      <vt:lpstr>Kommentare</vt:lpstr>
      <vt:lpstr>Kennzeichen alltagssprachlicher Kommunikation</vt:lpstr>
      <vt:lpstr>Kommentare (Kennzeichen d. Alltagssprache 1/3)</vt:lpstr>
      <vt:lpstr>Kommentare (Kennzeichen d. Alltagssprache 2/3)</vt:lpstr>
      <vt:lpstr>Kommentare (Kennzeichen d. Alltagssprache 3/3)</vt:lpstr>
      <vt:lpstr>Kennzeichen bildungs- und fachsprachlicher Kommunikation</vt:lpstr>
      <vt:lpstr>Kommentare (Kennzeichen d. Bildungs-/Fachsprache 1/3)</vt:lpstr>
      <vt:lpstr>Kommentare (Kennzeichen d. Bildungs-/Fachsprache 2/3)</vt:lpstr>
      <vt:lpstr>Kommentare (Kennzeichen d. Bildungs-/Fachsprache 3/3)</vt:lpstr>
      <vt:lpstr>Alltagssprache vs. Bildungs- und Fachsprache</vt:lpstr>
      <vt:lpstr>Kommentare</vt:lpstr>
      <vt:lpstr>Alltagssprache vs. Bildungs- und Fachsprache</vt:lpstr>
      <vt:lpstr>Kommentare (1/2)</vt:lpstr>
      <vt:lpstr>Kommentare (2/2)</vt:lpstr>
      <vt:lpstr>Alltagssprache vs. Bildungs- und Fachsprache</vt:lpstr>
      <vt:lpstr>Kommentare </vt:lpstr>
      <vt:lpstr>Übung: Sprachliche Register</vt:lpstr>
      <vt:lpstr>Kommentare</vt:lpstr>
      <vt:lpstr>Auswertung: Sprachliche Register</vt:lpstr>
      <vt:lpstr>Kommentare</vt:lpstr>
      <vt:lpstr>Auswertung: Sprachliche Register</vt:lpstr>
      <vt:lpstr>Kommentare</vt:lpstr>
      <vt:lpstr>Vertiefung: Sprachliche Register</vt:lpstr>
      <vt:lpstr>Kommentare</vt:lpstr>
      <vt:lpstr>Funktionen von Bildungs- und Fachsprache</vt:lpstr>
      <vt:lpstr>Kommentare</vt:lpstr>
      <vt:lpstr>Funktionen von Bildungs- und Fachsprache</vt:lpstr>
      <vt:lpstr>Kommentare</vt:lpstr>
      <vt:lpstr>Funktionen von Bildungs- und Fachsprache</vt:lpstr>
      <vt:lpstr>Kommentare</vt:lpstr>
      <vt:lpstr>Funktionen von Bildungs- und Fachsprache</vt:lpstr>
      <vt:lpstr>Kommentare</vt:lpstr>
      <vt:lpstr>Übung: Funktionen sprachlicher Register</vt:lpstr>
      <vt:lpstr>Kommentare</vt:lpstr>
      <vt:lpstr>Auswertung: Sprachliche Register</vt:lpstr>
      <vt:lpstr>Literaturverzeichnis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Janina Schendel</dc:creator>
  <cp:keywords/>
  <dc:description/>
  <cp:lastModifiedBy>Fenja Netzer</cp:lastModifiedBy>
  <cp:revision>109</cp:revision>
  <dcterms:created xsi:type="dcterms:W3CDTF">2016-09-06T13:06:13Z</dcterms:created>
  <dcterms:modified xsi:type="dcterms:W3CDTF">2022-03-22T16:40:55Z</dcterms:modified>
  <cp:category/>
  <dc:identifier/>
  <cp:contentStatus/>
  <dc:language/>
  <cp:version/>
</cp:coreProperties>
</file>