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52.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notesSlides/notesSlide9.xml" ContentType="application/vnd.openxmlformats-officedocument.presentationml.notesSlide+xml"/>
  <Override PartName="/ppt/slides/slide43.xml" ContentType="application/vnd.openxmlformats-officedocument.presentationml.slide+xml"/>
  <Override PartName="/ppt/slides/slide37.xml" ContentType="application/vnd.openxmlformats-officedocument.presentationml.slide+xml"/>
  <Override PartName="/ppt/slides/slide51.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slides/slide3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35.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48.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53.xml" ContentType="application/vnd.openxmlformats-officedocument.presentationml.slide+xml"/>
  <Override PartName="/ppt/theme/theme1.xml" ContentType="application/vnd.openxmlformats-officedocument.theme+xml"/>
  <Override PartName="/ppt/slides/slide28.xml" ContentType="application/vnd.openxmlformats-officedocument.presentationml.slide+xml"/>
  <Override PartName="/ppt/slideLayouts/slideLayout1.xml" ContentType="application/vnd.openxmlformats-officedocument.presentationml.slideLayout+xml"/>
  <Override PartName="/ppt/slides/slide4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viewProps.xml" ContentType="application/vnd.openxmlformats-officedocument.presentationml.viewProps+xml"/>
  <Override PartName="/ppt/slides/slide49.xml" ContentType="application/vnd.openxmlformats-officedocument.presentationml.slide+xml"/>
  <Override PartName="/ppt/presProps.xml" ContentType="application/vnd.openxmlformats-officedocument.presentationml.presProps+xml"/>
  <Override PartName="/ppt/slideLayouts/slideLayout6.xml" ContentType="application/vnd.openxmlformats-officedocument.presentationml.slideLayout+xml"/>
  <Override PartName="/ppt/slides/slide38.xml" ContentType="application/vnd.openxmlformats-officedocument.presentationml.slide+xml"/>
  <Override PartName="/ppt/notesSlides/notesSlide12.xml" ContentType="application/vnd.openxmlformats-officedocument.presentationml.notesSlide+xml"/>
  <Override PartName="/ppt/slides/slide34.xml" ContentType="application/vnd.openxmlformats-officedocument.presentationml.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5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6858000" type="screen4x3"/>
  <p:notesSz cx="9144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17AEE810-B9C9-D244-03F0-22C91DBE39A2}">
  <a:tblStyle styleId="{17AEE810-B9C9-D244-03F0-22C91DBE39A2}" styleName="Helle Formatvorlage 1">
    <a:wholeTbl>
      <a:tcTxStyle>
        <a:fontRef idx="minor">
          <a:srgbClr val="000000"/>
        </a:fontRef>
        <a:schemeClr val="tx1"/>
      </a:tcTxStyle>
      <a:tcStyle>
        <a:tcBdr>
          <a:left>
            <a:ln w="12700">
              <a:noFill/>
            </a:ln>
          </a:left>
          <a:right>
            <a:ln w="12700">
              <a:noFill/>
            </a:ln>
          </a:right>
          <a:top>
            <a:ln w="12700">
              <a:solidFill>
                <a:schemeClr val="tx1"/>
              </a:solidFill>
            </a:ln>
          </a:top>
          <a:bottom>
            <a:ln w="12700">
              <a:solidFill>
                <a:schemeClr val="tx1"/>
              </a:solidFill>
            </a:ln>
          </a:bottom>
          <a:insideH>
            <a:ln w="12700">
              <a:noFill/>
            </a:ln>
          </a:insideH>
          <a:insideV>
            <a:ln w="12700">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band2V>
      <a:tcStyle>
        <a:tcBdr/>
        <a:fill>
          <a:solidFill>
            <a:schemeClr val="tx1">
              <a:alpha val="20000"/>
            </a:schemeClr>
          </a:solidFill>
        </a:fill>
      </a:tcStyle>
    </a:band2V>
    <a:lastCol>
      <a:tcStyle>
        <a:tcBdr/>
      </a:tcStyle>
    </a:lastCol>
    <a:firstCol>
      <a:tcStyle>
        <a:tcBdr/>
      </a:tcStyle>
    </a:firstCol>
    <a:lastRow>
      <a:tcStyle>
        <a:tcBdr>
          <a:top>
            <a:ln w="12700">
              <a:solidFill>
                <a:schemeClr val="tx1"/>
              </a:solidFill>
            </a:ln>
          </a:top>
        </a:tcBdr>
        <a:fill>
          <a:noFill/>
        </a:fill>
      </a:tcStyle>
    </a:lastRow>
    <a:seCell>
      <a:tcStyle>
        <a:tcBdr/>
      </a:tcStyle>
    </a:seCell>
    <a:swCell>
      <a:tcStyle>
        <a:tcBdr/>
      </a:tcStyle>
    </a:swCell>
    <a:firstRow>
      <a:tcStyle>
        <a:tcBdr>
          <a:bottom>
            <a:ln w="12700">
              <a:solidFill>
                <a:schemeClr val="tx1"/>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notesMaster" Target="notesMasters/notesMaster1.xml"/><Relationship Id="rId58" Type="http://schemas.openxmlformats.org/officeDocument/2006/relationships/presProps" Target="presProps.xml" /><Relationship Id="rId59" Type="http://schemas.openxmlformats.org/officeDocument/2006/relationships/tableStyles" Target="tableStyles.xml" /><Relationship Id="rId60"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2" name="Kopfzeilenplatzhalter 1" hidden="0"/>
          <p:cNvSpPr>
            <a:spLocks noGrp="1"/>
          </p:cNvSpPr>
          <p:nvPr isPhoto="0" userDrawn="0">
            <p:ph type="hdr" sz="quarter" hasCustomPrompt="0"/>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hidden="0"/>
          <p:cNvSpPr>
            <a:spLocks noGrp="1"/>
          </p:cNvSpPr>
          <p:nvPr isPhoto="0" userDrawn="0">
            <p:ph type="dt" idx="1" hasCustomPrompt="0"/>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6325FE08-938C-40A5-B2DC-F0F241D8ED35}" type="datetimeFigureOut">
              <a:rPr lang="de-DE"/>
              <a:t/>
            </a:fld>
            <a:endParaRPr lang="de-DE"/>
          </a:p>
        </p:txBody>
      </p:sp>
      <p:sp>
        <p:nvSpPr>
          <p:cNvPr id="4" name="Folienbildplatzhalter 3" hidden="0"/>
          <p:cNvSpPr>
            <a:spLocks noChangeAspect="1" noGrp="1" noRot="1"/>
          </p:cNvSpPr>
          <p:nvPr isPhoto="0" userDrawn="0">
            <p:ph type="sldImg" idx="2" hasCustomPrompt="0"/>
          </p:nvPr>
        </p:nvSpPr>
        <p:spPr bwMode="auto">
          <a:xfrm>
            <a:off x="1166813" y="1241425"/>
            <a:ext cx="4464050" cy="33496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hidden="0"/>
          <p:cNvSpPr>
            <a:spLocks noGrp="1"/>
          </p:cNvSpPr>
          <p:nvPr isPhoto="0" userDrawn="0">
            <p:ph type="body" sz="quarter" idx="3" hasCustomPrompt="0"/>
          </p:nvPr>
        </p:nvSpPr>
        <p:spPr bwMode="auto">
          <a:xfrm>
            <a:off x="679768" y="4777194"/>
            <a:ext cx="5438140" cy="3908614"/>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Fußzeilenplatzhalter 5" hidden="0"/>
          <p:cNvSpPr>
            <a:spLocks noGrp="1"/>
          </p:cNvSpPr>
          <p:nvPr isPhoto="0" userDrawn="0">
            <p:ph type="ftr" sz="quarter" idx="4" hasCustomPrompt="0"/>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hidden="0"/>
          <p:cNvSpPr>
            <a:spLocks noGrp="1"/>
          </p:cNvSpPr>
          <p:nvPr isPhoto="0" userDrawn="0">
            <p:ph type="sldNum" sz="quarter" idx="5" hasCustomPrompt="0"/>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D07836B0-4074-4F3D-AE4D-FFF6179DF9BD}" type="slidenum">
              <a:rPr lang="de-DE"/>
              <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171450" indent="-171450">
              <a:lnSpc>
                <a:spcPct val="100000"/>
              </a:lnSpc>
              <a:buFont typeface="Wingdings"/>
              <a:buChar char="§"/>
              <a:defRPr/>
            </a:pPr>
            <a:r>
              <a:rPr lang="de-DE" sz="1200">
                <a:latin typeface="+mn-lt"/>
              </a:rPr>
              <a:t>Begrüßung und Vorstellung der Ziele, die mit dieser Einheit verfolgt werden</a:t>
            </a:r>
            <a:endParaRPr/>
          </a:p>
          <a:p>
            <a:pPr marL="171450" marR="0" lvl="0" indent="-171450" algn="l" defTabSz="914400">
              <a:lnSpc>
                <a:spcPct val="100000"/>
              </a:lnSpc>
              <a:spcBef>
                <a:spcPts val="0"/>
              </a:spcBef>
              <a:spcAft>
                <a:spcPts val="0"/>
              </a:spcAft>
              <a:buClrTx/>
              <a:buSzTx/>
              <a:buFont typeface="Wingdings"/>
              <a:buChar char="§"/>
              <a:defRPr/>
            </a:pPr>
            <a:r>
              <a:rPr lang="de-DE" sz="1200">
                <a:latin typeface="+mn-lt"/>
              </a:rPr>
              <a:t>Abbildung: </a:t>
            </a:r>
            <a:r>
              <a:rPr lang="en-GB" sz="1200">
                <a:solidFill>
                  <a:schemeClr val="tx1"/>
                </a:solidFill>
                <a:latin typeface="+mn-lt"/>
                <a:ea typeface="+mn-ea"/>
                <a:cs typeface="+mn-cs"/>
              </a:rPr>
              <a:t>© My Hanh Vo </a:t>
            </a:r>
            <a:r>
              <a:rPr lang="en-GB" sz="1200">
                <a:solidFill>
                  <a:schemeClr val="tx1"/>
                </a:solidFill>
                <a:latin typeface="+mn-lt"/>
                <a:ea typeface="+mn-ea"/>
                <a:cs typeface="+mn-cs"/>
              </a:rPr>
              <a:t>Thi</a:t>
            </a:r>
            <a:endParaRPr lang="de-DE" sz="1200">
              <a:solidFill>
                <a:schemeClr val="tx1"/>
              </a:solidFill>
              <a:latin typeface="+mn-lt"/>
              <a:ea typeface="+mn-ea"/>
              <a:cs typeface="+mn-cs"/>
            </a:endParaRPr>
          </a:p>
          <a:p>
            <a:pPr marL="171450" indent="-171450">
              <a:buFont typeface="Wingdings"/>
              <a:buChar char="§"/>
              <a:defRPr/>
            </a:pPr>
            <a:endParaRPr lang="de-DE">
              <a:latin typeface="Calibri"/>
            </a:endParaRPr>
          </a:p>
          <a:p>
            <a:pPr marL="171450" indent="-171450">
              <a:buFont typeface="Wingdings"/>
              <a:buChar char="§"/>
              <a:defRPr/>
            </a:pPr>
            <a:endParaRPr lang="de-DE">
              <a:latin typeface="Calibri"/>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latin typeface="+mn-lt"/>
              </a:rPr>
              <a:t>Quelle der Abbildung: http://www.sprachenportfolio.de/PDF/GrundportfolioOnline.pdf [letzter Zugriff:</a:t>
            </a:r>
            <a:r>
              <a:rPr lang="de-DE">
                <a:latin typeface="+mn-lt"/>
              </a:rPr>
              <a:t> </a:t>
            </a:r>
            <a:r>
              <a:rPr lang="de-DE">
                <a:latin typeface="+mn-lt"/>
              </a:rPr>
              <a:t>24.05.2016]. </a:t>
            </a:r>
            <a:endParaRPr/>
          </a:p>
          <a:p>
            <a:pPr marL="0" indent="0">
              <a:buFont typeface="Arial"/>
              <a:buNone/>
              <a:defRPr/>
            </a:pPr>
            <a:endParaRPr lang="de-DE">
              <a:latin typeface="+mn-lt"/>
            </a:endParaRPr>
          </a:p>
          <a:p>
            <a:pPr marL="0" indent="0">
              <a:buFont typeface="Arial"/>
              <a:buNone/>
              <a:defRPr/>
            </a:pPr>
            <a:r>
              <a:rPr lang="de-DE">
                <a:latin typeface="+mn-lt"/>
              </a:rPr>
              <a:t>Das Europäische Sprachenportfolio soll die Lernenden beim Sprachlernen in und außerhalb der Schule begleiten. Es hilft ihnen einzuschätzen, was sie schon können, und zu planen, was sie als Nächstes lernen möchten. Es ist in der Regel dreiteilig aufgebaut und besteht aus der Sprachenbiographie, dem Dossier und dem Sprachenpass. </a:t>
            </a:r>
            <a:endParaRPr/>
          </a:p>
          <a:p>
            <a:pPr marL="0" indent="0">
              <a:buFont typeface="Arial"/>
              <a:buNone/>
              <a:defRPr/>
            </a:pPr>
            <a:endParaRPr lang="de-DE">
              <a:latin typeface="+mn-lt"/>
            </a:endParaRPr>
          </a:p>
          <a:p>
            <a:pPr marL="171450" indent="-171450">
              <a:buFont typeface="Arial"/>
              <a:buChar char="•"/>
              <a:defRPr/>
            </a:pPr>
            <a:r>
              <a:rPr lang="de-DE">
                <a:latin typeface="+mn-lt"/>
              </a:rPr>
              <a:t>Die Sprachenbiographie ist eine Art Tagebuch, in dem alles festgehalten wird, was mit dem Sprachlernen zu tun hat. Sie enthält u.a. Arbeitsblätter zum Thema Diversität </a:t>
            </a:r>
            <a:r>
              <a:rPr lang="de-DE" i="1">
                <a:latin typeface="+mn-lt"/>
              </a:rPr>
              <a:t>(Die Welt und ich)</a:t>
            </a:r>
            <a:r>
              <a:rPr lang="de-DE">
                <a:latin typeface="+mn-lt"/>
              </a:rPr>
              <a:t> und Arbeitsblätter zu individuellen Lernerfahrungen </a:t>
            </a:r>
            <a:r>
              <a:rPr lang="de-DE" i="1">
                <a:latin typeface="+mn-lt"/>
              </a:rPr>
              <a:t>(Wie ich Sprachen lerne)</a:t>
            </a:r>
            <a:r>
              <a:rPr lang="de-DE">
                <a:latin typeface="+mn-lt"/>
              </a:rPr>
              <a:t>, mit denen eine prozedurale Sprachlernbewusstheit aufgebaut werden kann. Ferner enthält die Sprachenbiographie Selbsteinschätzungsbögen zur Beurteilung von Sprachkompetenzen und Formulare zur Planung der nächsten Lernschritte. In den Selbsteinschätzungsbögen werden die sprachlichen Fertigkeiten Hörverstehen, Sprechen, Leseverstehen und Schreiben unterschieden. Die Deskriptoren sind kompetenzorientiert, d.h. in der Form von </a:t>
            </a:r>
            <a:r>
              <a:rPr lang="de-DE" i="1">
                <a:latin typeface="+mn-lt"/>
              </a:rPr>
              <a:t>Ich-kann</a:t>
            </a:r>
            <a:r>
              <a:rPr lang="de-DE">
                <a:latin typeface="+mn-lt"/>
              </a:rPr>
              <a:t>-Beschreibungen formuliert. Die Selbsteinschätzung erfolgt in dieser Version mithilfe einer dreistufigen Skala: </a:t>
            </a:r>
            <a:r>
              <a:rPr lang="de-DE">
                <a:latin typeface="+mn-lt"/>
              </a:rPr>
              <a:t> </a:t>
            </a:r>
            <a:r>
              <a:rPr lang="de-DE">
                <a:latin typeface="+mn-lt"/>
              </a:rPr>
              <a:t>= Das kann ich gut, </a:t>
            </a:r>
            <a:r>
              <a:rPr lang="de-DE">
                <a:latin typeface="+mn-lt"/>
              </a:rPr>
              <a:t></a:t>
            </a:r>
            <a:r>
              <a:rPr lang="de-DE">
                <a:latin typeface="+mn-lt"/>
              </a:rPr>
              <a:t> = Das fällt mir noch schwer, </a:t>
            </a:r>
            <a:r>
              <a:rPr lang="de-DE">
                <a:latin typeface="+mn-lt"/>
              </a:rPr>
              <a:t></a:t>
            </a:r>
            <a:r>
              <a:rPr lang="de-DE">
                <a:latin typeface="+mn-lt"/>
              </a:rPr>
              <a:t> = Das kann ich noch nicht. </a:t>
            </a:r>
            <a:endParaRPr/>
          </a:p>
          <a:p>
            <a:pPr marL="171450" indent="-171450">
              <a:buFont typeface="Arial"/>
              <a:buChar char="•"/>
              <a:defRPr/>
            </a:pPr>
            <a:r>
              <a:rPr lang="de-DE">
                <a:latin typeface="+mn-lt"/>
              </a:rPr>
              <a:t>Im Dossier werden z.B. Zertifikate, Zeugnisse, Bescheinigungen und Teilnahmebestätigungen aufbewahrt. Auch schulische und außerschulische Arbeitsergebnisse, bezogen auf das Sprachlernen, können gesammelt werden. </a:t>
            </a:r>
            <a:endParaRPr/>
          </a:p>
          <a:p>
            <a:pPr marL="171450" indent="-171450">
              <a:buFont typeface="Arial"/>
              <a:buChar char="•"/>
              <a:defRPr/>
            </a:pPr>
            <a:r>
              <a:rPr lang="de-DE">
                <a:latin typeface="+mn-lt"/>
              </a:rPr>
              <a:t>Der Sprachenpass enthält eine Übersicht über die Sprachkenntnisse der/s Lernenden (vgl. Bühler-Otten 2007:</a:t>
            </a:r>
            <a:r>
              <a:rPr lang="de-DE">
                <a:latin typeface="+mn-lt"/>
              </a:rPr>
              <a:t> </a:t>
            </a:r>
            <a:r>
              <a:rPr lang="de-DE">
                <a:latin typeface="+mn-lt"/>
              </a:rPr>
              <a:t>55ff.).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Erläuterung</a:t>
            </a:r>
            <a:r>
              <a:rPr lang="de-DE"/>
              <a:t> zum Beispiel für Beobachtungsverfahren</a:t>
            </a:r>
            <a:endParaRPr/>
          </a:p>
          <a:p>
            <a:pPr marL="0" indent="0">
              <a:buFont typeface="Arial"/>
              <a:buNone/>
              <a:defRPr/>
            </a:pPr>
            <a:endParaRPr lang="de-DE"/>
          </a:p>
          <a:p>
            <a:pPr marL="171450" indent="-171450">
              <a:buFont typeface="Arial"/>
              <a:buChar char="•"/>
              <a:defRPr/>
            </a:pPr>
            <a:r>
              <a:rPr lang="de-DE"/>
              <a:t>Die Niveaubeschreibungen Deutsch als Zweitsprache sind ein prozessbegleitendes Beobachtungsverfahren, das es ermöglicht, sprachliches Handeln von Schüler/innen in (schul-)alltäglichen Situationen zu erfassen. So werden die Lernenden keiner besonderen Testsituation ausgesetzt. Da die Aufgabenstellungen, die sprachlich zu bewältigen sind, aus dem Unterricht erwachsen, kann dieses Verfahren von Fachlehrkräften im Rahmen ihres Unterrichts angewendet werden.</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Quelle der Abbildungen: https://publikationen.sachsen.de/bdb/artikel/14477/documents/26554 [letzter Zugriff: 24.05.2016]. </a:t>
            </a:r>
            <a:endParaRPr/>
          </a:p>
          <a:p>
            <a:pPr marL="0" indent="0">
              <a:buFont typeface="Arial"/>
              <a:buNone/>
              <a:defRPr/>
            </a:pPr>
            <a:endParaRPr lang="de-DE"/>
          </a:p>
          <a:p>
            <a:pPr marL="171450" indent="-171450">
              <a:buFont typeface="Arial"/>
              <a:buChar char="•"/>
              <a:defRPr/>
            </a:pPr>
            <a:r>
              <a:rPr lang="de-DE"/>
              <a:t>Die </a:t>
            </a:r>
            <a:r>
              <a:rPr lang="de-DE"/>
              <a:t>Sprachstandsfeststellung</a:t>
            </a:r>
            <a:r>
              <a:rPr lang="de-DE"/>
              <a:t> erfolgt aufgrund der Beobachtung mündlicher und schriftlicher Sprachhandlungen während des Unterrichts. Die Kompetenzen eines Schülers oder einer Schülerin in den einzelnen Beobachtungsbereichen werden in Niveaustufen erfasst, die sich ungefähr an den Gemeinsamen Europäischen Referenzrahmen für Sprachen anlehnen. Die grundlegenden Kompetenzniveaus des GER sind: A: Elementare Sprachverwendung (A1 und A2), B: Selbstständige Sprachverwendung (B1 und B2) und C: Kompetente Sprachverwendung (C1 und C2). </a:t>
            </a:r>
            <a:endParaRPr/>
          </a:p>
          <a:p>
            <a:pPr marL="171450" indent="-171450">
              <a:buFont typeface="Arial"/>
              <a:buChar char="•"/>
              <a:defRPr/>
            </a:pPr>
            <a:r>
              <a:rPr lang="de-DE"/>
              <a:t>Die Beobachtungsbereiche sind: Weite der sprachlichen Handlungs- und </a:t>
            </a:r>
            <a:r>
              <a:rPr lang="de-DE"/>
              <a:t>Verstehensfähigkeit</a:t>
            </a:r>
            <a:r>
              <a:rPr lang="de-DE"/>
              <a:t>, Wortschatz, Aussprache, Lesen, Schreiben, Grammatik – mündlich &amp; schriftlich, Persönlichkeitsmerkmale der Lernenden. Die sprachlichen Handlungen des beobachteten Schülers oder der Schülerin werden in dem beobachteten Bereich den Niveaustufen zugeordnet. Dabei sind Zwischenstufen zwischen den einzelnen Niveaustufen möglich. Hierbei geht es nicht darum, sprachliche Defizite aufzudecken, sondern darum, festzuhalten, über welche Kompetenzen Schüler/innen bereits verfügen.</a:t>
            </a:r>
            <a:endParaRPr/>
          </a:p>
          <a:p>
            <a:pPr marL="171450" indent="-171450">
              <a:buFont typeface="Arial"/>
              <a:buChar char="•"/>
              <a:defRPr/>
            </a:pPr>
            <a:r>
              <a:rPr lang="de-DE"/>
              <a:t>Empfohlen wird es, nur wenige Schüler/innen im Laufe eines Schuljahres zu beobachten, damit eine angemessene Menge an Informationen für die Einschätzung des Sprachstands zusammengetragen werden kann. Ein Beobachtungszeitraum umfasst 4-6 Wochen, in denen die betreffenden Schüler/innen von möglichst allen Lehrkräften beobachtet werden. Der lange Beobachtungszeitraum ermöglicht es, sich in Einzelsituationen auf ausgewählte Beobachtungsbereiche zu konzentrieren. Die wiederholte Einsetzbarkeit ermöglicht es, Einblicke in die sprachliche Entwicklung der Lernenden zu gewinnen. Anzumerken ist, dass das Instrument trotz seines Namens auch für Schüler/innen ohne Migrationshintergrund einsetzbar ist (Sächsisches</a:t>
            </a:r>
            <a:r>
              <a:rPr lang="de-DE"/>
              <a:t> Bildungsinstitut 2013)</a:t>
            </a:r>
            <a:r>
              <a:rPr lang="de-DE"/>
              <a:t>.</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Bei der Beobachtung und Interpretation des Leistungsverhaltens von Schüler/innen und bei der Zuordnung von Leistungen zu einem Maßstab können Lehrkräften systematische Beurteilungsfehler unterlaufen. Die Übersicht auf dieser Folie zeigt die wichtigsten in der diagnostischen Literatur aufgeführten Urteilstendenzen und Beurteilungsfehler (vgl. im Folgenden: Hesse/</a:t>
            </a:r>
            <a:r>
              <a:rPr lang="de-DE"/>
              <a:t>Latzko</a:t>
            </a:r>
            <a:r>
              <a:rPr lang="de-DE"/>
              <a:t> 2011: 49ff., </a:t>
            </a:r>
            <a:r>
              <a:rPr lang="de-DE"/>
              <a:t>Ingenkamp</a:t>
            </a:r>
            <a:r>
              <a:rPr lang="de-DE"/>
              <a:t>/</a:t>
            </a:r>
            <a:r>
              <a:rPr lang="de-DE"/>
              <a:t>Lissmann</a:t>
            </a:r>
            <a:r>
              <a:rPr lang="de-DE"/>
              <a:t> 2008: 75ff., Jürgens/Sacher 2008: 74ff.). </a:t>
            </a:r>
            <a:endParaRPr/>
          </a:p>
          <a:p>
            <a:pPr marL="0" indent="0">
              <a:buFont typeface="Arial"/>
              <a:buNone/>
              <a:defRPr/>
            </a:pPr>
            <a:endParaRPr lang="de-DE"/>
          </a:p>
          <a:p>
            <a:pPr marL="171450" indent="-171450">
              <a:buFont typeface="Arial"/>
              <a:buChar char="•"/>
              <a:defRPr/>
            </a:pPr>
            <a:r>
              <a:rPr lang="de-DE"/>
              <a:t>Wenn Beurteilende prinzipiell zu gute Beurteilungen (z.B. im Vergleich zu anderen Lehrpersonen) abgeben, spricht man von einem </a:t>
            </a:r>
            <a:r>
              <a:rPr lang="de-DE"/>
              <a:t>Mildefehler</a:t>
            </a:r>
            <a:r>
              <a:rPr lang="de-DE"/>
              <a:t>. Beim </a:t>
            </a:r>
            <a:r>
              <a:rPr lang="de-DE"/>
              <a:t>Strengefehler</a:t>
            </a:r>
            <a:r>
              <a:rPr lang="de-DE"/>
              <a:t> finden gute Leistungen im Prozess der Bewertung kaum Beachtung. Schlechte Leistungen hingegen erhalten ein starkes Gewicht. </a:t>
            </a:r>
            <a:endParaRPr/>
          </a:p>
          <a:p>
            <a:pPr marL="171450" indent="-171450">
              <a:buFont typeface="Arial"/>
              <a:buChar char="•"/>
              <a:defRPr/>
            </a:pPr>
            <a:r>
              <a:rPr lang="de-DE"/>
              <a:t>Wenn Beurteilende im Bewertungsprozess extreme Aussagen vermeiden und z.B. die Noten 1 und 6 gar nicht vergeben, sondern nur den mittleren Teil einer zur Verfügung stehenden Beurteilungsskala verwenden, wird dies als Tendenz zur Mitte bzw. zentrale Tendenz bezeichnet. </a:t>
            </a:r>
            <a:endParaRPr/>
          </a:p>
          <a:p>
            <a:pPr marL="171450" indent="-171450">
              <a:buFont typeface="Arial"/>
              <a:buChar char="•"/>
              <a:defRPr/>
            </a:pPr>
            <a:r>
              <a:rPr lang="de-DE"/>
              <a:t>Die Tendenz zu extremen Urteilen bzw. die </a:t>
            </a:r>
            <a:r>
              <a:rPr lang="de-DE"/>
              <a:t>Dichotomisierungstendenz</a:t>
            </a:r>
            <a:r>
              <a:rPr lang="de-DE"/>
              <a:t> stellt die formale Gegenrichtung zur zentralen Tendenz dar. Lehrkräfte unterscheiden in diesem Fall insbesondere gute und schlechte Leistungen und vergeben z.B. überwiegend die Noten 2 und 4 oder die Noten 1 und 5. </a:t>
            </a:r>
            <a:endParaRPr/>
          </a:p>
          <a:p>
            <a:pPr marL="171450" indent="-171450">
              <a:buFont typeface="Arial"/>
              <a:buChar char="•"/>
              <a:defRPr/>
            </a:pPr>
            <a:r>
              <a:rPr lang="de-DE"/>
              <a:t>Wenn Lehrkräfte in einem besonderen Maße dazu neigen, auf der Grundlage eines allgemeinen Eindrucks von Schüler/innen (z.B. Kleidung, Sprachverhalten) eine Teilleistung zu beurteilen, wird dies als Halo- oder Hofeffekt bezeichnet. (Der Begriff bezieht sich metaphorisch auf den Mondhof in klaren Nächten.) Schüler/innen, die einen „guten“ Eindruck hinterlassen haben, werden besser beurteilt als diejenigen, die einen „schlechten“ Eindruck hinterlassen haben, obwohl dies nicht in Zusammenhang mit der eigentlichen fachlichen Leistung steht. </a:t>
            </a:r>
            <a:endParaRPr/>
          </a:p>
          <a:p>
            <a:pPr marL="171450" indent="-171450">
              <a:buFont typeface="Arial"/>
              <a:buChar char="•"/>
              <a:defRPr/>
            </a:pPr>
            <a:r>
              <a:rPr lang="de-DE"/>
              <a:t>Wenn Lehrkräfte bestimmte Leistungsmerkmale als zusammengehörig ansehen und diese dadurch in gleicher Weise bewerten, entstehen logische Fehler, z.B. „Wer sich mündlich differenziert ausdrücken kann, der hält diesen Standard gleichermaßen in schriftlichen Gestaltungsleistungen.“ (Jürgens/Sacher 2008: 76). </a:t>
            </a:r>
            <a:endParaRPr/>
          </a:p>
          <a:p>
            <a:pPr marL="171450" indent="-171450">
              <a:buFont typeface="Arial"/>
              <a:buChar char="•"/>
              <a:defRPr/>
            </a:pPr>
            <a:r>
              <a:rPr lang="de-DE"/>
              <a:t>Reihungsfehler ergeben sich z.B., wenn eine </a:t>
            </a:r>
            <a:r>
              <a:rPr lang="de-DE" i="0"/>
              <a:t>„mäßige“ </a:t>
            </a:r>
            <a:r>
              <a:rPr lang="de-DE"/>
              <a:t>Leistung noch schlechter bewertet wird, wenn vorher eine </a:t>
            </a:r>
            <a:r>
              <a:rPr lang="de-DE" i="0"/>
              <a:t>„gute“ </a:t>
            </a:r>
            <a:r>
              <a:rPr lang="de-DE"/>
              <a:t>Leistung beurteilt wurde. </a:t>
            </a:r>
            <a:endParaRPr/>
          </a:p>
          <a:p>
            <a:pPr marL="171450" indent="-171450">
              <a:buFont typeface="Arial"/>
              <a:buChar char="•"/>
              <a:defRPr/>
            </a:pPr>
            <a:r>
              <a:rPr lang="de-DE"/>
              <a:t>Bei diesen beiden Fehlertypen wird von den eigenen Personeneigenschaften auf die Eigenschaften anderer Personen geschlossen. Beim Auftreten eines Kontrastfehlers schreibt die/der Beurteilende der zu beurteilenden Person die seiner Wesensart gegenteiligen Merkmale bzw. die gegenteiligen Ausprägungsgrade der gleichen Merkmale zu. Beim Ähnlichkeitsfehler lässt sich die/der Beurteilende von der Annahme leiten, dass die von ihm zu beurteilenden Personen genauso geartet sind, wie sie/er selbst. Zum</a:t>
            </a:r>
            <a:r>
              <a:rPr lang="de-DE"/>
              <a:t> Beispiel</a:t>
            </a:r>
            <a:r>
              <a:rPr lang="de-DE"/>
              <a:t> kann eine zu penibler Ordnung neigende Lehrkraft das unordentliche Führen eines Heftes als besonders tadelnswert betrachten. Auch eine Lehrkraft, die sich selbst für unordentlich hält, kann eine unordentliche Heftführung als negativ einstufen. Sie könnte aber auch gegenteilig reagieren und dieses Verhalten mit einem entschuldigenden Hinweis auf die eigene Schwäche als nebensächlich einstufen. </a:t>
            </a:r>
            <a:endParaRPr/>
          </a:p>
          <a:p>
            <a:pPr marL="171450" indent="-171450">
              <a:buFont typeface="Arial"/>
              <a:buChar char="•"/>
              <a:defRPr/>
            </a:pPr>
            <a:r>
              <a:rPr lang="de-DE"/>
              <a:t>Als </a:t>
            </a:r>
            <a:r>
              <a:rPr lang="de-DE"/>
              <a:t>Nähefehler</a:t>
            </a:r>
            <a:r>
              <a:rPr lang="de-DE"/>
              <a:t> wird das positive oder negative Nachwirken eines zuvor erfolgten Ereignisses bezeichnet, z.B. wenn eine Lehrkraft für Mathematik und Biologie einem/r Schüler/in eine gute Note in der Mathematikstunde gibt, weil diese/r in der vorangegangenen Biologiestunde hervorragende Leistungen gezeigt hat.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Informationen zu den auf der Folie aufgeführten Beispielen für profilanalytische Verfahren: </a:t>
            </a:r>
            <a:endParaRPr/>
          </a:p>
          <a:p>
            <a:pPr marL="0" indent="0">
              <a:buFont typeface="Arial"/>
              <a:buNone/>
              <a:defRPr/>
            </a:pPr>
            <a:endParaRPr lang="de-DE"/>
          </a:p>
          <a:p>
            <a:pPr marL="171450" indent="-171450">
              <a:buFont typeface="Arial"/>
              <a:buChar char="•"/>
              <a:defRPr/>
            </a:pPr>
            <a:r>
              <a:rPr lang="de-DE"/>
              <a:t>HAVAS 5 ist ein profilanalytisches Verfahren zur differenzierten Erkennung des Sprachförderbedarfs insbesondere von zweisprachigen Kindern im Alter von 5 bis 6 Jahren. Es wird im Allgemeinen ein Jahr vor der Einschulung und bei der Einschulung eingesetzt, eignet sich aber nicht für die Legitimation von Zuweisungsentscheidungen. Mit dem Verfahren soll der Stand der Aneignung der Erst- und Zweitsprache differentiell erfasst werden. Die Kinder erhalten die Aufgabe, eine Bilderfolge (Tiergeschichte) nachzuerzählen. Das ca. 10-minütige Gespräch des Kindes mit der Interviewperson wird aufgezeichnet. Die Einschätzung des Sprachstandes in beiden Sprachen erfolgt anhand der Kategorien Erzählfähigkeit und Bewältigung der Gesprächssituation (= sprachliches Handeln) sowie Wortschatz, einfache Syntax und komplexe Syntax (= Symbolsystem) (Reich/Roth 2007: 71ff.). </a:t>
            </a:r>
            <a:endParaRPr/>
          </a:p>
          <a:p>
            <a:pPr marL="171450" indent="-171450">
              <a:buFont typeface="Arial"/>
              <a:buChar char="•"/>
              <a:defRPr/>
            </a:pPr>
            <a:r>
              <a:rPr lang="de-DE"/>
              <a:t>Mit der Profilanalyse nach Grießhaber kann die grammatische Komplexität von mündlichen und schriftlichen Äußerungen von Lernenden ermittelt werden. Da grundlegende Wortstellungsmuster in bestimmten Reihenfolgen</a:t>
            </a:r>
            <a:r>
              <a:rPr lang="de-DE"/>
              <a:t> erworben werden, dient die Stellung verbaler Elemente als zentrales Kriterium für die Analyse. Diese erfolgt in drei Schritten: 1. Zerlegen der Äußerungen in minimale satzwertige Einheiten, 2. Bestimmung der syntaktischen Struktur für jede minimale Einheit, 3. Ermittlung des Sprachstands (d.h. der Erwerbsstufe) aus dem Profil. Die linguistische Basis für die Analyse bilden vier grundlegende Wortstellungsmuster im Deutschen: 1. Finitum (Das finite Verb, dessen grammatische Form sich nach dem Subjekt richtet, steht in einfachen Sätzen in der Regel an zweiter Stelle, z.B. </a:t>
            </a:r>
            <a:r>
              <a:rPr lang="de-DE" i="1"/>
              <a:t>Maria </a:t>
            </a:r>
            <a:r>
              <a:rPr lang="de-DE" i="1" u="sng"/>
              <a:t>geht</a:t>
            </a:r>
            <a:r>
              <a:rPr lang="de-DE" i="1"/>
              <a:t>.</a:t>
            </a:r>
            <a:r>
              <a:rPr lang="de-DE"/>
              <a:t>), 2. Separation (Klammerstruktur: Das finite Verb steht an zweiter Stelle, das infinite Verb, dessen grammatische Form vom Subjekt unabhängig ist, oder ein abtrennbarer Verbbaustein stehen hinter dem Mittelfeld, z.B. </a:t>
            </a:r>
            <a:r>
              <a:rPr lang="de-DE" i="1"/>
              <a:t>Maria </a:t>
            </a:r>
            <a:r>
              <a:rPr lang="de-DE" i="1" u="sng"/>
              <a:t>ist</a:t>
            </a:r>
            <a:r>
              <a:rPr lang="de-DE" i="1"/>
              <a:t> ins Theater </a:t>
            </a:r>
            <a:r>
              <a:rPr lang="de-DE" i="1" u="sng"/>
              <a:t>gegangen</a:t>
            </a:r>
            <a:r>
              <a:rPr lang="de-DE" i="1"/>
              <a:t>, Maria </a:t>
            </a:r>
            <a:r>
              <a:rPr lang="de-DE" i="1" u="sng"/>
              <a:t>kommt</a:t>
            </a:r>
            <a:r>
              <a:rPr lang="de-DE" i="1"/>
              <a:t> um 8 Uhr </a:t>
            </a:r>
            <a:r>
              <a:rPr lang="de-DE" i="1" u="sng"/>
              <a:t>an</a:t>
            </a:r>
            <a:r>
              <a:rPr lang="de-DE" i="1"/>
              <a:t>.</a:t>
            </a:r>
            <a:r>
              <a:rPr lang="de-DE"/>
              <a:t>), 3. Inversion (Das Subjekt steht hinter dem finiten Verb, z.B. </a:t>
            </a:r>
            <a:r>
              <a:rPr lang="de-DE" i="1"/>
              <a:t>Danach </a:t>
            </a:r>
            <a:r>
              <a:rPr lang="de-DE" b="0" i="1"/>
              <a:t>geht</a:t>
            </a:r>
            <a:r>
              <a:rPr lang="de-DE" i="1"/>
              <a:t> </a:t>
            </a:r>
            <a:r>
              <a:rPr lang="de-DE" i="1" u="sng"/>
              <a:t>Maria</a:t>
            </a:r>
            <a:r>
              <a:rPr lang="de-DE" i="1"/>
              <a:t> nach Hause</a:t>
            </a:r>
            <a:r>
              <a:rPr lang="de-DE"/>
              <a:t>.), 4. Verbendstellung (Das finite Verb steht in untergeordneten Nebensätzen an letzter Stelle, z.B. …, </a:t>
            </a:r>
            <a:r>
              <a:rPr lang="de-DE" i="1"/>
              <a:t>dass sie ins Theater </a:t>
            </a:r>
            <a:r>
              <a:rPr lang="de-DE" i="1" u="sng"/>
              <a:t>geht</a:t>
            </a:r>
            <a:r>
              <a:rPr lang="de-DE"/>
              <a:t>.) (Grießhaber 2013: 1f.). </a:t>
            </a:r>
            <a:endParaRPr lang="de-DE"/>
          </a:p>
          <a:p>
            <a:pPr marL="171450" indent="-171450">
              <a:buFont typeface="Arial"/>
              <a:buChar char="•"/>
              <a:defRPr/>
            </a:pPr>
            <a:r>
              <a:rPr lang="de-DE"/>
              <a:t>Bei dem Instrument Tulpenbeet erhalten die Schüler/innen die Aufgabe, auf der Grundlage eines Bildimpulses, der aus einer Folge von fünf Bildern besteht </a:t>
            </a:r>
            <a:r>
              <a:rPr lang="de-DE" i="1"/>
              <a:t>(Sturz ins Tulpenbeet)</a:t>
            </a:r>
            <a:r>
              <a:rPr lang="de-DE"/>
              <a:t>, einen narrativen Text zu verfassen. Im Vordergrund der Auswertung der Texte stehen textbezogene Kriterien, weil davon ausgegangen wird, dass sich die Lernenden in einem Stadium fortgeschrittenen Schriftspracherwerbs befinden. Durch die Auswertungen werden die sprachlichen Dimensionen Textbewältigung (Aufgabenbewältigung, literarische Elemente, Semantisches, Anzahl der Bilder), Wortschatz (Verben, Nomen, Adjektive), bildungssprachliche Elemente (Nominalisierungen, Komposita, adjektivische Attribute, Passiv, Konjunktiv) sowie Satzverbindungen (Konjunktionen, Adverbien) zugänglich. Bei Lernenden, die erst über eine elementare Sprachkompetenz im Deutschen verfügen, kann zusätzlich eine grammatische Profilanalyse erfolgen. Hierfür wird auf die bekannten Erwerbssequenzen in der deutschen Sprache zurückgegriffen (</a:t>
            </a:r>
            <a:r>
              <a:rPr lang="de-DE"/>
              <a:t>Gantefort</a:t>
            </a:r>
            <a:r>
              <a:rPr lang="de-DE"/>
              <a:t>/Roth 2008: 29ff.). </a:t>
            </a:r>
            <a:endParaRPr/>
          </a:p>
          <a:p>
            <a:pPr marL="171450" indent="-171450">
              <a:buFont typeface="Arial"/>
              <a:buChar char="•"/>
              <a:defRPr/>
            </a:pPr>
            <a:r>
              <a:rPr lang="de-DE"/>
              <a:t>Fast Catch Bumerang ist eine Schreibaufgabe, die die Schüler/innen zur Produktion von zwei Texten (einem Bewerbungsschreiben und einem Artikel für ein Jugendmagazin) auffordert. In dem Artikel für das Jugendmagazin soll der Bau eines Bumerangs möglichst detailliert beschrieben werden.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Die Indikatoren für die Bewertung der Schreibaufgabe Bumerang beziehen sich schwerpunktmäßig auf textbezogene Kompetenzen. Der Bereich der Grammatik ist bei diesem Instrument sehr zurückgenommen. Bei der Bauanleitung für den Bumerang werden lediglich Satzverbindungen, die einen Einblick in die Textkohäsion (d.h. den </a:t>
            </a:r>
            <a:r>
              <a:rPr lang="de-DE"/>
              <a:t>Verknüpftheitsgrad</a:t>
            </a:r>
            <a:r>
              <a:rPr lang="de-DE"/>
              <a:t> eines Textes) zulassen, genauer betrachtet. Das hier vorgestellte </a:t>
            </a:r>
            <a:r>
              <a:rPr lang="de-DE"/>
              <a:t>Indikatorenmodell</a:t>
            </a:r>
            <a:r>
              <a:rPr lang="de-DE"/>
              <a:t> findet sowohl für die Auswertung des Bewerbungsschreibens als auch für die Bauanleitung des Bumerangs Anwendung. Im Folgenden werden die einzelnen Auswertungsblöcke des </a:t>
            </a:r>
            <a:r>
              <a:rPr lang="de-DE"/>
              <a:t>Indikatorenmodells</a:t>
            </a:r>
            <a:r>
              <a:rPr lang="de-DE"/>
              <a:t> erläutert (vgl. Reich/Roth/Döll 2009: 210ff.). </a:t>
            </a:r>
            <a:endParaRPr/>
          </a:p>
          <a:p>
            <a:pPr marL="0" indent="0">
              <a:buFont typeface="Arial"/>
              <a:buNone/>
              <a:defRPr/>
            </a:pPr>
            <a:endParaRPr lang="de-DE"/>
          </a:p>
          <a:p>
            <a:pPr marL="171450" indent="-171450">
              <a:buFont typeface="Arial"/>
              <a:buChar char="•"/>
              <a:defRPr/>
            </a:pPr>
            <a:r>
              <a:rPr lang="de-DE"/>
              <a:t>Der erste mit dem Begriff Textpragmatik überschriebene Block weist auf die Bedeutung des handelnden Umgangs mit Texten hin. Der Umgang der Lernenden mit der </a:t>
            </a:r>
            <a:r>
              <a:rPr lang="de-DE"/>
              <a:t>Textförmigkeit</a:t>
            </a:r>
            <a:r>
              <a:rPr lang="de-DE"/>
              <a:t> beim Schreiben selbst lässt sich relativ gut beobachten. Kompetenzen, die aus einem solchen Lernprozess resultieren, können allerdings nur indirekt erschlossen werden. Ein globales Maß für die schriftliche Lösung der Aufgabe, eine Bauanleitung zu verfassen, ist die Aufgabenbewältigung. Sprachliche Mittel, kognitive Zugänge und begriffliches Wissen greifen hier ineinander. Beim Aspekt der Aufgabenbewältigung werden die Verständlichkeit und Ausführlichkeit der Beschreibungen der einzelnen Arbeitsschritte beurteilt. Grammatische und orthographische Korrektheit werden an dieser Stelle nicht bewertet. Die unter dem Begriff Textkompetenz zusammengefassten Elemente greifen konkreter auf im Unterricht vermittelte Inhalte zurück: Der Aspekt der Gestaltung bezieht sich auf das Einhalten von Schreibroutinen, die für die jeweilige Textsorte üblich sind. Der Aspekt der Strukturierung bezieht sich auf äußerliche formale Strukturierungsmerkmale (z.B. Absätze) und textlinguistische Aspekte (z.B. Einsatz verweisender sprachlicher Mittel wie </a:t>
            </a:r>
            <a:r>
              <a:rPr lang="de-DE" i="1"/>
              <a:t>danach</a:t>
            </a:r>
            <a:r>
              <a:rPr lang="de-DE"/>
              <a:t>). Die Adressierung ist ebenfalls ein wichtiges Element für das Textverständnis. Als Indikator für die schriftsprachliche Kompetenz einer/s Schreibenden wird „die Wahl einer der Aufgabenstellung adäquaten Adressierung und die Fähigkeit, die gewählte Adressierung durchzuhalten bzw. eine angemessene Kombination mehrerer Adressierungstypen zu verwenden“ (ebd.: 225) angesehen. </a:t>
            </a:r>
            <a:endParaRPr/>
          </a:p>
          <a:p>
            <a:pPr marL="171450" indent="-171450">
              <a:buFont typeface="Arial"/>
              <a:buChar char="•"/>
              <a:defRPr/>
            </a:pPr>
            <a:r>
              <a:rPr lang="de-DE"/>
              <a:t>Im zweiten Block wird der von den Schüler/innen verwendete Wortschatz jeweils gesondert für Nomen (alle Nomen außer Personennamen, Eigennamen und Ortsnamen), Adjektive (alle im Text verwendeten Adjektive, Zahladjektive sowie attributiv und adverbial verwendete Partizipien [z.B. </a:t>
            </a:r>
            <a:r>
              <a:rPr lang="de-DE" i="1"/>
              <a:t>schreibend, ausgeschrieben</a:t>
            </a:r>
            <a:r>
              <a:rPr lang="de-DE"/>
              <a:t>]) und Verben (alle im Text vorkommenden Voll- und Modalverben) erfasst. Die Wörter werden bei ihrem ersten Vorkommen in ihrer Grundform (= type) in der passenden Kategorie auf vorbereiteten Auswertungsbögen eingetragen. Bei der Bauanleitung für den Bumerang werden die Nomen und Adjektive hinsichtlich ihrer Bedeutung als fachlich, aufgabennah/allgemein oder Näherungsbegriffe/Joker/Neologismen kategorisiert. Verben werden in den Kategorien fachlich, textsortenspezifisch, allgemein und Näherungsverben/Joker/Neologismen erfasst. Am Schluss wird die Anzahl der verwendeten Begriffe (= </a:t>
            </a:r>
            <a:r>
              <a:rPr lang="de-DE"/>
              <a:t>tokens</a:t>
            </a:r>
            <a:r>
              <a:rPr lang="de-DE"/>
              <a:t>) notiert. </a:t>
            </a:r>
            <a:endParaRPr/>
          </a:p>
          <a:p>
            <a:pPr marL="171450" indent="-171450">
              <a:buFont typeface="Arial"/>
              <a:buChar char="•"/>
              <a:defRPr/>
            </a:pPr>
            <a:r>
              <a:rPr lang="de-DE"/>
              <a:t>In dem dritten Block Bildungssprache werden einige typische Merkmale dieses Registers erfasst (vgl. hierzu </a:t>
            </a:r>
            <a:r>
              <a:rPr lang="de-DE"/>
              <a:t>Bickes</a:t>
            </a:r>
            <a:r>
              <a:rPr lang="de-DE"/>
              <a:t> 2016 sowie Baustein</a:t>
            </a:r>
            <a:r>
              <a:rPr lang="de-DE"/>
              <a:t> 5)</a:t>
            </a:r>
            <a:r>
              <a:rPr lang="de-DE"/>
              <a:t>. Im Einzelnen sind dies Nominalisierungen (z.B. </a:t>
            </a:r>
            <a:r>
              <a:rPr lang="de-DE" i="1"/>
              <a:t>bohren</a:t>
            </a:r>
            <a:r>
              <a:rPr lang="de-DE"/>
              <a:t> → </a:t>
            </a:r>
            <a:r>
              <a:rPr lang="de-DE" i="1"/>
              <a:t>der Bohrer, das Bohren</a:t>
            </a:r>
            <a:r>
              <a:rPr lang="de-DE"/>
              <a:t>), Komposita (z.B. </a:t>
            </a:r>
            <a:r>
              <a:rPr lang="de-DE" i="1"/>
              <a:t>Stich+säge</a:t>
            </a:r>
            <a:r>
              <a:rPr lang="de-DE" i="1"/>
              <a:t>, </a:t>
            </a:r>
            <a:r>
              <a:rPr lang="de-DE" i="1"/>
              <a:t>Bumerang+schablone</a:t>
            </a:r>
            <a:r>
              <a:rPr lang="de-DE"/>
              <a:t>), Attributkonstruktionen (z.B. </a:t>
            </a:r>
            <a:r>
              <a:rPr lang="de-DE" i="1"/>
              <a:t>der </a:t>
            </a:r>
            <a:r>
              <a:rPr lang="de-DE" i="1" u="sng"/>
              <a:t>schwarze</a:t>
            </a:r>
            <a:r>
              <a:rPr lang="de-DE" i="1"/>
              <a:t> </a:t>
            </a:r>
            <a:r>
              <a:rPr lang="de-DE" i="1"/>
              <a:t>Edding</a:t>
            </a:r>
            <a:r>
              <a:rPr lang="de-DE" i="1"/>
              <a:t> </a:t>
            </a:r>
            <a:r>
              <a:rPr lang="de-DE"/>
              <a:t>[Adjektivattribut], </a:t>
            </a:r>
            <a:r>
              <a:rPr lang="de-DE" i="1"/>
              <a:t>das </a:t>
            </a:r>
            <a:r>
              <a:rPr lang="de-DE" i="1" u="sng"/>
              <a:t>anstrengende</a:t>
            </a:r>
            <a:r>
              <a:rPr lang="de-DE" i="1"/>
              <a:t> Sägen</a:t>
            </a:r>
            <a:r>
              <a:rPr lang="de-DE"/>
              <a:t> [Partizip-Attribut], </a:t>
            </a:r>
            <a:r>
              <a:rPr lang="de-DE" i="1"/>
              <a:t>die Schablone </a:t>
            </a:r>
            <a:r>
              <a:rPr lang="de-DE" i="1" u="sng"/>
              <a:t>des Bumerangs </a:t>
            </a:r>
            <a:r>
              <a:rPr lang="de-DE"/>
              <a:t>[Genitivattribut]; Relativsätze, die auch eine attributive Funktion haben, werden allerdings nicht berücksichtigt), Partizipien (z.B. </a:t>
            </a:r>
            <a:r>
              <a:rPr lang="de-DE" i="1"/>
              <a:t>die Kanten </a:t>
            </a:r>
            <a:r>
              <a:rPr lang="de-DE" i="1" u="sng"/>
              <a:t>rotierend</a:t>
            </a:r>
            <a:r>
              <a:rPr lang="de-DE" i="1"/>
              <a:t> schleifen</a:t>
            </a:r>
            <a:r>
              <a:rPr lang="de-DE"/>
              <a:t>), Passiv (Vorgangspassiv: </a:t>
            </a:r>
            <a:r>
              <a:rPr lang="de-DE" i="1"/>
              <a:t>Dann </a:t>
            </a:r>
            <a:r>
              <a:rPr lang="de-DE" i="1" u="sng"/>
              <a:t>werden</a:t>
            </a:r>
            <a:r>
              <a:rPr lang="de-DE" i="1"/>
              <a:t> die Holzbrettkanten </a:t>
            </a:r>
            <a:r>
              <a:rPr lang="de-DE" i="1" u="sng"/>
              <a:t>gefeilt</a:t>
            </a:r>
            <a:r>
              <a:rPr lang="de-DE"/>
              <a:t>.; Zustandspassiv: </a:t>
            </a:r>
            <a:r>
              <a:rPr lang="de-DE" i="1"/>
              <a:t>Wenn das </a:t>
            </a:r>
            <a:r>
              <a:rPr lang="de-DE" i="1" u="sng"/>
              <a:t>geschafft ist</a:t>
            </a:r>
            <a:r>
              <a:rPr lang="de-DE" i="1"/>
              <a:t>, …</a:t>
            </a:r>
            <a:r>
              <a:rPr lang="de-DE"/>
              <a:t>) und unpersönliche Ausdrücke (</a:t>
            </a:r>
            <a:r>
              <a:rPr lang="de-DE"/>
              <a:t>verblose</a:t>
            </a:r>
            <a:r>
              <a:rPr lang="de-DE"/>
              <a:t> Formulierungen [z.B. </a:t>
            </a:r>
            <a:r>
              <a:rPr lang="de-DE" i="1"/>
              <a:t>Deckel auf</a:t>
            </a:r>
            <a:r>
              <a:rPr lang="de-DE"/>
              <a:t>], Formulierungen mit </a:t>
            </a:r>
            <a:r>
              <a:rPr lang="de-DE" i="1"/>
              <a:t>man</a:t>
            </a:r>
            <a:r>
              <a:rPr lang="de-DE"/>
              <a:t> [z.B.</a:t>
            </a:r>
            <a:r>
              <a:rPr lang="de-DE"/>
              <a:t> </a:t>
            </a:r>
            <a:r>
              <a:rPr lang="de-DE" i="1"/>
              <a:t>Dazu gebraucht </a:t>
            </a:r>
            <a:r>
              <a:rPr lang="de-DE" i="1" u="sng"/>
              <a:t>man</a:t>
            </a:r>
            <a:r>
              <a:rPr lang="de-DE" i="1"/>
              <a:t> </a:t>
            </a:r>
            <a:r>
              <a:rPr lang="de-DE"/>
              <a:t>…], </a:t>
            </a:r>
            <a:r>
              <a:rPr lang="de-DE" i="1"/>
              <a:t>sein zu </a:t>
            </a:r>
            <a:r>
              <a:rPr lang="de-DE"/>
              <a:t>[z.B. </a:t>
            </a:r>
            <a:r>
              <a:rPr lang="de-DE" i="1"/>
              <a:t>die Seiten </a:t>
            </a:r>
            <a:r>
              <a:rPr lang="de-DE" i="1" u="sng"/>
              <a:t>sind zu schleifen</a:t>
            </a:r>
            <a:r>
              <a:rPr lang="de-DE"/>
              <a:t>] und imperativem Infinitiv [z.B. </a:t>
            </a:r>
            <a:r>
              <a:rPr lang="de-DE" i="1"/>
              <a:t>zunächst die Schablone </a:t>
            </a:r>
            <a:r>
              <a:rPr lang="de-DE" i="1" u="sng"/>
              <a:t>ausschneiden</a:t>
            </a:r>
            <a:r>
              <a:rPr lang="de-DE"/>
              <a:t>]). Für die Auswertung der Schreibaufgaben soll die Häufigkeit der Merkmale in den Schüler/innentexten auf den hierfür vorgesehenen Auswertungsbögen erfasst werden.  </a:t>
            </a:r>
            <a:endParaRPr/>
          </a:p>
          <a:p>
            <a:pPr marL="171450" indent="-171450">
              <a:buFont typeface="Arial"/>
              <a:buChar char="•"/>
              <a:defRPr/>
            </a:pPr>
            <a:r>
              <a:rPr lang="de-DE"/>
              <a:t>Im vierten Block Syntax wird erfasst, wie viele verschiedene Satzverbindungsarten im Text verwendet werden. (Eine Liste möglicher Satzverbindungen findet sich auf dem Auswertungsbogen.) Zudem wird die Anzahl der im Text gefundenen jeweiligen Verbindungen notiert.  </a:t>
            </a:r>
            <a:endParaRPr/>
          </a:p>
          <a:p>
            <a:pPr marL="171450" indent="-171450">
              <a:buFont typeface="Arial"/>
              <a:buChar char="•"/>
              <a:defRPr/>
            </a:pPr>
            <a:r>
              <a:rPr lang="de-DE"/>
              <a:t>Am Ende der Analyse werden weitere quantitative Maße ermittelt (die Wortanzahl, die Anzahl der Sätze sowie die mittlere Satzlänge), die weiteren Aufschluss über die Textqualität geben sollen.</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b="1"/>
              <a:t>Linke Seite: </a:t>
            </a:r>
            <a:r>
              <a:rPr lang="de-DE"/>
              <a:t>Anwendungsbeispiel zum Verfahren der Profilanalyse: Fast Catch Bumerang</a:t>
            </a:r>
            <a:endParaRPr/>
          </a:p>
          <a:p>
            <a:pPr marL="0" indent="0">
              <a:buFont typeface="Arial"/>
              <a:buNone/>
              <a:defRPr/>
            </a:pPr>
            <a:endParaRPr lang="de-DE"/>
          </a:p>
          <a:p>
            <a:pPr marL="171450" indent="-171450">
              <a:buFont typeface="Arial"/>
              <a:buChar char="•"/>
              <a:defRPr/>
            </a:pPr>
            <a:r>
              <a:rPr lang="de-DE"/>
              <a:t>Profilanalytisches Instrument, Entwicklung im Rahmen des Modellprogramms </a:t>
            </a:r>
            <a:r>
              <a:rPr lang="de-DE"/>
              <a:t>FörMig</a:t>
            </a:r>
            <a:r>
              <a:rPr lang="de-DE"/>
              <a:t>  </a:t>
            </a:r>
            <a:endParaRPr/>
          </a:p>
          <a:p>
            <a:pPr marL="171450" indent="-171450">
              <a:buFont typeface="Arial"/>
              <a:buChar char="•"/>
              <a:defRPr/>
            </a:pPr>
            <a:r>
              <a:rPr lang="de-DE"/>
              <a:t>Zielgruppe: Jugendliche am Übergang von der Sekundarstufe I in den Beruf</a:t>
            </a:r>
            <a:endParaRPr/>
          </a:p>
          <a:p>
            <a:pPr marL="171450" indent="-171450">
              <a:buFont typeface="Arial"/>
              <a:buChar char="•"/>
              <a:defRPr/>
            </a:pPr>
            <a:r>
              <a:rPr lang="de-DE"/>
              <a:t>Zweck: Erfassung des individuellen Sprachstands, Fokus auf bildungs- und fachsprachlichen Kompetenzen </a:t>
            </a:r>
            <a:endParaRPr/>
          </a:p>
          <a:p>
            <a:pPr marL="171450" indent="-171450">
              <a:buFont typeface="Arial"/>
              <a:buChar char="•"/>
              <a:defRPr/>
            </a:pPr>
            <a:r>
              <a:rPr lang="de-DE"/>
              <a:t>Sprachen: Deutsch, Russisch, Türkisch</a:t>
            </a:r>
            <a:endParaRPr/>
          </a:p>
          <a:p>
            <a:pPr marL="171450" indent="-171450">
              <a:buFont typeface="Arial"/>
              <a:buChar char="•"/>
              <a:defRPr/>
            </a:pPr>
            <a:r>
              <a:rPr lang="de-DE"/>
              <a:t>Zeitumfang: Durchführung max. 45 Minuten, Auswertung (pro Schüler/in, je Sprache) 30 Minuten </a:t>
            </a:r>
            <a:endParaRPr/>
          </a:p>
          <a:p>
            <a:pPr marL="0" indent="0">
              <a:buFont typeface="Arial"/>
              <a:buNone/>
              <a:defRPr/>
            </a:pPr>
            <a:endParaRPr lang="de-DE"/>
          </a:p>
          <a:p>
            <a:pPr marL="0" indent="0">
              <a:buFont typeface="Arial"/>
              <a:buNone/>
              <a:defRPr/>
            </a:pPr>
            <a:r>
              <a:rPr lang="de-DE"/>
              <a:t>Bei dem Beispiel handelt es sich um die deutschsprachige Version des Schreibimpulses. </a:t>
            </a:r>
            <a:endParaRPr/>
          </a:p>
          <a:p>
            <a:pPr marL="0" indent="0">
              <a:buFont typeface="Arial"/>
              <a:buNone/>
              <a:defRPr/>
            </a:pPr>
            <a:endParaRPr lang="de-DE"/>
          </a:p>
          <a:p>
            <a:pPr marL="0" indent="0">
              <a:buFont typeface="Arial"/>
              <a:buNone/>
              <a:defRPr/>
            </a:pPr>
            <a:r>
              <a:rPr lang="de-DE" b="1"/>
              <a:t>Rechte Seite: </a:t>
            </a:r>
            <a:r>
              <a:rPr lang="de-DE"/>
              <a:t>Beispiel für die Bauanleitung</a:t>
            </a:r>
            <a:endParaRPr/>
          </a:p>
          <a:p>
            <a:pPr marL="0" indent="0">
              <a:buFont typeface="Arial"/>
              <a:buNone/>
              <a:defRPr/>
            </a:pPr>
            <a:endParaRPr lang="de-DE"/>
          </a:p>
          <a:p>
            <a:pPr marL="171450" indent="-171450">
              <a:buFont typeface="Arial"/>
              <a:buChar char="•"/>
              <a:defRPr/>
            </a:pPr>
            <a:r>
              <a:rPr lang="de-DE"/>
              <a:t>Es werden kurze und wenig komplexe Sätze verwendet, die aber den syntaktischen Normen entsprechen. </a:t>
            </a:r>
            <a:endParaRPr/>
          </a:p>
          <a:p>
            <a:pPr marL="171450" indent="-171450">
              <a:buFont typeface="Arial"/>
              <a:buChar char="•"/>
              <a:defRPr/>
            </a:pPr>
            <a:r>
              <a:rPr lang="de-DE"/>
              <a:t>Die unpersönliche Adressierung der Leser/innen durch den Einsatz von </a:t>
            </a:r>
            <a:r>
              <a:rPr lang="de-DE" i="1"/>
              <a:t>man</a:t>
            </a:r>
            <a:r>
              <a:rPr lang="de-DE"/>
              <a:t> und Passivformen entspricht schriftsprachlichen und textsortenspezifischen Konventionen. </a:t>
            </a:r>
            <a:endParaRPr/>
          </a:p>
          <a:p>
            <a:pPr marL="171450" indent="-171450">
              <a:buFont typeface="Arial"/>
              <a:buChar char="•"/>
              <a:defRPr/>
            </a:pPr>
            <a:r>
              <a:rPr lang="de-DE"/>
              <a:t>Es werden durchaus zahlreiche fachsprachliche Ausdrücke und Attribute verwendet (rötlich markiert).  </a:t>
            </a:r>
            <a:endParaRPr/>
          </a:p>
          <a:p>
            <a:pPr marL="171450" indent="-171450">
              <a:buFont typeface="Arial"/>
              <a:buChar char="•"/>
              <a:defRPr/>
            </a:pPr>
            <a:r>
              <a:rPr lang="de-DE"/>
              <a:t>Einige Begriffe wie z.B. Klebe, Schleifsachen, Holz, Enden, Farbe (grau markiert) können als ein Übergangsstadium verstanden werden. Sie zeigen, dass der/die Lernende noch nicht sicher über die Fachsprache verfügt. Präzisere und explizitere Fachbegriffe wären z.B. Holzleim, Schmirgelpapier/Schleifpapier, Sperrholzplatte, Flügelenden, Sprühfarbe (vgl. </a:t>
            </a:r>
            <a:r>
              <a:rPr lang="de-DE"/>
              <a:t>Dirim</a:t>
            </a:r>
            <a:r>
              <a:rPr lang="de-DE"/>
              <a:t>/Döll 2009: 143f.). </a:t>
            </a:r>
            <a:endParaRPr/>
          </a:p>
          <a:p>
            <a:pPr marL="0" indent="0">
              <a:buFont typeface="Arial"/>
              <a:buNone/>
              <a:defRPr/>
            </a:pPr>
            <a:endParaRPr lang="de-DE"/>
          </a:p>
          <a:p>
            <a:pPr marL="0" marR="0" indent="0" algn="l" defTabSz="914400">
              <a:lnSpc>
                <a:spcPct val="100000"/>
              </a:lnSpc>
              <a:spcBef>
                <a:spcPts val="0"/>
              </a:spcBef>
              <a:spcAft>
                <a:spcPts val="0"/>
              </a:spcAft>
              <a:buClrTx/>
              <a:buSzTx/>
              <a:buFont typeface="Arial"/>
              <a:buNone/>
              <a:defRPr/>
            </a:pPr>
            <a:r>
              <a:rPr lang="de-DE" sz="1200"/>
              <a:t>An dieser Stelle (d.h. </a:t>
            </a:r>
            <a:r>
              <a:rPr lang="de-DE" sz="1200" i="1"/>
              <a:t>vor</a:t>
            </a:r>
            <a:r>
              <a:rPr lang="de-DE" sz="1200"/>
              <a:t> dem Präsentieren der nächsten Folie) könnten die Studierenden dazu aufgefordert werden, im Plenum die Vor- und Nachteile der vorgestellten Verfahren zu diskutieren. Die Studierenden können sich dafür in Murmelgruppen austauschen, bevor im Plenum die Ideen zusammengetragen werden. Anschließend können die auf der nächsten Folie zusammengetragenen Aspekte vorgestellt werden. </a:t>
            </a:r>
            <a:endParaRPr/>
          </a:p>
          <a:p>
            <a:pPr marL="0" indent="0">
              <a:buFont typeface="Arial"/>
              <a:buNone/>
              <a:defRPr/>
            </a:pPr>
            <a:endParaRPr lang="de-DE"/>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Die Tabelle zeigt noch einmal in komprimierter Form eine Einschätzung der in diesem Baustein vorgestellten Verfahren im Hinblick auf das Einhalten relevanter Kriterien für die </a:t>
            </a:r>
            <a:r>
              <a:rPr lang="de-DE"/>
              <a:t>Sprachstandserhebung</a:t>
            </a:r>
            <a:r>
              <a:rPr lang="de-DE"/>
              <a:t>. Insgesamt wird in diesem Fortbildungsbaustein deutlich, dass die schulischen Einsatzmöglichkeiten der verschiedenen Verfahren sehr unterschiedlich sind und dass diese zumeist nicht für den Einsatz im Fachunterricht vorgesehen sind. </a:t>
            </a:r>
            <a:endParaRPr/>
          </a:p>
          <a:p>
            <a:pPr marL="0" indent="0">
              <a:buFont typeface="Arial"/>
              <a:buNone/>
              <a:defRPr/>
            </a:pPr>
            <a:endParaRPr lang="de-DE"/>
          </a:p>
          <a:p>
            <a:pPr marL="0" indent="0">
              <a:buFont typeface="Arial"/>
              <a:buNone/>
              <a:defRPr/>
            </a:pPr>
            <a:r>
              <a:rPr lang="de-DE"/>
              <a:t>Zur Vertiefung der in diesem Baustein erworbenen Kenntnisse zu ausgewählten Verfahren der </a:t>
            </a:r>
            <a:r>
              <a:rPr lang="de-DE"/>
              <a:t>Sprachstandserhebung</a:t>
            </a:r>
            <a:r>
              <a:rPr lang="de-DE"/>
              <a:t> empfiehlt sich die Lektüre der folgenden Texte: </a:t>
            </a:r>
            <a:endParaRPr/>
          </a:p>
          <a:p>
            <a:pPr marL="0" indent="0">
              <a:buFont typeface="Arial"/>
              <a:buNone/>
              <a:defRPr/>
            </a:pPr>
            <a:endParaRPr lang="de-DE"/>
          </a:p>
          <a:p>
            <a:pPr marL="171450" indent="-171450">
              <a:buFont typeface="Arial"/>
              <a:buChar char="•"/>
              <a:defRPr/>
            </a:pPr>
            <a:r>
              <a:rPr lang="de-DE"/>
              <a:t>Döll, Marion (2009): Beobachtung und Dokumentation von Kompetenz und Kompetenzzuwachs im Deutschen als Zweitsprache mit den Niveaubeschreibungen </a:t>
            </a:r>
            <a:r>
              <a:rPr lang="de-DE"/>
              <a:t>DaZ</a:t>
            </a:r>
            <a:r>
              <a:rPr lang="de-DE"/>
              <a:t>. In: </a:t>
            </a:r>
            <a:r>
              <a:rPr lang="de-DE"/>
              <a:t>Lengyel</a:t>
            </a:r>
            <a:r>
              <a:rPr lang="de-DE"/>
              <a:t>, </a:t>
            </a:r>
            <a:r>
              <a:rPr lang="de-DE"/>
              <a:t>Drorit</a:t>
            </a:r>
            <a:r>
              <a:rPr lang="de-DE"/>
              <a:t>/ Reich, Hans H./ Roth, Hans-Joachim/ Döll, Marion (Hgg.): Von der Sprachdiagnose zur Sprachförderung (</a:t>
            </a:r>
            <a:r>
              <a:rPr lang="de-DE"/>
              <a:t>FörMig</a:t>
            </a:r>
            <a:r>
              <a:rPr lang="de-DE"/>
              <a:t> Edition Band 5). Münster: </a:t>
            </a:r>
            <a:r>
              <a:rPr lang="de-DE"/>
              <a:t>Waxmann</a:t>
            </a:r>
            <a:r>
              <a:rPr lang="de-DE"/>
              <a:t>, S. 109-114.</a:t>
            </a:r>
            <a:endParaRPr/>
          </a:p>
          <a:p>
            <a:pPr marL="171450" indent="-171450">
              <a:buFont typeface="Arial"/>
              <a:buChar char="•"/>
              <a:defRPr/>
            </a:pPr>
            <a:r>
              <a:rPr lang="de-DE"/>
              <a:t>Baur, Rupprecht/ </a:t>
            </a:r>
            <a:r>
              <a:rPr lang="de-DE"/>
              <a:t>Spettmann</a:t>
            </a:r>
            <a:r>
              <a:rPr lang="de-DE"/>
              <a:t>, Melanie (2009): Der C-Test als Instrument der Sprachdiagnose und Sprachförderung. In: </a:t>
            </a:r>
            <a:r>
              <a:rPr lang="de-DE"/>
              <a:t>Lengyel</a:t>
            </a:r>
            <a:r>
              <a:rPr lang="de-DE"/>
              <a:t>, </a:t>
            </a:r>
            <a:r>
              <a:rPr lang="de-DE"/>
              <a:t>Drorit</a:t>
            </a:r>
            <a:r>
              <a:rPr lang="de-DE"/>
              <a:t>/ Reich, Hans H./ Roth, Hans-Joachim/ Döll, Marion (Hgg.): Von der Sprachdiagnose zur Sprachförderung (</a:t>
            </a:r>
            <a:r>
              <a:rPr lang="de-DE"/>
              <a:t>FörMig</a:t>
            </a:r>
            <a:r>
              <a:rPr lang="de-DE"/>
              <a:t> Edition Band 5). Münster: </a:t>
            </a:r>
            <a:r>
              <a:rPr lang="de-DE"/>
              <a:t>Waxmann</a:t>
            </a:r>
            <a:r>
              <a:rPr lang="de-DE"/>
              <a:t>, S. 115-127.</a:t>
            </a:r>
            <a:endParaRPr/>
          </a:p>
          <a:p>
            <a:pPr marL="171450" indent="-171450">
              <a:buFont typeface="Arial"/>
              <a:buChar char="•"/>
              <a:defRPr/>
            </a:pPr>
            <a:r>
              <a:rPr lang="de-DE"/>
              <a:t>Dirim</a:t>
            </a:r>
            <a:r>
              <a:rPr lang="de-DE"/>
              <a:t>, İnci/ Döll, Marion (2009): ‚Bumerang‘ – Erfassung der Sprachkompetenzen im Übergang von der Schule in den Beruf – vergleichende Beobachtungen zum Türkischen und Deutschen am Beispiel einer Schülerin. In: </a:t>
            </a:r>
            <a:r>
              <a:rPr lang="de-DE"/>
              <a:t>Lengyel</a:t>
            </a:r>
            <a:r>
              <a:rPr lang="de-DE"/>
              <a:t>, </a:t>
            </a:r>
            <a:r>
              <a:rPr lang="de-DE"/>
              <a:t>Drorit</a:t>
            </a:r>
            <a:r>
              <a:rPr lang="de-DE"/>
              <a:t>/ Reich, Hans H./ Roth, Hans-Joachim/ Döll, Marion (Hgg.): Von der Sprachdiagnose zur Sprachförderung (</a:t>
            </a:r>
            <a:r>
              <a:rPr lang="de-DE"/>
              <a:t>FörMig</a:t>
            </a:r>
            <a:r>
              <a:rPr lang="de-DE"/>
              <a:t> Edition Band 5). Münster: </a:t>
            </a:r>
            <a:r>
              <a:rPr lang="de-DE"/>
              <a:t>Waxmann</a:t>
            </a:r>
            <a:r>
              <a:rPr lang="de-DE"/>
              <a:t>, S. 139-146. </a:t>
            </a:r>
            <a:endParaRPr/>
          </a:p>
          <a:p>
            <a:pPr marL="0" indent="0">
              <a:buFont typeface="Arial"/>
              <a:buNone/>
              <a:defRPr/>
            </a:pPr>
            <a:endParaRPr lang="de-DE"/>
          </a:p>
          <a:p>
            <a:pPr marL="0" indent="0">
              <a:buFont typeface="Arial"/>
              <a:buNone/>
              <a:defRPr/>
            </a:pPr>
            <a:r>
              <a:rPr lang="de-DE"/>
              <a:t>Die Bearbeitung der Texte kann mithilfe der Methode </a:t>
            </a:r>
            <a:r>
              <a:rPr lang="de-DE" i="1"/>
              <a:t>Gruppenpuzzle</a:t>
            </a:r>
            <a:r>
              <a:rPr lang="de-DE"/>
              <a:t> oder alternativ als nachbereitende Hausaufgabe erfolgen.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Schülerantwort zu c):  </a:t>
            </a:r>
            <a:endParaRPr/>
          </a:p>
          <a:p>
            <a:pPr marL="0" indent="0">
              <a:buFont typeface="Arial"/>
              <a:buNone/>
              <a:defRPr/>
            </a:pPr>
            <a:r>
              <a:rPr lang="de-DE"/>
              <a:t>Die Lichtquellen sind </a:t>
            </a:r>
            <a:r>
              <a:rPr lang="de-DE"/>
              <a:t>jewals</a:t>
            </a:r>
            <a:r>
              <a:rPr lang="de-DE"/>
              <a:t> in einer Richtung und wen </a:t>
            </a:r>
            <a:r>
              <a:rPr lang="de-DE"/>
              <a:t>Bz</a:t>
            </a:r>
            <a:r>
              <a:rPr lang="de-DE"/>
              <a:t>. Lampe 1 Grün ist, das das Licht sich grün Richtung reflektiert.</a:t>
            </a:r>
            <a:endParaRPr/>
          </a:p>
          <a:p>
            <a:pPr marL="0" indent="0">
              <a:buFont typeface="Arial"/>
              <a:buNone/>
              <a:defRPr/>
            </a:pPr>
            <a:endParaRPr lang="de-DE"/>
          </a:p>
          <a:p>
            <a:pPr marL="0" indent="0">
              <a:buFont typeface="Arial"/>
              <a:buNone/>
              <a:defRPr/>
            </a:pPr>
            <a:r>
              <a:rPr lang="de-DE"/>
              <a:t>Erwartungshorizont der Lehrkraft: </a:t>
            </a:r>
            <a:endParaRPr/>
          </a:p>
          <a:p>
            <a:pPr marL="0" indent="0">
              <a:buFont typeface="Arial"/>
              <a:buNone/>
              <a:defRPr/>
            </a:pPr>
            <a:r>
              <a:rPr lang="de-DE"/>
              <a:t>c) Wenn die obere Lichtquelle grünes Licht aussendet, ist auch der obere Halbschatten grün, da diese Lichtquelle in das Schattengebiet hineinleuchtet.</a:t>
            </a:r>
            <a:endParaRPr/>
          </a:p>
          <a:p>
            <a:pPr marL="0" indent="0">
              <a:buFont typeface="Arial"/>
              <a:buNone/>
              <a:defRPr/>
            </a:pPr>
            <a:r>
              <a:rPr lang="de-DE"/>
              <a:t>(Gleiches gilt für die rote untere Leuchte).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Schülerantwort zu d):  </a:t>
            </a:r>
            <a:endParaRPr/>
          </a:p>
          <a:p>
            <a:pPr marL="0" indent="0">
              <a:buFont typeface="Arial"/>
              <a:buNone/>
              <a:defRPr/>
            </a:pPr>
            <a:r>
              <a:rPr lang="de-DE"/>
              <a:t>Je weiter du </a:t>
            </a:r>
            <a:r>
              <a:rPr lang="de-DE"/>
              <a:t>entfährnt</a:t>
            </a:r>
            <a:r>
              <a:rPr lang="de-DE"/>
              <a:t> bist, desto kleiner wird das Schattenbild. Je (desto) näher du bist, desto größer wird das Schattenbild</a:t>
            </a:r>
            <a:endParaRPr/>
          </a:p>
          <a:p>
            <a:pPr marL="0" indent="0">
              <a:buFont typeface="Arial"/>
              <a:buNone/>
              <a:defRPr/>
            </a:pPr>
            <a:endParaRPr lang="de-DE"/>
          </a:p>
          <a:p>
            <a:pPr marL="0" indent="0">
              <a:buFont typeface="Arial"/>
              <a:buNone/>
              <a:defRPr/>
            </a:pPr>
            <a:r>
              <a:rPr lang="de-DE"/>
              <a:t>Erwartungshorizont der Lehrkraft: </a:t>
            </a:r>
            <a:endParaRPr/>
          </a:p>
          <a:p>
            <a:pPr marL="0" indent="0">
              <a:buFont typeface="Arial"/>
              <a:buNone/>
              <a:defRPr/>
            </a:pPr>
            <a:r>
              <a:rPr lang="de-DE"/>
              <a:t>d) Je weiter der Schirm nach hinten verschoben wird/je größer die Bildweite ist, desto größer ist das Schattenbild.</a:t>
            </a:r>
            <a:endParaRPr/>
          </a:p>
          <a:p>
            <a:pPr marL="0" indent="0">
              <a:buFont typeface="Arial"/>
              <a:buNone/>
              <a:defRPr/>
            </a:pPr>
            <a:r>
              <a:rPr lang="de-DE"/>
              <a:t>Je näher der Schirm an den Gegenstand herangeschoben wird/je kleiner die Bildweite ist, desto kleiner ist das Schattenbild.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a:defRPr/>
            </a:pPr>
            <a:r>
              <a:rPr lang="de-DE" sz="1200"/>
              <a:t>Warum ist das Thema </a:t>
            </a:r>
            <a:r>
              <a:rPr lang="de-DE" sz="1200"/>
              <a:t>Sprachstandserhebung</a:t>
            </a:r>
            <a:r>
              <a:rPr lang="de-DE" sz="1200"/>
              <a:t> für (angehende) Fachlehrkräfte überhaupt relevant?</a:t>
            </a:r>
            <a:endParaRPr/>
          </a:p>
          <a:p>
            <a:pPr>
              <a:defRPr/>
            </a:pPr>
            <a:endParaRPr lang="de-DE" sz="1200"/>
          </a:p>
          <a:p>
            <a:pPr marL="171450" indent="-171450">
              <a:buFont typeface="Arial"/>
              <a:buChar char="•"/>
              <a:defRPr/>
            </a:pPr>
            <a:r>
              <a:rPr lang="de-DE" sz="1200"/>
              <a:t>Die Fachinhalte werden durch die Sprache vermittelt. Das Verstehen und Verwenden einer angemessenen Fach- und Bildungssprache ist Grundvoraussetzung für das Verstehen und Anwenden der inhaltlichen Lerngegenstände. </a:t>
            </a:r>
            <a:endParaRPr/>
          </a:p>
          <a:p>
            <a:pPr marL="171450" indent="-171450">
              <a:buFont typeface="Arial"/>
              <a:buChar char="•"/>
              <a:defRPr/>
            </a:pPr>
            <a:r>
              <a:rPr lang="de-DE" sz="1200"/>
              <a:t>Das niedersächsische Kerncurriculum für die Naturwissenschaften weist sprachliche Kompetenzen explizit aus. Insbesondere in der prozessbezogenen Kompetenz „Kommunikation“ wird Sprache zum Lehrgegenstand der naturwissenschaftlichen Fächer gemacht (sachgerecht argumentieren, Fachsprache von Alltagssprache unterscheiden, Informationsquellen nutzen, Präsentationen gestalten). </a:t>
            </a:r>
            <a:endParaRPr/>
          </a:p>
          <a:p>
            <a:pPr marL="171450" indent="-171450">
              <a:buFont typeface="Arial"/>
              <a:buChar char="•"/>
              <a:defRPr/>
            </a:pPr>
            <a:r>
              <a:rPr lang="de-DE" sz="1200"/>
              <a:t>Um diesen Anforderungen gerecht zu werden, muss Sprache explizit vermittelt werden. Wie für die inhaltsbezogenen Kompetenzen muss auch für die sprachlichen Kompetenzen erhoben werden, welche Kompetenzen gebraucht werden und auf welchem Stand die Schüler/innen stehen.</a:t>
            </a:r>
            <a:endParaRPr/>
          </a:p>
          <a:p>
            <a:pPr marL="171450" indent="-171450">
              <a:buFont typeface="Arial"/>
              <a:buChar char="•"/>
              <a:defRPr/>
            </a:pPr>
            <a:r>
              <a:rPr lang="de-DE" sz="1200"/>
              <a:t>Fachlehrkräfte können keine umfassende </a:t>
            </a:r>
            <a:r>
              <a:rPr lang="de-DE" sz="1200"/>
              <a:t>Sprachstandsdiagnose</a:t>
            </a:r>
            <a:r>
              <a:rPr lang="de-DE" sz="1200"/>
              <a:t> leisten. Sie sollten aber dazu in der Lage sein, den Sprachstand ihrer Schüler/innen bezogen auf die in ihrem Fach erwarteten Kompetenzen einzuschätzen</a:t>
            </a:r>
            <a:r>
              <a:rPr lang="de-DE"/>
              <a:t>.</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Das Ziel pädagogisch-psychologischer Diagnostik ist es, Lehrkräften fundierte Entscheidungshilfen für eine zielgerichtete Förderempfehlung bereitzustellen. Die im (Fach-)Unterricht eingesetzten Verfahren zur </a:t>
            </a:r>
            <a:r>
              <a:rPr lang="de-DE"/>
              <a:t>Sprachstandserhebung</a:t>
            </a:r>
            <a:r>
              <a:rPr lang="de-DE"/>
              <a:t> sollten dabei wissenschaftlichen Anforderungen genügen. </a:t>
            </a:r>
            <a:endParaRPr/>
          </a:p>
          <a:p>
            <a:pPr marL="0" indent="0">
              <a:buFont typeface="Arial"/>
              <a:buNone/>
              <a:defRPr/>
            </a:pPr>
            <a:endParaRPr lang="de-DE"/>
          </a:p>
          <a:p>
            <a:pPr marL="0" indent="0">
              <a:buFont typeface="Arial"/>
              <a:buNone/>
              <a:defRPr/>
            </a:pPr>
            <a:r>
              <a:rPr lang="de-DE"/>
              <a:t>Für das Beurteilen der Qualität einer Messung wurden im Rahmen der Klassischen Testtheorie Kriterien entwickelt. Die Hauptgütekriterien sind Objektivität, Reliabilität (Zuverlässigkeit) und Validität (Gültigkeit). </a:t>
            </a:r>
            <a:endParaRPr/>
          </a:p>
          <a:p>
            <a:pPr marL="0" indent="0">
              <a:buFont typeface="Arial"/>
              <a:buNone/>
              <a:defRPr/>
            </a:pPr>
            <a:endParaRPr lang="de-DE"/>
          </a:p>
          <a:p>
            <a:pPr marL="171450" indent="-171450">
              <a:buFont typeface="Arial"/>
              <a:buChar char="•"/>
              <a:defRPr/>
            </a:pPr>
            <a:r>
              <a:rPr lang="de-DE"/>
              <a:t>Von Objektivität einer Messung spricht man, wenn subjektive Einflüsse der Untersucher/innen möglichst ausgeschaltet werden können, d.h. wenn verschiedene Untersucher/innen bei der Messung desselben Merkmals zum gleichen Ergebnis gelangen. Den Phasen einer Messung entsprechend wird zwischen der Durchführungsobjektivität (fordert gleiche Durchführungsbedingungen für alle Messungen), der Auswertungsobjektivität (soll die Bewertung des gleichen Verhaltens bzw. der gleichen Leistung mit demselben Zahlenwert sicherstellen) und der Interpretationsobjektivität (ist gegeben, wenn aus den Ergebnissen die gleichen Schlüsse gezogen werden) unterschieden. Die Objektivität ist für sich allein genommen noch kein Wert. Sie ist aber die Voraussetzung für die Zuverlässigkeit und Gültigkeit einer Messung. </a:t>
            </a:r>
            <a:endParaRPr/>
          </a:p>
          <a:p>
            <a:pPr marL="171450" indent="-171450">
              <a:buFont typeface="Arial"/>
              <a:buChar char="•"/>
              <a:defRPr/>
            </a:pPr>
            <a:r>
              <a:rPr lang="de-DE"/>
              <a:t>Unter der Reliabilität oder Zuverlässigkeit einer Messung wird der Grad der Sicherheit oder Genauigkeit, mit dem ein bestimmtes Merkmal gemessen werden kann, verstanden. Bei diesem Kriterium geht es vor allem um die Frage, wie sehr man einem einmaligen Messergebnis vertrauen kann. Wenn z.B. eine Lehrkraft dieselbe Klassenarbeit nach einiger Zeit genauso beurteilen würde wie beim ersten Mal, wäre dies ein zuverlässiges Lehrer/innenurteil. </a:t>
            </a:r>
            <a:endParaRPr/>
          </a:p>
          <a:p>
            <a:pPr marL="171450" indent="-171450">
              <a:buFont typeface="Arial"/>
              <a:buChar char="•"/>
              <a:defRPr/>
            </a:pPr>
            <a:r>
              <a:rPr lang="de-DE"/>
              <a:t>Die Validität oder Gültigkeit wird als das wichtigste methodische Kriterium für ein Untersuchungsverfahren betrachtet. Dieses Kriterium sagt aus, ob tatsächlich das gemessen wird, was man messen will (</a:t>
            </a:r>
            <a:r>
              <a:rPr lang="de-DE"/>
              <a:t>Ingenkamp</a:t>
            </a:r>
            <a:r>
              <a:rPr lang="de-DE"/>
              <a:t>/</a:t>
            </a:r>
            <a:r>
              <a:rPr lang="de-DE"/>
              <a:t>Lissmann</a:t>
            </a:r>
            <a:r>
              <a:rPr lang="de-DE"/>
              <a:t> 2008: 51ff., Hesse/</a:t>
            </a:r>
            <a:r>
              <a:rPr lang="de-DE"/>
              <a:t>Latzko</a:t>
            </a:r>
            <a:r>
              <a:rPr lang="de-DE"/>
              <a:t> 2011: 70ff.). Ein Verfahren wäre vollkommen valide, „wenn seine Ergebnisse einen unmittelbaren Rückschluss auf den Ausprägungsgrad des zu erfassenden Merkmals zulassen.“ (Hesse/</a:t>
            </a:r>
            <a:r>
              <a:rPr lang="de-DE"/>
              <a:t>Latzko</a:t>
            </a:r>
            <a:r>
              <a:rPr lang="de-DE"/>
              <a:t> 2011: 71). Die Validität ist allerdings keine absolute Eigenschaft eines diagnostischen Verfahrens, sondern sie muss immer im Zusammenhang mit der diagnostischen Ausgangsfrage, die mithilfe der Messergebnisse beantwortet werden soll, betrachtet werden (ebd.). </a:t>
            </a:r>
            <a:endParaRPr/>
          </a:p>
          <a:p>
            <a:pPr marL="0" indent="0">
              <a:buFont typeface="Arial"/>
              <a:buNone/>
              <a:defRPr/>
            </a:pPr>
            <a:endParaRPr lang="de-DE"/>
          </a:p>
          <a:p>
            <a:pPr marL="0" indent="0">
              <a:buFont typeface="Arial"/>
              <a:buNone/>
              <a:defRPr/>
            </a:pPr>
            <a:r>
              <a:rPr lang="de-DE"/>
              <a:t>Ferner werden in der Literatur im Zusammenhang mit Testverfahren weitere sogenannte Nebengütekriterien genannt. Dies sind unter anderem Normierung, Ökonomie, Nützlichkeit und Testfairness. </a:t>
            </a:r>
            <a:endParaRPr/>
          </a:p>
          <a:p>
            <a:pPr marL="0" indent="0">
              <a:buFont typeface="Arial"/>
              <a:buNone/>
              <a:defRPr/>
            </a:pPr>
            <a:endParaRPr lang="de-DE"/>
          </a:p>
          <a:p>
            <a:pPr marL="171450" indent="-171450">
              <a:buFont typeface="Arial"/>
              <a:buChar char="•"/>
              <a:defRPr/>
            </a:pPr>
            <a:r>
              <a:rPr lang="de-DE"/>
              <a:t>Die Normierung eines Tests soll die Einordnung des individuellen Testergebnisses in ein Bezugssystem ermöglichen. </a:t>
            </a:r>
            <a:endParaRPr/>
          </a:p>
          <a:p>
            <a:pPr marL="171450" indent="-171450">
              <a:buFont typeface="Arial"/>
              <a:buChar char="•"/>
              <a:defRPr/>
            </a:pPr>
            <a:r>
              <a:rPr lang="de-DE"/>
              <a:t>Die Ökonomie eines Testverfahrens ist dann gegeben, wenn es wenig Zeit und Material für die Durchführung und Auswertung braucht und wenn es unkompliziert und auch in Gruppen anwendbar ist. </a:t>
            </a:r>
            <a:endParaRPr/>
          </a:p>
          <a:p>
            <a:pPr marL="171450" indent="-171450">
              <a:buFont typeface="Arial"/>
              <a:buChar char="•"/>
              <a:defRPr/>
            </a:pPr>
            <a:r>
              <a:rPr lang="de-DE"/>
              <a:t>Die Nützlichkeit eines Verfahrens ist gegeben, wenn ein hohes praktisches Bedürfnis zur Untersuchung eines bestimmten Verhaltens besteht und noch kein oder nur wenige Verfahren für diesen Zweck existieren. </a:t>
            </a:r>
            <a:endParaRPr/>
          </a:p>
          <a:p>
            <a:pPr marL="171450" indent="-171450">
              <a:buFont typeface="Arial"/>
              <a:buChar char="•"/>
              <a:defRPr/>
            </a:pPr>
            <a:r>
              <a:rPr lang="de-DE"/>
              <a:t>Testfairness bedeutet, dass geschlechtsspezifische, ethnische und kulturelle Benachteiligungen bzw. Diskriminierungen möglichst ausgeschaltet werden (</a:t>
            </a:r>
            <a:r>
              <a:rPr lang="de-DE"/>
              <a:t>Ingenkamp</a:t>
            </a:r>
            <a:r>
              <a:rPr lang="de-DE"/>
              <a:t>/</a:t>
            </a:r>
            <a:r>
              <a:rPr lang="de-DE"/>
              <a:t>Lissmann</a:t>
            </a:r>
            <a:r>
              <a:rPr lang="de-DE"/>
              <a:t> 2008: 60f., Hesse/</a:t>
            </a:r>
            <a:r>
              <a:rPr lang="de-DE"/>
              <a:t>Latzko</a:t>
            </a:r>
            <a:r>
              <a:rPr lang="de-DE"/>
              <a:t> 2011: 70). </a:t>
            </a:r>
            <a:endParaRPr/>
          </a:p>
          <a:p>
            <a:pPr marL="0" indent="0">
              <a:buFont typeface="Arial"/>
              <a:buNone/>
              <a:defRPr/>
            </a:pPr>
            <a:endParaRPr lang="de-DE"/>
          </a:p>
          <a:p>
            <a:pPr marL="0" indent="0">
              <a:buFont typeface="Arial"/>
              <a:buNone/>
              <a:defRPr/>
            </a:pPr>
            <a:r>
              <a:rPr lang="de-DE"/>
              <a:t>Vor dem Hintergrund der im Allgemeinen hohen Arbeitsbelastung von Lehrkräften im Schulalltag bietet es sich an dieser Stelle eventuell an, die besonderen Herausforderungen in Bezug auf das Einhalten der Gütekriterien bei der diagnostischen Tätigkeit von Lehrkräften in der schulischen Praxis mit den Studierenden im Plenum zu diskutieren. Häufig werden die Klassengröße und die Vorgabe, umfangreiche Lehrpläne erfüllen zu müssen, als hinderlich für das Thema </a:t>
            </a:r>
            <a:r>
              <a:rPr lang="de-DE"/>
              <a:t>Sprachstandserhebungen</a:t>
            </a:r>
            <a:r>
              <a:rPr lang="de-DE"/>
              <a:t> erachtet. In diesem Zusammenhang dürfte das Nebengütekriterium der Ökonomie auch ein wichtiger Aspekt für </a:t>
            </a:r>
            <a:r>
              <a:rPr lang="de-DE"/>
              <a:t>Sprachstandserhebungen</a:t>
            </a:r>
            <a:r>
              <a:rPr lang="de-DE"/>
              <a:t> sein (vgl. Hesse/</a:t>
            </a:r>
            <a:r>
              <a:rPr lang="de-DE"/>
              <a:t>Latzko</a:t>
            </a:r>
            <a:r>
              <a:rPr lang="de-DE"/>
              <a:t> 2011: 70ff., </a:t>
            </a:r>
            <a:r>
              <a:rPr lang="de-DE"/>
              <a:t>Ingenkamp</a:t>
            </a:r>
            <a:r>
              <a:rPr lang="de-DE"/>
              <a:t>/</a:t>
            </a:r>
            <a:r>
              <a:rPr lang="de-DE"/>
              <a:t>Lissmann</a:t>
            </a:r>
            <a:r>
              <a:rPr lang="de-DE"/>
              <a:t> 2008: 51ff.).</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171450" indent="-171450">
              <a:buFont typeface="Arial"/>
              <a:buChar char="•"/>
              <a:defRPr/>
            </a:pPr>
            <a:r>
              <a:rPr lang="de-DE"/>
              <a:t>Es existiert eine nahezu unüberschaubare Zahl an sprachdiagnostischen Verfahren, die sich anhand verschiedener Kriterien unterscheiden, z.B. im Hinblick auf das Alter der Lernenden oder auf die Sprachen, die erfasst werden sollen. Während es für den vorschulischen Bereich und den Primarbereich zahlreiche Verfahren gibt, finden sich nur wenige geeignete für den Einsatz in der Sekundarstufe I und in der Sekundarstufe II (</a:t>
            </a:r>
            <a:r>
              <a:rPr lang="de-DE"/>
              <a:t>Siems</a:t>
            </a:r>
            <a:r>
              <a:rPr lang="de-DE"/>
              <a:t> 2013: 1).  </a:t>
            </a:r>
            <a:endParaRPr/>
          </a:p>
          <a:p>
            <a:pPr marL="171450" indent="-171450">
              <a:buFont typeface="Arial"/>
              <a:buChar char="•"/>
              <a:defRPr/>
            </a:pPr>
            <a:r>
              <a:rPr lang="de-DE"/>
              <a:t>Zudem werden die Verfahren in Bezug auf ihre Zielsetzung (zuweisungs- oder förderdiagnostische Ausrichtung) differenziert (vgl. </a:t>
            </a:r>
            <a:r>
              <a:rPr lang="de-DE"/>
              <a:t>Ingenkamp</a:t>
            </a:r>
            <a:r>
              <a:rPr lang="de-DE"/>
              <a:t>/</a:t>
            </a:r>
            <a:r>
              <a:rPr lang="de-DE"/>
              <a:t>Lissmann</a:t>
            </a:r>
            <a:r>
              <a:rPr lang="de-DE"/>
              <a:t> 2008: 33). Bei einer psychologischen Ausrichtung stehen eher die Ziele Differenzierung, Klassifizierung und </a:t>
            </a:r>
            <a:r>
              <a:rPr lang="de-DE"/>
              <a:t>Typologisierung</a:t>
            </a:r>
            <a:r>
              <a:rPr lang="de-DE"/>
              <a:t> im Vordergrund. Die Diagnose wird im Allgemeinen von Expert/innen durchgeführt. Bei einer eher pädagogischen Ausrichtung ist das Ziel die Lern- und Entwicklungsförderung der Schüler/innen. Dies ist prinzipiell die Aufgabe jeder Lehrkraft. </a:t>
            </a:r>
            <a:endParaRPr/>
          </a:p>
          <a:p>
            <a:pPr marL="171450" indent="-171450">
              <a:buFont typeface="Arial"/>
              <a:buChar char="•"/>
              <a:defRPr/>
            </a:pPr>
            <a:r>
              <a:rPr lang="de-DE"/>
              <a:t>Im Folgenden werden vier ausgewählte Verfahrenstypen vorgestellt: 1. (Standardisierte) Tests, 2. Schätzverfahren, 3. Beobachtungen und 4. Profilanalysen. Dabei werden die Einsatzmöglichkeiten des jeweiligen Verfahrenstyps im Unterricht, Anwendungsbeispiele sowie die Vor- und Nachteile der Verfahren im Hinblick auf das Einhalten von Gütekriterien und die Praktikabilität in der schulischen Praxis aufgezeigt. Jedes Verfahren wird zudem durch ein ausgewähltes Beispiel illustriert, in dem einzelne Verfahrensschritte erläutert werden (zu 1.: C-Test, zu 2.: Europäisches Sprachenportfolio, zu 3.: Niveaubeschreibungen Deutsch als Zweitsprache, zu 4.: Fast Catch Bumerang).</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Erläuterungen zu den Beispielen für Testverfahren </a:t>
            </a:r>
            <a:endParaRPr/>
          </a:p>
          <a:p>
            <a:pPr marL="171450" indent="-171450">
              <a:buFont typeface="Arial"/>
              <a:buChar char="•"/>
              <a:defRPr/>
            </a:pPr>
            <a:endParaRPr lang="de-DE"/>
          </a:p>
          <a:p>
            <a:pPr marL="171450" indent="-171450">
              <a:buFont typeface="Arial"/>
              <a:buChar char="•"/>
              <a:defRPr/>
            </a:pPr>
            <a:r>
              <a:rPr lang="de-DE"/>
              <a:t>Die Hamburger Schreibprobe ist ein Instrument zur Erfassung von Rechtschreibkompetenzen von Schüler/innen im Grundschulalter und in der Sekundarstufe I. Die Diagnostik zielt auf das Erfassen von orthographischem Strukturwissen und grundlegenden Rechtschreibstrategien. Die Erfassung des Lernstands der Schüler/innen erfolgt kompetenzorientiert durch eine Kombination von Strategieanalyse und </a:t>
            </a:r>
            <a:r>
              <a:rPr lang="de-DE"/>
              <a:t>Graphemtreffermethode</a:t>
            </a:r>
            <a:r>
              <a:rPr lang="de-DE"/>
              <a:t> (May 2012: 1, May 2013). </a:t>
            </a:r>
            <a:endParaRPr/>
          </a:p>
          <a:p>
            <a:pPr marL="171450" indent="-171450">
              <a:buFont typeface="Arial"/>
              <a:buChar char="•"/>
              <a:defRPr/>
            </a:pPr>
            <a:r>
              <a:rPr lang="de-DE"/>
              <a:t>Mit der Oldenburger Fehleranalyse für die Klassenstufen 3-9 (OLFA 3-9) wird die orthographische Kompetenz von Schüler/innen aus freien und diktierten Texten ermittelt. Die Texte werden mit Hilfe von Fehlerlisten und -schlüsseln einer qualitativen, entwicklungsorientierten Fehleranalyse unterzogen. Im Vergleich zu gängigen Tests ist das Verfahren zwar relativ zeitaufwendig, bietet jedoch gute Ansatzpunkte für eine individuelle Förderung von Lernenden (</a:t>
            </a:r>
            <a:r>
              <a:rPr lang="de-DE"/>
              <a:t>Thomé</a:t>
            </a:r>
            <a:r>
              <a:rPr lang="de-DE"/>
              <a:t>/</a:t>
            </a:r>
            <a:r>
              <a:rPr lang="de-DE"/>
              <a:t>Thomé</a:t>
            </a:r>
            <a:r>
              <a:rPr lang="de-DE"/>
              <a:t> 2014). </a:t>
            </a:r>
            <a:endParaRPr/>
          </a:p>
          <a:p>
            <a:pPr marL="171450" indent="-171450">
              <a:buFont typeface="Arial"/>
              <a:buChar char="•"/>
              <a:defRPr/>
            </a:pPr>
            <a:r>
              <a:rPr lang="de-DE"/>
              <a:t>Der LGVT 6-12 ist ein Lesegeschwindigkeits- und -</a:t>
            </a:r>
            <a:r>
              <a:rPr lang="de-DE"/>
              <a:t>verständnistest</a:t>
            </a:r>
            <a:r>
              <a:rPr lang="de-DE"/>
              <a:t> für die Klassenstufen 6-12. Beim Lesen eines literarischen Ausgangstextes, der aus 1.727 Wörtern besteht, müssen die Schüler/innen an 23 im Text verteilten Stellen aus drei in Klammern angegeben Alternativen das in den Textzusammenhang passende Wort auswählen und unterstreichen. Dies setzt ein gründliches, sinnverstehendes Lesen voraus (Hesse/</a:t>
            </a:r>
            <a:r>
              <a:rPr lang="de-DE"/>
              <a:t>Latzko</a:t>
            </a:r>
            <a:r>
              <a:rPr lang="de-DE"/>
              <a:t> 2011: 228, Schneider/Schlagmüller/</a:t>
            </a:r>
            <a:r>
              <a:rPr lang="de-DE"/>
              <a:t>Ennemoser</a:t>
            </a:r>
            <a:r>
              <a:rPr lang="de-DE"/>
              <a:t> 2007). </a:t>
            </a:r>
            <a:endParaRPr lang="de-DE"/>
          </a:p>
          <a:p>
            <a:pPr marL="171450" indent="-171450">
              <a:buFont typeface="Arial"/>
              <a:buChar char="•"/>
              <a:defRPr/>
            </a:pPr>
            <a:r>
              <a:rPr lang="de-DE"/>
              <a:t>C-Test: Mit dem C-Test wird der Sprachstand der Schüler/innen in der Erst- oder Zweitsprache Deutsch erhoben. Er zeigt sowohl allgemeinsprachliche Förderbedarfe als auch Förderbedarfe in bestimmten sprachlichen Teilbereichen auf. Da es sich um einen schriftlichen Test handelt, sollte er erst nach der Festigung einer grundlegenden Lese- und Schreibfähigkeit, d.h. ab der vierten Klassenstufe eingesetzt werden. Der allgemeinsprachliche C-Test erhebt die allgemeine Sprachfähigkeit insbesondere hinsichtlich der Lese- und Schreibfertigkeit der Schüler/innen. Es werden vor allem der Grad des Textverständnisses und die orthographisch-morphologischen Fertigkeiten der Proband/innen im Sinne eines Screenings erfasst (Baur/</a:t>
            </a:r>
            <a:r>
              <a:rPr lang="de-DE"/>
              <a:t>Spettmann</a:t>
            </a:r>
            <a:r>
              <a:rPr lang="de-DE"/>
              <a:t> 2009: 115f.). </a:t>
            </a:r>
            <a:endParaRPr/>
          </a:p>
          <a:p>
            <a:pPr marL="171450" indent="-171450">
              <a:buFont typeface="Arial"/>
              <a:buChar char="•"/>
              <a:defRPr/>
            </a:pPr>
            <a:endParaRPr lang="de-DE"/>
          </a:p>
          <a:p>
            <a:pPr marL="0" indent="0">
              <a:buFont typeface="Arial"/>
              <a:buNone/>
              <a:defRPr/>
            </a:pPr>
            <a:r>
              <a:rPr lang="de-DE"/>
              <a:t>Wichtig ist es herauszustellen, dass Tests zumeist eine Momentaufnahme der Sprachkompetenzen von Lernenden darstellen, während Beobachtungen sowie Selbst- und Fremdeinschätzungsverfahren auch einen Zeitverlauf berücksichtigen können.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171450" indent="-171450">
              <a:buFont typeface="Arial"/>
              <a:buChar char="•"/>
              <a:defRPr/>
            </a:pPr>
            <a:r>
              <a:rPr lang="de-DE"/>
              <a:t>Der C-Test</a:t>
            </a:r>
            <a:r>
              <a:rPr lang="de-DE"/>
              <a:t> besteht aus vier kurzen, in sich geschlossenen Texten. Die Textinhalte sollten dem Wissensstand der Adressat/innen entsprechen. Die Texte werden nach einem bestimmten Muster manipuliert: Der erste Satz bleibt tilgungsfrei. Ab dem zweiten Satz wird die hintere Hälfte jedes dritten Wortes gelöscht. Wenn der Text 20 Lücken enthält, folgt zum Abschluss ein tilgungsfreier Satz (k</a:t>
            </a:r>
            <a:r>
              <a:rPr lang="de-DE"/>
              <a:t>lassisches Tilgungsprinzip). Insgesamt enthält</a:t>
            </a:r>
            <a:r>
              <a:rPr lang="de-DE"/>
              <a:t> ein C-Test 80 Lücken. </a:t>
            </a:r>
            <a:r>
              <a:rPr lang="de-DE"/>
              <a:t> </a:t>
            </a:r>
            <a:endParaRPr/>
          </a:p>
          <a:p>
            <a:pPr marL="171450" indent="-171450">
              <a:buFont typeface="Arial"/>
              <a:buChar char="•"/>
              <a:defRPr/>
            </a:pPr>
            <a:r>
              <a:rPr lang="de-DE"/>
              <a:t>Die Testergebnisse werden tabellarisch dargestellt. Für jede/n</a:t>
            </a:r>
            <a:r>
              <a:rPr lang="de-DE"/>
              <a:t> Schüler/in werden hinsichtlich des Textverständnisses ein Worterkennungs-Wert (WE-Wert) und hinsichtlich der allgemeinen Sprachfähigkeit und der sprachlichen Korrektheit ein Richtig-Falsch-Wert (R/F-Wert) ermittelt. </a:t>
            </a:r>
            <a:endParaRPr lang="de-DE"/>
          </a:p>
          <a:p>
            <a:pPr marL="171450" indent="-171450">
              <a:buFont typeface="Arial"/>
              <a:buChar char="•"/>
              <a:defRPr/>
            </a:pPr>
            <a:r>
              <a:rPr lang="de-DE"/>
              <a:t>Nach dem Screening ist in einem zweiten Schritt der Einsatz von Teilfertigkeitstests (TF-Tests) erforderlich, um präzisere diagnostische Schlussfolgerungen ziehen zu können. Bei einem TF-Test handelt es sich um eine Abwandlung des C-Tests. Bezüglich des zu erhebenden Kompetenzbereichs lassen sich verschiedene Schwerpunkte setzen. Die Grundlage z.B. in Fachwortschatztests bilden, je nach gewünschter Ausrichtung, Sachtexte aus den verschiedenen Schulfächern. Das klassische Tilgungsprinzip wird durchbrochen. Getilgt wird das in einem Text enthaltene Fachvokabular. Es lassen sich zudem TF-Tests erstellen, die Aussagen über die grammatischen Fähigkeiten der Proband/innen erlauben. Dies erfolgt durch die bewusste Tilgung ausschließlich morphologischer Indikatoren in einem Text. Dabei ist zu beachten, dass ein Teiltest grundsätzlich nur ein grammatisches Phänomen (z.B. Pronomina, Verbformen oder Nominalphrasen) fokussieren sollte (Baur/</a:t>
            </a:r>
            <a:r>
              <a:rPr lang="de-DE"/>
              <a:t>Spettmann</a:t>
            </a:r>
            <a:r>
              <a:rPr lang="de-DE"/>
              <a:t> 2009: 115ff.).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9218" name="Folienbildplatzhalter 1" hidden="0"/>
          <p:cNvSpPr>
            <a:spLocks noChangeAspect="1" noGrp="1" noRot="1" noTextEdit="1"/>
          </p:cNvSpPr>
          <p:nvPr isPhoto="0" userDrawn="0">
            <p:ph type="sldImg" hasCustomPrompt="0"/>
          </p:nvPr>
        </p:nvSpPr>
        <p:spPr bwMode="auto">
          <a:ln/>
        </p:spPr>
      </p:sp>
      <p:sp>
        <p:nvSpPr>
          <p:cNvPr id="9219" name="Notizenplatzhalter 2" hidden="0"/>
          <p:cNvSpPr>
            <a:spLocks noGrp="1"/>
          </p:cNvSpPr>
          <p:nvPr isPhoto="0" userDrawn="0">
            <p:ph type="body" idx="1" hasCustomPrompt="0"/>
          </p:nvPr>
        </p:nvSpPr>
        <p:spPr bwMode="auto"/>
        <p:txBody>
          <a:bodyPr/>
          <a:lstStyle/>
          <a:p>
            <a:pPr marL="0" indent="0">
              <a:buFont typeface="Arial"/>
              <a:buNone/>
              <a:defRPr/>
            </a:pPr>
            <a:r>
              <a:rPr lang="de-DE"/>
              <a:t>Erläuterung</a:t>
            </a:r>
            <a:r>
              <a:rPr lang="de-DE"/>
              <a:t> zum Beispiel für Schätzverfahren </a:t>
            </a:r>
            <a:endParaRPr/>
          </a:p>
          <a:p>
            <a:pPr marL="0" indent="0">
              <a:buFont typeface="Arial"/>
              <a:buNone/>
              <a:defRPr/>
            </a:pPr>
            <a:endParaRPr lang="de-DE"/>
          </a:p>
          <a:p>
            <a:pPr marL="171450" indent="-171450">
              <a:buFont typeface="Arial"/>
              <a:buChar char="•"/>
              <a:defRPr/>
            </a:pPr>
            <a:r>
              <a:rPr lang="de-DE"/>
              <a:t>Das Europäische Sprachenportfolio ist ein Instrument, mit dem Lernende ihre Sprachkompetenzen selbst einschätzen. Für die Primarstufe und die Sekundarstufe I gibt es mehrere vom Europarat akkreditierte Modelle, die in Deutschland in den verschiedenen Bundesländern eingesetzt werden. Durch die Verwendung der Kategorien des Gemeinsamen Europäischen Referenzrahmens für Sprachen bezieht es sich direkt auf die curricularen Standards der Länder. </a:t>
            </a:r>
            <a:endParaRPr/>
          </a:p>
          <a:p>
            <a:pPr marL="171450" indent="-171450">
              <a:buFont typeface="Arial"/>
              <a:buChar char="•"/>
              <a:defRPr/>
            </a:pPr>
            <a:r>
              <a:rPr lang="de-DE"/>
              <a:t>Beim vorliegenden Beispiel auf der nächsten Folie handelt es sich um das sog. Grundportfolio. Diese Version des Europäischen Sprachenportfolios wurde in den Ländern Berlin, Bremen, Hessen und Nordrhein-Westfalen im Rahmen eines BLK-Verbundprojektes im Zeitraum von 2003-2006 entwickelt. </a:t>
            </a:r>
            <a:endParaRPr/>
          </a:p>
        </p:txBody>
      </p:sp>
      <p:sp>
        <p:nvSpPr>
          <p:cNvPr id="9220" name="Foliennummernplatzhalter 3" hidden="0"/>
          <p:cNvSpPr>
            <a:spLocks noGrp="1"/>
          </p:cNvSpPr>
          <p:nvPr isPhoto="0" userDrawn="0">
            <p:ph type="sldNum" sz="quarter" idx="5" hasCustomPrompt="0"/>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
            </a:fld>
            <a:endParaRPr lang="de-DE" sz="1200"/>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elfoli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685800" y="1122363"/>
            <a:ext cx="7772400" cy="2387600"/>
          </a:xfrm>
        </p:spPr>
        <p:txBody>
          <a:bodyPr anchor="b"/>
          <a:lstStyle>
            <a:lvl1pPr algn="ctr">
              <a:defRPr sz="6000"/>
            </a:lvl1pPr>
          </a:lstStyle>
          <a:p>
            <a:pPr>
              <a:defRPr/>
            </a:pPr>
            <a:r>
              <a:rPr lang="de-DE"/>
              <a:t>Titelmasterformat durch Klicken bearbeiten</a:t>
            </a:r>
            <a:endParaRPr lang="en-US"/>
          </a:p>
        </p:txBody>
      </p:sp>
      <p:sp>
        <p:nvSpPr>
          <p:cNvPr id="3" name="Subtitle 2" hidden="0"/>
          <p:cNvSpPr>
            <a:spLocks noGrp="1"/>
          </p:cNvSpPr>
          <p:nvPr isPhoto="0" userDrawn="0">
            <p:ph type="subTitle" idx="1" hasCustomPrompt="0"/>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el und vertikaler Tex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Vertical Text Placeholder 2" hidden="0"/>
          <p:cNvSpPr>
            <a:spLocks noGrp="1"/>
          </p:cNvSpPr>
          <p:nvPr isPhoto="0" userDrawn="0">
            <p:ph type="body" orient="vert" idx="1" hasCustomPrompt="0"/>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kaler Titel und Text">
    <p:spTree>
      <p:nvGrpSpPr>
        <p:cNvPr id="1" name="" hidden="0"/>
        <p:cNvGrpSpPr/>
        <p:nvPr isPhoto="0" userDrawn="0"/>
      </p:nvGrpSpPr>
      <p:grpSpPr bwMode="auto">
        <a:xfrm>
          <a:off x="0" y="0"/>
          <a:ext cx="0" cy="0"/>
          <a:chOff x="0" y="0"/>
          <a:chExt cx="0" cy="0"/>
        </a:xfrm>
      </p:grpSpPr>
      <p:sp>
        <p:nvSpPr>
          <p:cNvPr id="2" name="Vertical Title 1" hidden="0"/>
          <p:cNvSpPr>
            <a:spLocks noGrp="1"/>
          </p:cNvSpPr>
          <p:nvPr isPhoto="0" userDrawn="0">
            <p:ph type="title" orient="vert" hasCustomPrompt="0"/>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hidden="0"/>
          <p:cNvSpPr>
            <a:spLocks noGrp="1"/>
          </p:cNvSpPr>
          <p:nvPr isPhoto="0" userDrawn="0">
            <p:ph type="body" orient="vert" idx="1" hasCustomPrompt="0"/>
          </p:nvPr>
        </p:nvSpPr>
        <p:spPr bwMode="auto">
          <a:xfrm>
            <a:off x="628650"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1_Benutzerdefiniertes Layout_2ZeilenTitel">
    <p:spTree>
      <p:nvGrpSpPr>
        <p:cNvPr id="1" name="" hidden="0"/>
        <p:cNvGrpSpPr/>
        <p:nvPr isPhoto="0" userDrawn="0"/>
      </p:nvGrpSpPr>
      <p:grpSpPr bwMode="auto">
        <a:xfrm>
          <a:off x="0" y="0"/>
          <a:ext cx="0" cy="0"/>
          <a:chOff x="0" y="0"/>
          <a:chExt cx="0" cy="0"/>
        </a:xfrm>
      </p:grpSpPr>
      <p:sp>
        <p:nvSpPr>
          <p:cNvPr id="18" name="Rechteck 17" hidden="0"/>
          <p:cNvSpPr/>
          <p:nvPr isPhoto="0" userDrawn="1"/>
        </p:nvSpPr>
        <p:spPr bwMode="auto">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19" name="Rechteck 18" hidden="0"/>
          <p:cNvSpPr/>
          <p:nvPr isPhoto="0" userDrawn="1"/>
        </p:nvSpPr>
        <p:spPr bwMode="auto">
          <a:xfrm>
            <a:off x="7759041" y="6448302"/>
            <a:ext cx="809748"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22" name="Titel 1" hidden="0"/>
          <p:cNvSpPr>
            <a:spLocks noGrp="1"/>
          </p:cNvSpPr>
          <p:nvPr isPhoto="0" userDrawn="0">
            <p:ph type="title" hasCustomPrompt="0"/>
          </p:nvPr>
        </p:nvSpPr>
        <p:spPr bwMode="auto">
          <a:xfrm>
            <a:off x="628650" y="528332"/>
            <a:ext cx="7886700" cy="750110"/>
          </a:xfrm>
          <a:prstGeom prst="rect">
            <a:avLst/>
          </a:prstGeom>
        </p:spPr>
        <p:txBody>
          <a:bodyPr anchor="ctr" anchorCtr="0">
            <a:normAutofit/>
          </a:bodyPr>
          <a:lstStyle>
            <a:lvl1pPr>
              <a:defRPr sz="2700" b="1" cap="none">
                <a:solidFill>
                  <a:schemeClr val="tx1">
                    <a:lumMod val="85000"/>
                    <a:lumOff val="15000"/>
                  </a:schemeClr>
                </a:solidFill>
                <a:latin typeface="+mn-lt"/>
                <a:ea typeface="Open Sans"/>
                <a:cs typeface="Open Sans"/>
              </a:defRPr>
            </a:lvl1pPr>
          </a:lstStyle>
          <a:p>
            <a:pPr>
              <a:defRPr/>
            </a:pPr>
            <a:r>
              <a:rPr lang="de-DE"/>
              <a:t>Titelmasterformat durch Klicken bearbeiten</a:t>
            </a:r>
            <a:endParaRPr lang="de-DE"/>
          </a:p>
        </p:txBody>
      </p:sp>
      <p:sp>
        <p:nvSpPr>
          <p:cNvPr id="27" name="Fußzeilenplatzhalter 4" hidden="0"/>
          <p:cNvSpPr>
            <a:spLocks noGrp="1"/>
          </p:cNvSpPr>
          <p:nvPr isPhoto="0" userDrawn="0">
            <p:ph type="ftr" sz="quarter" idx="3" hasCustomPrompt="0"/>
          </p:nvPr>
        </p:nvSpPr>
        <p:spPr bwMode="auto">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pPr>
              <a:defRPr/>
            </a:pPr>
            <a:r>
              <a:rPr lang="en-US"/>
              <a:t>Herkunft, Sprache und Bildungschancen</a:t>
            </a:r>
            <a:endParaRPr lang="en-US"/>
          </a:p>
        </p:txBody>
      </p:sp>
      <p:sp>
        <p:nvSpPr>
          <p:cNvPr id="11" name="Foliennummernplatzhalter 5" hidden="0"/>
          <p:cNvSpPr>
            <a:spLocks noGrp="1"/>
          </p:cNvSpPr>
          <p:nvPr isPhoto="0" userDrawn="0">
            <p:ph type="sldNum" sz="quarter" idx="4" hasCustomPrompt="0"/>
          </p:nvPr>
        </p:nvSpPr>
        <p:spPr bwMode="auto">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pPr>
              <a:defRPr/>
            </a:pPr>
            <a:fld id="{48F63A3B-78C7-47BE-AE5E-E10140E04643}" type="slidenum">
              <a:rPr lang="en-US"/>
              <a:t/>
            </a:fld>
            <a:endParaRPr lang="en-US"/>
          </a:p>
        </p:txBody>
      </p:sp>
      <p:pic>
        <p:nvPicPr>
          <p:cNvPr id="10" name="Bild 22" hidden="0"/>
          <p:cNvPicPr>
            <a:picLocks noChangeAspect="1"/>
          </p:cNvPicPr>
          <p:nvPr isPhoto="0" userDrawn="1"/>
        </p:nvPicPr>
        <p:blipFill>
          <a:blip r:embed="rId2"/>
          <a:stretch/>
        </p:blipFill>
        <p:spPr bwMode="auto">
          <a:xfrm>
            <a:off x="6192877" y="6040269"/>
            <a:ext cx="1488336" cy="681212"/>
          </a:xfrm>
          <a:prstGeom prst="rect">
            <a:avLst/>
          </a:prstGeom>
        </p:spPr>
      </p:pic>
      <p:sp>
        <p:nvSpPr>
          <p:cNvPr id="3" name="Textplatzhalter 2" hidden="0"/>
          <p:cNvSpPr>
            <a:spLocks noGrp="1"/>
          </p:cNvSpPr>
          <p:nvPr isPhoto="0" userDrawn="0">
            <p:ph type="body" sz="quarter" idx="10" hasCustomPrompt="0"/>
          </p:nvPr>
        </p:nvSpPr>
        <p:spPr bwMode="auto">
          <a:xfrm>
            <a:off x="628650" y="1381885"/>
            <a:ext cx="7886700" cy="4544871"/>
          </a:xfrm>
        </p:spPr>
        <p:txBody>
          <a:bodyPr/>
          <a:lstStyle>
            <a:lvl1pPr marL="228600" indent="-228600">
              <a:buFont typeface="Wingdings"/>
              <a:buChar char="§"/>
              <a:defRPr sz="2400"/>
            </a:lvl1pPr>
            <a:lvl2pPr marL="685800" indent="-228600">
              <a:buFont typeface="Wingdings"/>
              <a:buChar char="§"/>
              <a:defRPr sz="2200"/>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Bild mit Beschriftung">
    <p:spTree>
      <p:nvGrpSpPr>
        <p:cNvPr id="1" name="" hidden="0"/>
        <p:cNvGrpSpPr/>
        <p:nvPr isPhoto="0" userDrawn="0"/>
      </p:nvGrpSpPr>
      <p:grpSpPr bwMode="auto">
        <a:xfrm>
          <a:off x="0" y="0"/>
          <a:ext cx="0" cy="0"/>
          <a:chOff x="0" y="0"/>
          <a:chExt cx="0" cy="0"/>
        </a:xfrm>
      </p:grpSpPr>
      <p:sp>
        <p:nvSpPr>
          <p:cNvPr id="38" name="Rechteck 37" hidden="0"/>
          <p:cNvSpPr/>
          <p:nvPr isPhoto="0" userDrawn="1"/>
        </p:nvSpPr>
        <p:spPr bwMode="auto">
          <a:xfrm rot="10800000">
            <a:off x="0" y="5674582"/>
            <a:ext cx="9144000" cy="1183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350">
              <a:solidFill>
                <a:prstClr val="white"/>
              </a:solidFill>
            </a:endParaRPr>
          </a:p>
        </p:txBody>
      </p:sp>
      <p:sp>
        <p:nvSpPr>
          <p:cNvPr id="55" name="Titel 54" hidden="0"/>
          <p:cNvSpPr>
            <a:spLocks noGrp="1"/>
          </p:cNvSpPr>
          <p:nvPr isPhoto="0" userDrawn="0">
            <p:ph type="title" hasCustomPrompt="1"/>
          </p:nvPr>
        </p:nvSpPr>
        <p:spPr bwMode="auto">
          <a:xfrm>
            <a:off x="425808" y="2444779"/>
            <a:ext cx="8394624" cy="1325563"/>
          </a:xfrm>
          <a:prstGeom prst="rect">
            <a:avLst/>
          </a:prstGeom>
        </p:spPr>
        <p:txBody>
          <a:bodyPr/>
          <a:lstStyle>
            <a:lvl1pPr algn="ctr">
              <a:defRPr cap="none">
                <a:latin typeface="+mn-lt"/>
                <a:ea typeface="Oswald Light"/>
                <a:cs typeface="Oswald Light"/>
              </a:defRPr>
            </a:lvl1pPr>
          </a:lstStyle>
          <a:p>
            <a:pPr>
              <a:defRPr/>
            </a:pPr>
            <a:r>
              <a:rPr lang="de-DE"/>
              <a:t>Titel des Fortbildungsbausteins</a:t>
            </a:r>
            <a:endParaRPr lang="de-DE"/>
          </a:p>
        </p:txBody>
      </p:sp>
      <p:pic>
        <p:nvPicPr>
          <p:cNvPr id="19" name="Bild 22" hidden="0"/>
          <p:cNvPicPr>
            <a:picLocks noChangeAspect="1"/>
          </p:cNvPicPr>
          <p:nvPr isPhoto="0" userDrawn="1"/>
        </p:nvPicPr>
        <p:blipFill>
          <a:blip r:embed="rId2"/>
          <a:stretch/>
        </p:blipFill>
        <p:spPr bwMode="auto">
          <a:xfrm>
            <a:off x="425808" y="617061"/>
            <a:ext cx="2542648" cy="1163771"/>
          </a:xfrm>
          <a:prstGeom prst="rect">
            <a:avLst/>
          </a:prstGeom>
        </p:spPr>
      </p:pic>
      <p:sp>
        <p:nvSpPr>
          <p:cNvPr id="3" name="Textplatzhalter 2" hidden="0"/>
          <p:cNvSpPr>
            <a:spLocks noGrp="1"/>
          </p:cNvSpPr>
          <p:nvPr isPhoto="0" userDrawn="0">
            <p:ph type="body" sz="quarter" idx="10" hasCustomPrompt="1"/>
          </p:nvPr>
        </p:nvSpPr>
        <p:spPr bwMode="auto">
          <a:xfrm>
            <a:off x="425808" y="3951288"/>
            <a:ext cx="8394624" cy="825500"/>
          </a:xfrm>
        </p:spPr>
        <p:txBody>
          <a:bodyPr anchor="ctr"/>
          <a:lstStyle>
            <a:lvl1pPr marL="0" indent="0" algn="ctr">
              <a:buNone/>
              <a:defRPr i="1"/>
            </a:lvl1pPr>
          </a:lstStyle>
          <a:p>
            <a:pPr lvl="0">
              <a:defRPr/>
            </a:pPr>
            <a:r>
              <a:rPr lang="de-DE"/>
              <a:t>Sprachbildung im Fach: Fortbildungsbaustein XY</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el und Inhal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Content Placeholder 2" hidden="0"/>
          <p:cNvSpPr>
            <a:spLocks noGrp="1"/>
          </p:cNvSpPr>
          <p:nvPr isPhoto="0" userDrawn="0">
            <p:ph idx="1" hasCustomPrompt="0"/>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Abschnitts- überschrif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3888" y="1709739"/>
            <a:ext cx="7886700" cy="2852737"/>
          </a:xfrm>
        </p:spPr>
        <p:txBody>
          <a:bodyPr anchor="b"/>
          <a:lstStyle>
            <a:lvl1pPr>
              <a:defRPr sz="6000"/>
            </a:lvl1pPr>
          </a:lstStyle>
          <a:p>
            <a:pPr>
              <a:defRPr/>
            </a:pPr>
            <a:r>
              <a:rPr lang="de-DE"/>
              <a:t>Titelmasterformat durch Klicken bearbeiten</a:t>
            </a:r>
            <a:endParaRPr lang="en-US"/>
          </a:p>
        </p:txBody>
      </p:sp>
      <p:sp>
        <p:nvSpPr>
          <p:cNvPr id="3" name="Text Placeholder 2" hidden="0"/>
          <p:cNvSpPr>
            <a:spLocks noGrp="1"/>
          </p:cNvSpPr>
          <p:nvPr isPhoto="0" userDrawn="0">
            <p:ph type="body" idx="1" hasCustomPrompt="0"/>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e Placeholder 3" hidden="0"/>
          <p:cNvSpPr>
            <a:spLocks noGrp="1"/>
          </p:cNvSpPr>
          <p:nvPr isPhoto="0" userDrawn="0">
            <p:ph type="dt" sz="half" idx="10" hasCustomPrompt="0"/>
          </p:nvPr>
        </p:nvSpPr>
        <p:spPr bwMode="auto"/>
        <p:txBody>
          <a:bodyPr/>
          <a:lstStyle/>
          <a:p>
            <a:pPr>
              <a:defRPr/>
            </a:pPr>
            <a:endParaRPr lang="de-DE"/>
          </a:p>
        </p:txBody>
      </p:sp>
      <p:sp>
        <p:nvSpPr>
          <p:cNvPr id="5" name="Footer Placeholder 4"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6" name="Slide Number Placeholder 5"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Zwei Inhalt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Content Placeholder 2" hidden="0"/>
          <p:cNvSpPr>
            <a:spLocks noGrp="1"/>
          </p:cNvSpPr>
          <p:nvPr isPhoto="0" userDrawn="0">
            <p:ph sz="half" idx="1" hasCustomPrompt="0"/>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hidden="0"/>
          <p:cNvSpPr>
            <a:spLocks noGrp="1"/>
          </p:cNvSpPr>
          <p:nvPr isPhoto="0" userDrawn="0">
            <p:ph sz="half" idx="2" hasCustomPrompt="0"/>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hidden="0"/>
          <p:cNvSpPr>
            <a:spLocks noGrp="1"/>
          </p:cNvSpPr>
          <p:nvPr isPhoto="0" userDrawn="0">
            <p:ph type="dt" sz="half" idx="10" hasCustomPrompt="0"/>
          </p:nvPr>
        </p:nvSpPr>
        <p:spPr bwMode="auto"/>
        <p:txBody>
          <a:bodyPr/>
          <a:lstStyle/>
          <a:p>
            <a:pPr>
              <a:defRPr/>
            </a:pPr>
            <a:endParaRPr lang="de-DE"/>
          </a:p>
        </p:txBody>
      </p:sp>
      <p:sp>
        <p:nvSpPr>
          <p:cNvPr id="6" name="Footer Placeholder 5"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7" name="Slide Number Placeholder 6"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Vergleich">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9841" y="365126"/>
            <a:ext cx="7886700" cy="1325563"/>
          </a:xfrm>
        </p:spPr>
        <p:txBody>
          <a:bodyPr/>
          <a:lstStyle/>
          <a:p>
            <a:pPr>
              <a:defRPr/>
            </a:pPr>
            <a:r>
              <a:rPr lang="de-DE"/>
              <a:t>Titelmasterformat durch Klicken bearbeiten</a:t>
            </a:r>
            <a:endParaRPr lang="en-US"/>
          </a:p>
        </p:txBody>
      </p:sp>
      <p:sp>
        <p:nvSpPr>
          <p:cNvPr id="3" name="Text Placeholder 2" hidden="0"/>
          <p:cNvSpPr>
            <a:spLocks noGrp="1"/>
          </p:cNvSpPr>
          <p:nvPr isPhoto="0" userDrawn="0">
            <p:ph type="body" idx="1" hasCustomPrompt="0"/>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Content Placeholder 3" hidden="0"/>
          <p:cNvSpPr>
            <a:spLocks noGrp="1"/>
          </p:cNvSpPr>
          <p:nvPr isPhoto="0" userDrawn="0">
            <p:ph sz="half" idx="2" hasCustomPrompt="0"/>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hidden="0"/>
          <p:cNvSpPr>
            <a:spLocks noGrp="1"/>
          </p:cNvSpPr>
          <p:nvPr isPhoto="0" userDrawn="0">
            <p:ph type="body" sz="quarter" idx="3" hasCustomPrompt="0"/>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Content Placeholder 5" hidden="0"/>
          <p:cNvSpPr>
            <a:spLocks noGrp="1"/>
          </p:cNvSpPr>
          <p:nvPr isPhoto="0" userDrawn="0">
            <p:ph sz="quarter" idx="4" hasCustomPrompt="0"/>
          </p:nvPr>
        </p:nvSpPr>
        <p:spPr bwMode="auto">
          <a:xfrm>
            <a:off x="4629150"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hidden="0"/>
          <p:cNvSpPr>
            <a:spLocks noGrp="1"/>
          </p:cNvSpPr>
          <p:nvPr isPhoto="0" userDrawn="0">
            <p:ph type="dt" sz="half" idx="10" hasCustomPrompt="0"/>
          </p:nvPr>
        </p:nvSpPr>
        <p:spPr bwMode="auto"/>
        <p:txBody>
          <a:bodyPr/>
          <a:lstStyle/>
          <a:p>
            <a:pPr>
              <a:defRPr/>
            </a:pPr>
            <a:endParaRPr lang="de-DE"/>
          </a:p>
        </p:txBody>
      </p:sp>
      <p:sp>
        <p:nvSpPr>
          <p:cNvPr id="8" name="Footer Placeholder 7"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9" name="Slide Number Placeholder 8"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de-DE"/>
              <a:t>Titelmasterformat durch Klicken bearbeiten</a:t>
            </a:r>
            <a:endParaRPr lang="en-US"/>
          </a:p>
        </p:txBody>
      </p:sp>
      <p:sp>
        <p:nvSpPr>
          <p:cNvPr id="3" name="Date Placeholder 2" hidden="0"/>
          <p:cNvSpPr>
            <a:spLocks noGrp="1"/>
          </p:cNvSpPr>
          <p:nvPr isPhoto="0" userDrawn="0">
            <p:ph type="dt" sz="half" idx="10" hasCustomPrompt="0"/>
          </p:nvPr>
        </p:nvSpPr>
        <p:spPr bwMode="auto"/>
        <p:txBody>
          <a:bodyPr/>
          <a:lstStyle/>
          <a:p>
            <a:pPr>
              <a:defRPr/>
            </a:pPr>
            <a:endParaRPr lang="de-DE"/>
          </a:p>
        </p:txBody>
      </p:sp>
      <p:sp>
        <p:nvSpPr>
          <p:cNvPr id="4" name="Footer Placeholder 3"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5" name="Slide Number Placeholder 4"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r">
    <p:spTree>
      <p:nvGrpSpPr>
        <p:cNvPr id="1" name="" hidden="0"/>
        <p:cNvGrpSpPr/>
        <p:nvPr isPhoto="0" userDrawn="0"/>
      </p:nvGrpSpPr>
      <p:grpSpPr bwMode="auto">
        <a:xfrm>
          <a:off x="0" y="0"/>
          <a:ext cx="0" cy="0"/>
          <a:chOff x="0" y="0"/>
          <a:chExt cx="0" cy="0"/>
        </a:xfrm>
      </p:grpSpPr>
      <p:sp>
        <p:nvSpPr>
          <p:cNvPr id="2" name="Date Placeholder 1" hidden="0"/>
          <p:cNvSpPr>
            <a:spLocks noGrp="1"/>
          </p:cNvSpPr>
          <p:nvPr isPhoto="0" userDrawn="0">
            <p:ph type="dt" sz="half" idx="10" hasCustomPrompt="0"/>
          </p:nvPr>
        </p:nvSpPr>
        <p:spPr bwMode="auto"/>
        <p:txBody>
          <a:bodyPr/>
          <a:lstStyle/>
          <a:p>
            <a:pPr>
              <a:defRPr/>
            </a:pPr>
            <a:endParaRPr lang="de-DE"/>
          </a:p>
        </p:txBody>
      </p:sp>
      <p:sp>
        <p:nvSpPr>
          <p:cNvPr id="3" name="Footer Placeholder 2"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4" name="Slide Number Placeholder 3"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Inhalt mit Überschrif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hidden="0"/>
          <p:cNvSpPr>
            <a:spLocks noGrp="1"/>
          </p:cNvSpPr>
          <p:nvPr isPhoto="0" userDrawn="0">
            <p:ph idx="1" hasCustomPrompt="0"/>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hidden="0"/>
          <p:cNvSpPr>
            <a:spLocks noGrp="1"/>
          </p:cNvSpPr>
          <p:nvPr isPhoto="0" userDrawn="0">
            <p:ph type="body" sz="half" idx="2" hasCustomPrompt="0"/>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hidden="0"/>
          <p:cNvSpPr>
            <a:spLocks noGrp="1"/>
          </p:cNvSpPr>
          <p:nvPr isPhoto="0" userDrawn="0">
            <p:ph type="dt" sz="half" idx="10" hasCustomPrompt="0"/>
          </p:nvPr>
        </p:nvSpPr>
        <p:spPr bwMode="auto"/>
        <p:txBody>
          <a:bodyPr/>
          <a:lstStyle/>
          <a:p>
            <a:pPr>
              <a:defRPr/>
            </a:pPr>
            <a:endParaRPr lang="de-DE"/>
          </a:p>
        </p:txBody>
      </p:sp>
      <p:sp>
        <p:nvSpPr>
          <p:cNvPr id="6" name="Footer Placeholder 5"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7" name="Slide Number Placeholder 6"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ild mit Überschrif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hidden="0"/>
          <p:cNvSpPr>
            <a:spLocks noChangeAspect="1" noGrp="1"/>
          </p:cNvSpPr>
          <p:nvPr isPhoto="0" userDrawn="0">
            <p:ph type="pic" idx="1" hasCustomPrompt="0"/>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hidden="0"/>
          <p:cNvSpPr>
            <a:spLocks noGrp="1"/>
          </p:cNvSpPr>
          <p:nvPr isPhoto="0" userDrawn="0">
            <p:ph type="body" sz="half" idx="2" hasCustomPrompt="0"/>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hidden="0"/>
          <p:cNvSpPr>
            <a:spLocks noGrp="1"/>
          </p:cNvSpPr>
          <p:nvPr isPhoto="0" userDrawn="0">
            <p:ph type="dt" sz="half" idx="10" hasCustomPrompt="0"/>
          </p:nvPr>
        </p:nvSpPr>
        <p:spPr bwMode="auto"/>
        <p:txBody>
          <a:bodyPr/>
          <a:lstStyle/>
          <a:p>
            <a:pPr>
              <a:defRPr/>
            </a:pPr>
            <a:endParaRPr lang="de-DE"/>
          </a:p>
        </p:txBody>
      </p:sp>
      <p:sp>
        <p:nvSpPr>
          <p:cNvPr id="6" name="Footer Placeholder 5" hidden="0"/>
          <p:cNvSpPr>
            <a:spLocks noGrp="1"/>
          </p:cNvSpPr>
          <p:nvPr isPhoto="0" userDrawn="0">
            <p:ph type="ftr" sz="quarter" idx="11" hasCustomPrompt="0"/>
          </p:nvPr>
        </p:nvSpPr>
        <p:spPr bwMode="auto"/>
        <p:txBody>
          <a:bodyPr/>
          <a:lstStyle/>
          <a:p>
            <a:pPr>
              <a:defRPr/>
            </a:pPr>
            <a:r>
              <a:rPr lang="de-DE"/>
              <a:t>Herkunft, Sprache und Bildungschancen</a:t>
            </a:r>
            <a:endParaRPr lang="de-DE"/>
          </a:p>
        </p:txBody>
      </p:sp>
      <p:sp>
        <p:nvSpPr>
          <p:cNvPr id="7" name="Slide Number Placeholder 6" hidden="0"/>
          <p:cNvSpPr>
            <a:spLocks noGrp="1"/>
          </p:cNvSpPr>
          <p:nvPr isPhoto="0" userDrawn="0">
            <p:ph type="sldNum" sz="quarter" idx="12" hasCustomPrompt="0"/>
          </p:nvPr>
        </p:nvSpPr>
        <p:spPr bwMode="auto"/>
        <p:txBody>
          <a:bodyPr/>
          <a:lstStyle/>
          <a:p>
            <a:pPr>
              <a:defRPr/>
            </a:pPr>
            <a:fld id="{86971F5E-C1B6-42BC-AB91-181C8FE9A1B5}" type="slidenum">
              <a:rPr lang="de-DE"/>
              <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2" name="Title Placeholder 1" hidden="0"/>
          <p:cNvSpPr>
            <a:spLocks noGrp="1"/>
          </p:cNvSpPr>
          <p:nvPr isPhoto="0" userDrawn="0">
            <p:ph type="title" hasCustomPrompt="0"/>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
        <p:nvSpPr>
          <p:cNvPr id="3" name="Text Placeholder 2" hidden="0"/>
          <p:cNvSpPr>
            <a:spLocks noGrp="1"/>
          </p:cNvSpPr>
          <p:nvPr isPhoto="0" userDrawn="0">
            <p:ph type="body" idx="1" hasCustomPrompt="0"/>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hidden="0"/>
          <p:cNvSpPr>
            <a:spLocks noGrp="1"/>
          </p:cNvSpPr>
          <p:nvPr isPhoto="0" userDrawn="0">
            <p:ph type="dt" sz="half" idx="2" hasCustomPrompt="0"/>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ooter Placeholder 4" hidden="0"/>
          <p:cNvSpPr>
            <a:spLocks noGrp="1"/>
          </p:cNvSpPr>
          <p:nvPr isPhoto="0" userDrawn="0">
            <p:ph type="ftr" sz="quarter" idx="3" hasCustomPrompt="0"/>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Herkunft, Sprache und Bildungschancen</a:t>
            </a:r>
            <a:endParaRPr lang="de-DE"/>
          </a:p>
        </p:txBody>
      </p:sp>
      <p:sp>
        <p:nvSpPr>
          <p:cNvPr id="6" name="Slide Number Placeholder 5" hidden="0"/>
          <p:cNvSpPr>
            <a:spLocks noGrp="1"/>
          </p:cNvSpPr>
          <p:nvPr isPhoto="0" userDrawn="0">
            <p:ph type="sldNum" sz="quarter" idx="4" hasCustomPrompt="0"/>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971F5E-C1B6-42BC-AB91-181C8FE9A1B5}" type="slidenum">
              <a:rPr lang="de-DE"/>
              <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www.sprachenportfolio.de/PDF/GrundportfolioOnline.pdf"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publikationen.sachsen.de/bdb/artikel/14477/documents/26554" TargetMode="Externa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prachenportfolio.de/PDF/GrundportfolioOnline.pdf" TargetMode="External"/><Relationship Id="rId3" Type="http://schemas.openxmlformats.org/officeDocument/2006/relationships/hyperlink" Target="https://www.uni-due.de/imperia/md/content/prodaz/griesshaber_profilanalyse_deutsch.pdf" TargetMode="Externa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afs-weiterstadt.de/iWeb/AFS_-_Podcasts/BFZ_undMorpheme/Eintrage/2012/6/30_Literatur-Diagnostik-Medien_files/hamburger Schreibprobe_1.pdf" TargetMode="Externa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publikationen.sachsen.de/bdb/artikel/14477/documents/26554" TargetMode="Externa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die-bonn.de/wb/2015-paedagogische-diagnostik-01.pdf"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normAutofit/>
          </a:bodyPr>
          <a:lstStyle/>
          <a:p>
            <a:pPr>
              <a:defRPr/>
            </a:pPr>
            <a:r>
              <a:rPr lang="de-DE"/>
              <a:t>Verfahren der </a:t>
            </a:r>
            <a:r>
              <a:rPr lang="de-DE"/>
              <a:t>Sprachstandserhebung</a:t>
            </a:r>
            <a:endParaRPr lang="de-DE"/>
          </a:p>
        </p:txBody>
      </p:sp>
      <p:sp>
        <p:nvSpPr>
          <p:cNvPr id="3" name="Textplatzhalter 2" hidden="0"/>
          <p:cNvSpPr>
            <a:spLocks noGrp="1"/>
          </p:cNvSpPr>
          <p:nvPr isPhoto="0" userDrawn="0">
            <p:ph type="body" sz="quarter" idx="10" hasCustomPrompt="0"/>
          </p:nvPr>
        </p:nvSpPr>
        <p:spPr bwMode="auto"/>
        <p:txBody>
          <a:bodyPr/>
          <a:lstStyle/>
          <a:p>
            <a:pPr>
              <a:defRPr/>
            </a:pPr>
            <a:r>
              <a:rPr lang="de-DE"/>
              <a:t>Sprachbildung im Fach – Fortbildungsbaustein 3</a:t>
            </a: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fontScale="90000"/>
          </a:bodyPr>
          <a:lstStyle/>
          <a:p>
            <a:pPr>
              <a:defRPr/>
            </a:pPr>
            <a:r>
              <a:rPr lang="de-DE" sz="2700"/>
              <a:t>Gütekriterien für die pädagogisch-psychologische Diagnostik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a:bodyPr>
          <a:lstStyle/>
          <a:p>
            <a:pPr marL="457200" lvl="0" indent="-457200">
              <a:lnSpc>
                <a:spcPct val="100000"/>
              </a:lnSpc>
              <a:spcBef>
                <a:spcPts val="0"/>
              </a:spcBef>
              <a:spcAft>
                <a:spcPts val="0"/>
              </a:spcAft>
              <a:buClr>
                <a:srgbClr val="808080"/>
              </a:buClr>
              <a:buFont typeface="Wingdings"/>
              <a:buAutoNum type="arabicPlain"/>
              <a:defRPr/>
            </a:pPr>
            <a:r>
              <a:rPr lang="de-DE">
                <a:solidFill>
                  <a:srgbClr val="000000"/>
                </a:solidFill>
                <a:latin typeface="Calibri"/>
                <a:ea typeface="ＭＳ Ｐゴシック"/>
              </a:rPr>
              <a:t>Hauptgütekriterien</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Objektivität</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Reliabilität</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Validität </a:t>
            </a:r>
            <a:endParaRPr/>
          </a:p>
          <a:p>
            <a:pPr marL="457200" lvl="0" indent="-457200">
              <a:lnSpc>
                <a:spcPct val="100000"/>
              </a:lnSpc>
              <a:spcBef>
                <a:spcPts val="0"/>
              </a:spcBef>
              <a:spcAft>
                <a:spcPts val="0"/>
              </a:spcAft>
              <a:buClr>
                <a:srgbClr val="808080"/>
              </a:buClr>
              <a:buFont typeface="Wingdings"/>
              <a:buAutoNum type="arabicPlain"/>
              <a:defRPr/>
            </a:pPr>
            <a:r>
              <a:rPr lang="de-DE">
                <a:solidFill>
                  <a:srgbClr val="000000"/>
                </a:solidFill>
                <a:latin typeface="Calibri"/>
                <a:ea typeface="ＭＳ Ｐゴシック"/>
              </a:rPr>
              <a:t>Nebengütekriterien </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Normierung </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Ökonomie</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Nützlichkeit</a:t>
            </a:r>
            <a:endParaRPr/>
          </a:p>
          <a:p>
            <a:pPr marL="857250" lvl="1" indent="-457200">
              <a:lnSpc>
                <a:spcPct val="100000"/>
              </a:lnSpc>
              <a:spcBef>
                <a:spcPts val="0"/>
              </a:spcBef>
              <a:spcAft>
                <a:spcPts val="0"/>
              </a:spcAft>
              <a:buClr>
                <a:srgbClr val="808080"/>
              </a:buClr>
              <a:buFont typeface="+mj-lt"/>
              <a:buAutoNum type="alphaLcPeriod"/>
              <a:defRPr/>
            </a:pPr>
            <a:r>
              <a:rPr lang="de-DE" sz="2400">
                <a:solidFill>
                  <a:srgbClr val="000000"/>
                </a:solidFill>
                <a:latin typeface="Calibri"/>
                <a:ea typeface="ＭＳ Ｐゴシック"/>
              </a:rPr>
              <a:t>Testfairness </a:t>
            </a:r>
            <a:endParaRPr/>
          </a:p>
          <a:p>
            <a:pPr marL="400050" lvl="1" indent="0">
              <a:lnSpc>
                <a:spcPct val="100000"/>
              </a:lnSpc>
              <a:spcBef>
                <a:spcPts val="0"/>
              </a:spcBef>
              <a:spcAft>
                <a:spcPts val="0"/>
              </a:spcAft>
              <a:buClr>
                <a:srgbClr val="808080"/>
              </a:buClr>
              <a:buNone/>
              <a:defRPr/>
            </a:pPr>
            <a:endParaRPr lang="de-DE" sz="2400">
              <a:solidFill>
                <a:srgbClr val="000000"/>
              </a:solidFill>
              <a:latin typeface="Calibri"/>
              <a:ea typeface="ＭＳ Ｐゴシック"/>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 name="Textfeld 5" hidden="0"/>
          <p:cNvSpPr txBox="1">
            <a:spLocks noChangeArrowheads="1"/>
          </p:cNvSpPr>
          <p:nvPr isPhoto="0" userDrawn="0"/>
        </p:nvSpPr>
        <p:spPr bwMode="auto">
          <a:xfrm>
            <a:off x="950102" y="5625241"/>
            <a:ext cx="8030295" cy="39627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2000"/>
              <a:t>(</a:t>
            </a:r>
            <a:r>
              <a:rPr lang="de-DE" sz="2000"/>
              <a:t>Ingenkamp</a:t>
            </a:r>
            <a:r>
              <a:rPr lang="de-DE" sz="2000"/>
              <a:t> &amp; Lissmann</a:t>
            </a:r>
            <a:r>
              <a:rPr lang="de-DE" sz="2000"/>
              <a:t> 2008, S. 51ff.; Hesse &amp; </a:t>
            </a:r>
            <a:r>
              <a:rPr lang="de-DE" sz="2000"/>
              <a:t>Latzko</a:t>
            </a:r>
            <a:r>
              <a:rPr lang="de-DE" sz="2000"/>
              <a:t> 2011, S. 70ff</a:t>
            </a:r>
            <a:r>
              <a:rPr lang="de-DE" sz="2000"/>
              <a:t>.) </a:t>
            </a:r>
            <a:endParaRPr lang="de-DE"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(1/4)</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buNone/>
              <a:defRPr/>
            </a:pPr>
            <a:r>
              <a:rPr lang="de-DE" sz="1750" b="1"/>
              <a:t>1 Hauptgütekriterien</a:t>
            </a:r>
            <a:endParaRPr/>
          </a:p>
          <a:p>
            <a:pPr>
              <a:lnSpc>
                <a:spcPct val="100000"/>
              </a:lnSpc>
              <a:spcBef>
                <a:spcPts val="0"/>
              </a:spcBef>
              <a:defRPr/>
            </a:pPr>
            <a:r>
              <a:rPr lang="de-DE" sz="1750"/>
              <a:t>Von </a:t>
            </a:r>
            <a:r>
              <a:rPr lang="de-DE" sz="1750"/>
              <a:t>Objektivität einer Messung spricht man, wenn subjektive Einflüsse der </a:t>
            </a:r>
            <a:r>
              <a:rPr lang="de-DE" sz="1750"/>
              <a:t>Untersucher/innen </a:t>
            </a:r>
            <a:r>
              <a:rPr lang="de-DE" sz="1750"/>
              <a:t>möglichst ausgeschaltet werden können, d.h. wenn verschiedene </a:t>
            </a:r>
            <a:r>
              <a:rPr lang="de-DE" sz="1750"/>
              <a:t>Untersucher/innen </a:t>
            </a:r>
            <a:r>
              <a:rPr lang="de-DE" sz="1750"/>
              <a:t>bei der Messung desselben Merkmals zum gleichen Ergebnis gelangen. Den Phasen einer Messung entsprechend wird zwischen der </a:t>
            </a:r>
            <a:r>
              <a:rPr lang="de-DE" sz="1750"/>
              <a:t>Durchführungsobjektivität </a:t>
            </a:r>
            <a:r>
              <a:rPr lang="de-DE" sz="1750"/>
              <a:t>(fordert gleiche Durchführungsbedingungen für alle Messungen), der Auswertungsobjektivität (soll die Bewertung des gleichen Verhaltens bzw. der gleichen Leistung mit demselben Zahlenwert sicherstellen) und der Interpretationsobjektivität (ist gegeben, wenn aus den Ergebnissen die gleichen Schlüsse gezogen werden) unterschieden. Die Objektivität ist für sich allein genommen noch kein Wert. Sie ist aber die Voraussetzung für die Zuverlässigkeit und Gültigkeit einer Messung. </a:t>
            </a:r>
            <a:endParaRPr/>
          </a:p>
          <a:p>
            <a:pPr>
              <a:lnSpc>
                <a:spcPct val="100000"/>
              </a:lnSpc>
              <a:spcBef>
                <a:spcPts val="0"/>
              </a:spcBef>
              <a:defRPr/>
            </a:pPr>
            <a:r>
              <a:rPr lang="de-DE" sz="1750"/>
              <a:t>Unter der Reliabilität oder Zuverlässigkeit einer Messung wird der Grad der Sicherheit oder Genauigkeit, mit dem ein bestimmtes Merkmal gemessen werden kann, verstanden. Bei diesem Kriterium geht es vor allem um die Frage, wie sehr man einem einmaligen Messergebnis vertrauen kann. Wenn z.B. eine Lehrkraft dieselbe Klassenarbeit nach einiger Zeit genauso beurteilen würde wie beim ersten Mal, wäre dies ein zuverlässiges </a:t>
            </a:r>
            <a:r>
              <a:rPr lang="de-DE" sz="1750"/>
              <a:t>Lehrer/innenurteil</a:t>
            </a:r>
            <a:r>
              <a:rPr lang="de-DE" sz="1750"/>
              <a: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(2/4)</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10000"/>
              </a:lnSpc>
              <a:spcBef>
                <a:spcPts val="0"/>
              </a:spcBef>
              <a:spcAft>
                <a:spcPts val="600"/>
              </a:spcAft>
              <a:buNone/>
              <a:defRPr/>
            </a:pPr>
            <a:r>
              <a:rPr lang="de-DE" sz="2200" b="1"/>
              <a:t>1 Hauptgütekriterien</a:t>
            </a:r>
            <a:endParaRPr/>
          </a:p>
          <a:p>
            <a:pPr>
              <a:lnSpc>
                <a:spcPct val="100000"/>
              </a:lnSpc>
              <a:spcBef>
                <a:spcPts val="0"/>
              </a:spcBef>
              <a:spcAft>
                <a:spcPts val="600"/>
              </a:spcAft>
              <a:defRPr/>
            </a:pPr>
            <a:r>
              <a:rPr lang="de-DE" sz="2200"/>
              <a:t>Die </a:t>
            </a:r>
            <a:r>
              <a:rPr lang="de-DE" sz="2200"/>
              <a:t>Validität oder Gültigkeit wird als das wichtigste methodische Kriterium für ein Untersuchungsverfahren betrachtet. Dieses Kriterium sagt aus, ob tatsächlich das gemessen wird, was man messen will (</a:t>
            </a:r>
            <a:r>
              <a:rPr lang="de-DE" sz="2200"/>
              <a:t>Ingenkamp</a:t>
            </a:r>
            <a:r>
              <a:rPr lang="de-DE" sz="2200"/>
              <a:t> &amp; Lissmann</a:t>
            </a:r>
            <a:r>
              <a:rPr lang="de-DE" sz="2200"/>
              <a:t> 2008, S. 51ff.; Hesse &amp; </a:t>
            </a:r>
            <a:r>
              <a:rPr lang="de-DE" sz="2200"/>
              <a:t>Latzko</a:t>
            </a:r>
            <a:r>
              <a:rPr lang="de-DE" sz="2200"/>
              <a:t> 2011, S. 70ff</a:t>
            </a:r>
            <a:r>
              <a:rPr lang="de-DE" sz="2200"/>
              <a:t>.). Ein Verfahren wäre vollkommen valide, „wenn seine Ergebnisse einen unmittelbaren Rückschluss auf den Ausprägungsgrad des zu erfassenden Merkmals zulassen.“ </a:t>
            </a:r>
            <a:r>
              <a:rPr lang="de-DE" sz="2200"/>
              <a:t>(Hesse &amp; </a:t>
            </a:r>
            <a:r>
              <a:rPr lang="de-DE" sz="2200"/>
              <a:t>Latzko</a:t>
            </a:r>
            <a:r>
              <a:rPr lang="de-DE" sz="2200"/>
              <a:t> 2011, S. 71</a:t>
            </a:r>
            <a:r>
              <a:rPr lang="de-DE" sz="2200"/>
              <a:t>). Die Validität ist allerdings keine absolute Eigenschaft eines diagnostischen Verfahrens, sondern sie muss immer im Zusammenhang mit der diagnostischen Ausgangsfrage, die mithilfe der Messergebnisse beantwortet werden soll, betrachtet werden (ebd.).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(3/4)</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a:xfrm flipH="0" flipV="0">
            <a:off x="622298" y="1278441"/>
            <a:ext cx="7886700" cy="5066416"/>
          </a:xfrm>
        </p:spPr>
        <p:txBody>
          <a:bodyPr vertOverflow="overflow" horzOverflow="clip" vert="horz" wrap="square" lIns="91440" tIns="45720" rIns="91440" bIns="45720" numCol="1" spcCol="0" rtlCol="0" fromWordArt="0" anchor="t" anchorCtr="0" forceAA="0" upright="0" compatLnSpc="0">
            <a:normAutofit fontScale="25000" lnSpcReduction="15000"/>
          </a:bodyPr>
          <a:lstStyle/>
          <a:p>
            <a:pPr marL="0" indent="0">
              <a:lnSpc>
                <a:spcPct val="120000"/>
              </a:lnSpc>
              <a:spcBef>
                <a:spcPts val="0"/>
              </a:spcBef>
              <a:buNone/>
              <a:defRPr/>
            </a:pPr>
            <a:r>
              <a:rPr lang="de-DE" sz="8000" b="1"/>
              <a:t>2 Nebengütekriterien</a:t>
            </a:r>
            <a:endParaRPr/>
          </a:p>
          <a:p>
            <a:pPr>
              <a:lnSpc>
                <a:spcPct val="120000"/>
              </a:lnSpc>
              <a:spcBef>
                <a:spcPts val="0"/>
              </a:spcBef>
              <a:defRPr/>
            </a:pPr>
            <a:r>
              <a:rPr lang="de-DE" sz="8000"/>
              <a:t>Die </a:t>
            </a:r>
            <a:r>
              <a:rPr lang="de-DE" sz="8000"/>
              <a:t>Normierung eines Tests soll die Einordnung des individuellen Testergebnisses in ein Bezugssystem ermöglichen. </a:t>
            </a:r>
            <a:endParaRPr/>
          </a:p>
          <a:p>
            <a:pPr>
              <a:lnSpc>
                <a:spcPct val="120000"/>
              </a:lnSpc>
              <a:spcBef>
                <a:spcPts val="0"/>
              </a:spcBef>
              <a:defRPr/>
            </a:pPr>
            <a:r>
              <a:rPr lang="de-DE" sz="8000"/>
              <a:t>Die Ökonomie eines Testverfahrens ist dann gegeben, wenn es wenig Zeit und Material für die Durchführung und Auswertung braucht und wenn es unkompliziert und auch in Gruppen anwendbar ist. </a:t>
            </a:r>
            <a:endParaRPr/>
          </a:p>
          <a:p>
            <a:pPr>
              <a:lnSpc>
                <a:spcPct val="120000"/>
              </a:lnSpc>
              <a:spcBef>
                <a:spcPts val="0"/>
              </a:spcBef>
              <a:defRPr/>
            </a:pPr>
            <a:r>
              <a:rPr lang="de-DE" sz="8000"/>
              <a:t>Die Nützlichkeit eines Verfahrens ist gegeben, wenn ein hohes praktisches Bedürfnis zur Untersuchung eines bestimmten Verhaltens besteht und noch kein oder nur wenige Verfahren für diesen Zweck existieren. </a:t>
            </a:r>
            <a:endParaRPr/>
          </a:p>
          <a:p>
            <a:pPr>
              <a:lnSpc>
                <a:spcPct val="120000"/>
              </a:lnSpc>
              <a:spcBef>
                <a:spcPts val="0"/>
              </a:spcBef>
              <a:defRPr/>
            </a:pPr>
            <a:r>
              <a:rPr lang="de-DE" sz="8000"/>
              <a:t>Testfairness bedeutet, dass geschlechtsspezifische, ethnische und kulturelle Benachteiligungen bzw. Diskriminierungen möglichst ausgeschaltet werden (</a:t>
            </a:r>
            <a:r>
              <a:rPr lang="de-DE" sz="8000"/>
              <a:t>Ingenkamp</a:t>
            </a:r>
            <a:r>
              <a:rPr lang="de-DE" sz="8000"/>
              <a:t> &amp; Lissmann</a:t>
            </a:r>
            <a:r>
              <a:rPr lang="de-DE" sz="8000"/>
              <a:t> 2008, S. 60f.; Hesse &amp; </a:t>
            </a:r>
            <a:r>
              <a:rPr lang="de-DE" sz="8000"/>
              <a:t>Latzko</a:t>
            </a:r>
            <a:r>
              <a:rPr lang="de-DE" sz="8000"/>
              <a:t> 2011, S. 70</a:t>
            </a:r>
            <a:r>
              <a:rPr lang="de-DE" sz="8000"/>
              <a: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Kommentare (4/4)</a:t>
            </a:r>
            <a:endParaRPr lang="de-DE"/>
          </a:p>
        </p:txBody>
      </p:sp>
      <p:sp>
        <p:nvSpPr>
          <p:cNvPr id="3" name="Fußzeilenplatzhalter 2" hidden="0"/>
          <p:cNvSpPr>
            <a:spLocks noGrp="1"/>
          </p:cNvSpPr>
          <p:nvPr isPhoto="0" userDrawn="0">
            <p:ph type="ftr" sz="quarter" idx="3" hasCustomPrompt="0"/>
          </p:nvPr>
        </p:nvSpPr>
        <p:spPr bwMode="auto"/>
        <p:txBody>
          <a:bodyPr/>
          <a:lstStyle/>
          <a:p>
            <a:pPr>
              <a:defRPr/>
            </a:pPr>
            <a:r>
              <a:rPr lang="en-US"/>
              <a:t>Herkunft, Sprache und Bildungschancen</a:t>
            </a:r>
            <a:endParaRPr lang="en-US"/>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5" name="Textplatzhalter 4" hidden="0"/>
          <p:cNvSpPr>
            <a:spLocks noGrp="1"/>
          </p:cNvSpPr>
          <p:nvPr isPhoto="0" userDrawn="0">
            <p:ph type="body" sz="quarter" idx="10" hasCustomPrompt="0"/>
          </p:nvPr>
        </p:nvSpPr>
        <p:spPr bwMode="auto"/>
        <p:txBody>
          <a:bodyPr/>
          <a:lstStyle/>
          <a:p>
            <a:pPr marL="0" indent="0">
              <a:lnSpc>
                <a:spcPct val="100000"/>
              </a:lnSpc>
              <a:spcBef>
                <a:spcPts val="0"/>
              </a:spcBef>
              <a:buNone/>
              <a:defRPr/>
            </a:pPr>
            <a:r>
              <a:rPr lang="de-DE" sz="2200"/>
              <a:t>Vor dem Hintergrund der im Allgemeinen hohen Arbeitsbelastung von Lehrkräften im Schulalltag bietet es sich an dieser Stelle eventuell an, die besonderen Herausforderungen in Bezug auf das Einhalten der Gütekriterien bei der diagnostischen Tätigkeit von Lehrkräften in der schulischen Praxis mit den Studierenden im Plenum zu diskutieren. Häufig werden die Klassengröße und die Vorgabe, umfangreiche Lehrpläne erfüllen zu müssen, als hinderlich für das Thema </a:t>
            </a:r>
            <a:r>
              <a:rPr lang="de-DE" sz="2200"/>
              <a:t>Sprachstandserhebungen</a:t>
            </a:r>
            <a:r>
              <a:rPr lang="de-DE" sz="2200"/>
              <a:t> erachtet. In diesem Zusammenhang dürfte das Nebengütekriterium der Ökonomie auch ein wichtiger Aspekt für </a:t>
            </a:r>
            <a:r>
              <a:rPr lang="de-DE" sz="2200"/>
              <a:t>Sprachstandserhebungen</a:t>
            </a:r>
            <a:r>
              <a:rPr lang="de-DE" sz="2200"/>
              <a:t> sein (vgl. Hesse &amp; </a:t>
            </a:r>
            <a:r>
              <a:rPr lang="de-DE" sz="2200"/>
              <a:t>Latzko</a:t>
            </a:r>
            <a:r>
              <a:rPr lang="de-DE" sz="2200"/>
              <a:t> 2011, S. 70ff.; </a:t>
            </a:r>
            <a:r>
              <a:rPr lang="de-DE" sz="2200"/>
              <a:t>Ingenkamp</a:t>
            </a:r>
            <a:r>
              <a:rPr lang="de-DE" sz="2200"/>
              <a:t> &amp; Lissmann</a:t>
            </a:r>
            <a:r>
              <a:rPr lang="de-DE" sz="2200"/>
              <a:t> 2008, S. 51ff.).</a:t>
            </a:r>
            <a:endParaRPr/>
          </a:p>
          <a:p>
            <a:pPr marL="0" indent="0">
              <a:buNone/>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Ausgewählte Verfahren zur </a:t>
            </a:r>
            <a:r>
              <a:rPr lang="de-DE" sz="2700"/>
              <a:t>Sprachstandserhebung</a:t>
            </a:r>
            <a:r>
              <a:rPr lang="de-DE" sz="2700"/>
              <a:t>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a:bodyPr>
          <a:lstStyle/>
          <a:p>
            <a:pPr marL="457200" lvl="0" indent="-457200">
              <a:lnSpc>
                <a:spcPct val="100000"/>
              </a:lnSpc>
              <a:spcBef>
                <a:spcPts val="0"/>
              </a:spcBef>
              <a:spcAft>
                <a:spcPts val="0"/>
              </a:spcAft>
              <a:buClr>
                <a:srgbClr val="808080"/>
              </a:buClr>
              <a:buFont typeface="+mj-lt"/>
              <a:buAutoNum type="arabicPeriod"/>
              <a:defRPr/>
            </a:pPr>
            <a:r>
              <a:rPr lang="de-DE" sz="2600"/>
              <a:t>(Standardisierte) Tests</a:t>
            </a:r>
            <a:endParaRPr/>
          </a:p>
          <a:p>
            <a:pPr marL="457200" lvl="0" indent="-457200">
              <a:lnSpc>
                <a:spcPct val="100000"/>
              </a:lnSpc>
              <a:spcBef>
                <a:spcPts val="0"/>
              </a:spcBef>
              <a:spcAft>
                <a:spcPts val="0"/>
              </a:spcAft>
              <a:buClr>
                <a:srgbClr val="808080"/>
              </a:buClr>
              <a:buFont typeface="+mj-lt"/>
              <a:buAutoNum type="arabicPeriod"/>
              <a:defRPr/>
            </a:pPr>
            <a:r>
              <a:rPr lang="de-DE" sz="2600"/>
              <a:t>Schätzverfahren (Selbsteinschätzungen) </a:t>
            </a:r>
            <a:endParaRPr/>
          </a:p>
          <a:p>
            <a:pPr marL="457200" lvl="0" indent="-457200">
              <a:lnSpc>
                <a:spcPct val="100000"/>
              </a:lnSpc>
              <a:spcBef>
                <a:spcPts val="0"/>
              </a:spcBef>
              <a:spcAft>
                <a:spcPts val="0"/>
              </a:spcAft>
              <a:buClr>
                <a:srgbClr val="808080"/>
              </a:buClr>
              <a:buFont typeface="+mj-lt"/>
              <a:buAutoNum type="arabicPeriod"/>
              <a:defRPr/>
            </a:pPr>
            <a:r>
              <a:rPr lang="de-DE" sz="2600"/>
              <a:t>Beobachtungen (Fremdeinschätzungen) </a:t>
            </a:r>
            <a:endParaRPr/>
          </a:p>
          <a:p>
            <a:pPr marL="457200" lvl="0" indent="-457200">
              <a:lnSpc>
                <a:spcPct val="100000"/>
              </a:lnSpc>
              <a:spcBef>
                <a:spcPts val="0"/>
              </a:spcBef>
              <a:spcAft>
                <a:spcPts val="0"/>
              </a:spcAft>
              <a:buClr>
                <a:srgbClr val="808080"/>
              </a:buClr>
              <a:buFont typeface="+mj-lt"/>
              <a:buAutoNum type="arabicPeriod"/>
              <a:defRPr/>
            </a:pPr>
            <a:r>
              <a:rPr lang="de-DE" sz="2600"/>
              <a:t>Profilanalysen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 name="Textfeld 5" hidden="0"/>
          <p:cNvSpPr txBox="1">
            <a:spLocks noChangeArrowheads="1"/>
          </p:cNvSpPr>
          <p:nvPr isPhoto="0" userDrawn="0"/>
        </p:nvSpPr>
        <p:spPr bwMode="auto">
          <a:xfrm>
            <a:off x="628650" y="5290391"/>
            <a:ext cx="8029575" cy="338554"/>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600"/>
              <a:t>(vgl. </a:t>
            </a:r>
            <a:r>
              <a:rPr lang="de-DE" sz="1600"/>
              <a:t>Siems</a:t>
            </a:r>
            <a:r>
              <a:rPr lang="de-DE" sz="1600"/>
              <a:t> 2013) </a:t>
            </a:r>
            <a:endParaRPr lang="de-DE" sz="1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spcBef>
                <a:spcPts val="0"/>
              </a:spcBef>
              <a:spcAft>
                <a:spcPts val="600"/>
              </a:spcAft>
              <a:defRPr/>
            </a:pPr>
            <a:r>
              <a:rPr lang="de-DE" sz="1500"/>
              <a:t>Es existiert eine nahezu unüberschaubare Zahl an sprachdiagnostischen Verfahren, die sich anhand verschiedener Kriterien unterscheiden, z.B. im Hinblick auf das Alter der Lernenden oder auf die Sprachen, die erfasst werden sollen. Während es für den vorschulischen Bereich und den Primarbereich zahlreiche Verfahren gibt, finden sich nur wenige geeignete für den Einsatz in der Sekundarstufe I und in der Sekundarstufe II (</a:t>
            </a:r>
            <a:r>
              <a:rPr lang="de-DE" sz="1500"/>
              <a:t>Siems</a:t>
            </a:r>
            <a:r>
              <a:rPr lang="de-DE" sz="1500"/>
              <a:t> </a:t>
            </a:r>
            <a:r>
              <a:rPr lang="de-DE" sz="1500"/>
              <a:t>2013, S. 1). </a:t>
            </a:r>
            <a:endParaRPr lang="de-DE" sz="1500"/>
          </a:p>
          <a:p>
            <a:pPr>
              <a:lnSpc>
                <a:spcPct val="100000"/>
              </a:lnSpc>
              <a:spcBef>
                <a:spcPts val="0"/>
              </a:spcBef>
              <a:spcAft>
                <a:spcPts val="600"/>
              </a:spcAft>
              <a:defRPr/>
            </a:pPr>
            <a:r>
              <a:rPr lang="de-DE" sz="1500"/>
              <a:t>Zudem werden die Verfahren in Bezug auf ihre Zielsetzung (zuweisungs- oder förderdiagnostische Ausrichtung) differenziert (vgl. </a:t>
            </a:r>
            <a:r>
              <a:rPr lang="de-DE" sz="1500"/>
              <a:t>Ingenkamp</a:t>
            </a:r>
            <a:r>
              <a:rPr lang="de-DE" sz="1500"/>
              <a:t> &amp; Lissmann</a:t>
            </a:r>
            <a:r>
              <a:rPr lang="de-DE" sz="1500"/>
              <a:t> 2008, S. 33). Bei </a:t>
            </a:r>
            <a:r>
              <a:rPr lang="de-DE" sz="1500"/>
              <a:t>einer psychologischen Ausrichtung stehen eher die Ziele Differenzierung, Klassifizierung und </a:t>
            </a:r>
            <a:r>
              <a:rPr lang="de-DE" sz="1500"/>
              <a:t>Typologisierung</a:t>
            </a:r>
            <a:r>
              <a:rPr lang="de-DE" sz="1500"/>
              <a:t> im Vordergrund. Die Diagnose wird im Allgemeinen von </a:t>
            </a:r>
            <a:r>
              <a:rPr lang="de-DE" sz="1500"/>
              <a:t>Expert:innen </a:t>
            </a:r>
            <a:r>
              <a:rPr lang="de-DE" sz="1500"/>
              <a:t>durchgeführt. Bei einer eher pädagogischen Ausrichtung ist das Ziel die Lern- und Entwicklungsförderung der </a:t>
            </a:r>
            <a:r>
              <a:rPr lang="de-DE" sz="1500"/>
              <a:t>Schüler:innen</a:t>
            </a:r>
            <a:r>
              <a:rPr lang="de-DE" sz="1500"/>
              <a:t>. Dies ist prinzipiell die Aufgabe jeder Lehrkraft. </a:t>
            </a:r>
            <a:endParaRPr/>
          </a:p>
          <a:p>
            <a:pPr>
              <a:lnSpc>
                <a:spcPct val="100000"/>
              </a:lnSpc>
              <a:spcBef>
                <a:spcPts val="0"/>
              </a:spcBef>
              <a:spcAft>
                <a:spcPts val="600"/>
              </a:spcAft>
              <a:defRPr/>
            </a:pPr>
            <a:r>
              <a:rPr lang="de-DE" sz="1500"/>
              <a:t>Im Folgenden werden vier ausgewählte Verfahrenstypen vorgestellt: 1. (Standardisierte) Tests, 2. Schätzverfahren, 3. Beobachtungen und 4. Profilanalysen. Dabei werden die Einsatzmöglichkeiten des jeweiligen Verfahrenstyps im Unterricht, Anwendungsbeispiele sowie die Vor- und Nachteile der Verfahren im Hinblick auf das Einhalten von Gütekriterien und die Praktikabilität in der schulischen Praxis aufgezeigt. Jedes Verfahren wird zudem durch ein ausgewähltes Beispiel illustriert, </a:t>
            </a:r>
            <a:r>
              <a:rPr lang="de-DE" sz="1500"/>
              <a:t>in dem </a:t>
            </a:r>
            <a:r>
              <a:rPr lang="de-DE" sz="1500"/>
              <a:t>einzelne Verfahrensschritte erläutert werden (zu 1.: C-Test, zu 2.: Europäisches Sprachenportfolio, zu 3.: Niveaubeschreibungen Deutsch als Zweitsprache, zu 4.: Fast Catch Bumerang</a:t>
            </a:r>
            <a:r>
              <a:rPr lang="de-DE" sz="1500"/>
              <a:t>).</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1 (Standardisierte) Tests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fontScale="92500"/>
          </a:bodyPr>
          <a:lstStyle/>
          <a:p>
            <a:pPr marL="0" lvl="0" indent="0">
              <a:lnSpc>
                <a:spcPct val="100000"/>
              </a:lnSpc>
              <a:spcBef>
                <a:spcPts val="0"/>
              </a:spcBef>
              <a:spcAft>
                <a:spcPts val="0"/>
              </a:spcAft>
              <a:buClr>
                <a:srgbClr val="808080"/>
              </a:buClr>
              <a:buNone/>
              <a:defRPr/>
            </a:pPr>
            <a:r>
              <a:rPr lang="de-DE"/>
              <a:t>Standardisierte Tests erheben empirisch abgrenzbare Merkmale mithilfe von Testaufgaben mit dem Ziel, Rückschlüsse auf den Grad der individuellen Merkmalsausprägung zu ziehen. </a:t>
            </a:r>
            <a:endParaRPr/>
          </a:p>
          <a:p>
            <a:pPr marL="0" lvl="0" indent="0">
              <a:lnSpc>
                <a:spcPct val="100000"/>
              </a:lnSpc>
              <a:spcBef>
                <a:spcPts val="0"/>
              </a:spcBef>
              <a:spcAft>
                <a:spcPts val="0"/>
              </a:spcAft>
              <a:buClr>
                <a:srgbClr val="808080"/>
              </a:buClr>
              <a:buNone/>
              <a:defRPr/>
            </a:pPr>
            <a:endParaRPr lang="de-DE"/>
          </a:p>
          <a:p>
            <a:pPr marL="0" lvl="0" indent="0">
              <a:lnSpc>
                <a:spcPct val="100000"/>
              </a:lnSpc>
              <a:spcBef>
                <a:spcPts val="0"/>
              </a:spcBef>
              <a:spcAft>
                <a:spcPts val="0"/>
              </a:spcAft>
              <a:buClr>
                <a:srgbClr val="808080"/>
              </a:buClr>
              <a:buNone/>
              <a:defRPr/>
            </a:pPr>
            <a:r>
              <a:rPr lang="de-DE" b="1"/>
              <a:t>Einsatz: </a:t>
            </a:r>
            <a:r>
              <a:rPr lang="de-DE"/>
              <a:t>Standardisierte Tests werden im Allgemeinen von speziell ausgebildeten </a:t>
            </a:r>
            <a:r>
              <a:rPr lang="de-DE"/>
              <a:t>Expert:innen </a:t>
            </a:r>
            <a:r>
              <a:rPr lang="de-DE"/>
              <a:t>durchgeführt. Einige Verfahren sind auch für den Einsatz in der Schule geeignet. </a:t>
            </a:r>
            <a:endParaRPr/>
          </a:p>
          <a:p>
            <a:pPr marL="0" lvl="0" indent="0">
              <a:lnSpc>
                <a:spcPct val="100000"/>
              </a:lnSpc>
              <a:spcBef>
                <a:spcPts val="0"/>
              </a:spcBef>
              <a:spcAft>
                <a:spcPts val="0"/>
              </a:spcAft>
              <a:buClr>
                <a:srgbClr val="808080"/>
              </a:buClr>
              <a:buNone/>
              <a:defRPr/>
            </a:pPr>
            <a:r>
              <a:rPr lang="de-DE" b="1"/>
              <a:t>Beispiele:</a:t>
            </a:r>
            <a:r>
              <a:rPr lang="de-DE"/>
              <a:t> Hamburger Schreibprobe 1-9 (HSP), OLFA 3-9, Lesegeschwindigkeits- und -</a:t>
            </a:r>
            <a:r>
              <a:rPr lang="de-DE"/>
              <a:t>verständnistest</a:t>
            </a:r>
            <a:r>
              <a:rPr lang="de-DE"/>
              <a:t> (LGVT 6-12), C-Test</a:t>
            </a:r>
            <a:endParaRPr/>
          </a:p>
          <a:p>
            <a:pPr marL="0" lvl="0" indent="0">
              <a:lnSpc>
                <a:spcPct val="100000"/>
              </a:lnSpc>
              <a:spcBef>
                <a:spcPts val="0"/>
              </a:spcBef>
              <a:spcAft>
                <a:spcPts val="0"/>
              </a:spcAft>
              <a:buClr>
                <a:srgbClr val="808080"/>
              </a:buClr>
              <a:buNone/>
              <a:defRPr/>
            </a:pPr>
            <a:r>
              <a:rPr lang="de-DE" b="1"/>
              <a:t>Vorteile: </a:t>
            </a:r>
            <a:r>
              <a:rPr lang="de-DE"/>
              <a:t>standardisiert, normiert, im Idealfall theoriegeleitet </a:t>
            </a:r>
            <a:r>
              <a:rPr lang="de-DE"/>
              <a:t>(d.h</a:t>
            </a:r>
            <a:r>
              <a:rPr lang="de-DE"/>
              <a:t>. basierend auf einem </a:t>
            </a:r>
            <a:r>
              <a:rPr lang="de-DE"/>
              <a:t>Kompetenzmodell) </a:t>
            </a:r>
            <a:endParaRPr lang="de-DE"/>
          </a:p>
          <a:p>
            <a:pPr marL="0" lvl="0" indent="0">
              <a:lnSpc>
                <a:spcPct val="100000"/>
              </a:lnSpc>
              <a:spcBef>
                <a:spcPts val="0"/>
              </a:spcBef>
              <a:spcAft>
                <a:spcPts val="0"/>
              </a:spcAft>
              <a:buClr>
                <a:srgbClr val="808080"/>
              </a:buClr>
              <a:buNone/>
              <a:defRPr/>
            </a:pPr>
            <a:r>
              <a:rPr lang="de-DE" b="1"/>
              <a:t>Nachteile:</a:t>
            </a:r>
            <a:r>
              <a:rPr lang="de-DE"/>
              <a:t> komplex, Problem der Testfairness </a:t>
            </a:r>
            <a:endParaRPr/>
          </a:p>
          <a:p>
            <a:pPr marL="0" lvl="0" indent="0">
              <a:lnSpc>
                <a:spcPct val="100000"/>
              </a:lnSpc>
              <a:spcBef>
                <a:spcPts val="0"/>
              </a:spcBef>
              <a:spcAft>
                <a:spcPts val="0"/>
              </a:spcAft>
              <a:buClr>
                <a:srgbClr val="808080"/>
              </a:buClr>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(1/2)</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a:xfrm flipH="0" flipV="0">
            <a:off x="628650" y="1381884"/>
            <a:ext cx="7886700" cy="5066416"/>
          </a:xfrm>
        </p:spPr>
        <p:txBody>
          <a:bodyPr vertOverflow="overflow" horzOverflow="clip" vert="horz" wrap="square" lIns="91440" tIns="45720" rIns="91440" bIns="45720" numCol="1" spcCol="0" rtlCol="0" fromWordArt="0" anchor="t" anchorCtr="0" forceAA="0" upright="0" compatLnSpc="0">
            <a:normAutofit fontScale="60000" lnSpcReduction="8000"/>
          </a:bodyPr>
          <a:lstStyle/>
          <a:p>
            <a:pPr marL="0" indent="0">
              <a:lnSpc>
                <a:spcPct val="120000"/>
              </a:lnSpc>
              <a:spcBef>
                <a:spcPts val="0"/>
              </a:spcBef>
              <a:spcAft>
                <a:spcPts val="600"/>
              </a:spcAft>
              <a:buNone/>
              <a:defRPr/>
            </a:pPr>
            <a:r>
              <a:rPr lang="de-DE" b="1"/>
              <a:t>Erläuterungen zu den Beispielen für Testverfahren </a:t>
            </a:r>
            <a:endParaRPr/>
          </a:p>
          <a:p>
            <a:pPr>
              <a:lnSpc>
                <a:spcPct val="120000"/>
              </a:lnSpc>
              <a:spcBef>
                <a:spcPts val="0"/>
              </a:spcBef>
              <a:spcAft>
                <a:spcPts val="600"/>
              </a:spcAft>
              <a:defRPr/>
            </a:pPr>
            <a:r>
              <a:rPr lang="de-DE"/>
              <a:t>Die </a:t>
            </a:r>
            <a:r>
              <a:rPr lang="de-DE"/>
              <a:t>Hamburger Schreibprobe ist ein Instrument zur Erfassung von Rechtschreibkompetenzen von </a:t>
            </a:r>
            <a:r>
              <a:rPr lang="de-DE"/>
              <a:t>Schüler/innen </a:t>
            </a:r>
            <a:r>
              <a:rPr lang="de-DE"/>
              <a:t>im Grundschulalter und in der Sekundarstufe I. Die Diagnostik zielt auf das Erfassen von orthographischem Strukturwissen und grundlegenden </a:t>
            </a:r>
            <a:r>
              <a:rPr lang="de-DE"/>
              <a:t>Rechtschreibstrategien. Die Erfassung des Lernstands der Schüler:innen erfolgt kompetenzorientiert durch eine Kombination von Strategieanalyse und </a:t>
            </a:r>
            <a:r>
              <a:rPr lang="de-DE"/>
              <a:t>Graphemtreffermethode</a:t>
            </a:r>
            <a:r>
              <a:rPr lang="de-DE"/>
              <a:t> </a:t>
            </a:r>
            <a:r>
              <a:rPr lang="de-DE"/>
              <a:t>(May </a:t>
            </a:r>
            <a:r>
              <a:rPr lang="de-DE"/>
              <a:t>2012, S. 1; May 2013). </a:t>
            </a:r>
            <a:endParaRPr lang="de-DE"/>
          </a:p>
          <a:p>
            <a:pPr>
              <a:lnSpc>
                <a:spcPct val="120000"/>
              </a:lnSpc>
              <a:spcBef>
                <a:spcPts val="0"/>
              </a:spcBef>
              <a:spcAft>
                <a:spcPts val="600"/>
              </a:spcAft>
              <a:defRPr/>
            </a:pPr>
            <a:r>
              <a:rPr lang="de-DE"/>
              <a:t>Mit der Oldenburger Fehleranalyse für die Klassenstufen 3-9 (OLFA 3-9) wird die orthographische Kompetenz von Schüler:innen aus freien und diktierten Texten ermittelt. Die Texte werden mit Hilfe von Fehlerlisten und -schlüsseln einer qualitativen, entwicklungsorientierten Fehleranalyse unterzogen. Im Vergleich zu gängigen Tests ist das Verfahren zwar relativ zeitaufwendig, bietet jedoch gute Ansatzpunkte für eine individuelle Förderung von Lernenden (</a:t>
            </a:r>
            <a:r>
              <a:rPr lang="de-DE"/>
              <a:t>Thomé</a:t>
            </a:r>
            <a:r>
              <a:rPr lang="de-DE"/>
              <a:t> &amp; Thomé</a:t>
            </a:r>
            <a:r>
              <a:rPr lang="de-DE"/>
              <a:t> 2014). </a:t>
            </a:r>
            <a:endParaRPr lang="de-DE"/>
          </a:p>
          <a:p>
            <a:pPr>
              <a:lnSpc>
                <a:spcPct val="120000"/>
              </a:lnSpc>
              <a:spcBef>
                <a:spcPts val="0"/>
              </a:spcBef>
              <a:spcAft>
                <a:spcPts val="600"/>
              </a:spcAft>
              <a:defRPr/>
            </a:pPr>
            <a:r>
              <a:rPr lang="de-DE"/>
              <a:t>Der LGVT 6-12 ist ein Lesegeschwindigkeits- und </a:t>
            </a:r>
            <a:r>
              <a:rPr lang="de-DE"/>
              <a:t>-</a:t>
            </a:r>
            <a:r>
              <a:rPr lang="de-DE"/>
              <a:t>verständnistest</a:t>
            </a:r>
            <a:r>
              <a:rPr lang="de-DE"/>
              <a:t> </a:t>
            </a:r>
            <a:r>
              <a:rPr lang="de-DE"/>
              <a:t>für die Klassenstufen 6-12. Beim Lesen eines literarischen Ausgangstextes, der aus 1.727 Wörtern besteht, müssen die Schüler/innen an 23 im Text verteilten Stellen aus drei in Klammern angegeben Alternativen das in den Textzusammenhang passende Wort auswählen und unterstreichen. Dies setzt ein gründliches, sinnverstehendes Lesen voraus (Hesse &amp; </a:t>
            </a:r>
            <a:r>
              <a:rPr lang="de-DE"/>
              <a:t>Latzko</a:t>
            </a:r>
            <a:r>
              <a:rPr lang="de-DE"/>
              <a:t> 2011, S. 228; Schneider</a:t>
            </a:r>
            <a:r>
              <a:rPr lang="de-DE"/>
              <a:t> et al. 2007).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(2/2)</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spcAft>
                <a:spcPts val="600"/>
              </a:spcAft>
              <a:buNone/>
              <a:defRPr/>
            </a:pPr>
            <a:r>
              <a:rPr lang="de-DE" sz="1900" b="1"/>
              <a:t>Erläuterungen zu den Beispielen für Testverfahren </a:t>
            </a:r>
            <a:endParaRPr/>
          </a:p>
          <a:p>
            <a:pPr>
              <a:lnSpc>
                <a:spcPct val="100000"/>
              </a:lnSpc>
              <a:spcBef>
                <a:spcPts val="0"/>
              </a:spcBef>
              <a:spcAft>
                <a:spcPts val="600"/>
              </a:spcAft>
              <a:defRPr/>
            </a:pPr>
            <a:r>
              <a:rPr lang="de-DE" sz="1900"/>
              <a:t>C-Test</a:t>
            </a:r>
            <a:r>
              <a:rPr lang="de-DE" sz="1900"/>
              <a:t>: Mit dem C-Test wird der Sprachstand der Schüler/innen in der Erst- oder Zweitsprache Deutsch erhoben. Er zeigt sowohl allgemeinsprachliche Förderbedarfe als auch Förderbedarfe in bestimmten sprachlichen Teilbereichen auf. Da es sich um einen schriftlichen Test handelt, sollte er erst nach der Festigung einer grundlegenden Lese- und </a:t>
            </a:r>
            <a:r>
              <a:rPr lang="de-DE" sz="1900"/>
              <a:t>Schreibfähigkeit (ab </a:t>
            </a:r>
            <a:r>
              <a:rPr lang="de-DE" sz="1900"/>
              <a:t>der vierten </a:t>
            </a:r>
            <a:r>
              <a:rPr lang="de-DE" sz="1900"/>
              <a:t>Klassenstufe) </a:t>
            </a:r>
            <a:r>
              <a:rPr lang="de-DE" sz="1900"/>
              <a:t>eingesetzt werden. Der allgemeinsprachliche C-Test erhebt die allgemeine Sprachfähigkeit insbesondere hinsichtlich der Lese- und Schreibfertigkeit der Schüler/innen. Es werden vor allem der Grad des Textverständnisses und die orthographisch-morphologischen Fertigkeiten der Proband/innen im Sinne eines Screenings </a:t>
            </a:r>
            <a:r>
              <a:rPr lang="de-DE" sz="1900"/>
              <a:t>erfasst (Baur &amp; </a:t>
            </a:r>
            <a:r>
              <a:rPr lang="de-DE" sz="1900"/>
              <a:t>Spettmann</a:t>
            </a:r>
            <a:r>
              <a:rPr lang="de-DE" sz="1900"/>
              <a:t> 2009, S. 115f.). </a:t>
            </a:r>
            <a:endParaRPr lang="de-DE" sz="1900"/>
          </a:p>
          <a:p>
            <a:pPr marL="0" indent="0">
              <a:lnSpc>
                <a:spcPct val="100000"/>
              </a:lnSpc>
              <a:spcBef>
                <a:spcPts val="0"/>
              </a:spcBef>
              <a:spcAft>
                <a:spcPts val="600"/>
              </a:spcAft>
              <a:buNone/>
              <a:defRPr/>
            </a:pPr>
            <a:r>
              <a:rPr lang="de-DE" sz="1900"/>
              <a:t>Wichtig ist es herauszustellen, dass Tests zumeist eine Momentaufnahme der Sprachkompetenzen von Lernenden darstellen, während </a:t>
            </a:r>
            <a:r>
              <a:rPr lang="de-DE" sz="1900"/>
              <a:t>Beobachtungen sowie Selbst- </a:t>
            </a:r>
            <a:r>
              <a:rPr lang="de-DE" sz="1900"/>
              <a:t>und Fremdeinschätzungsverfahren </a:t>
            </a:r>
            <a:r>
              <a:rPr lang="de-DE" sz="1900"/>
              <a:t>auch einen Zeitverlauf </a:t>
            </a:r>
            <a:r>
              <a:rPr lang="de-DE" sz="1900"/>
              <a:t>berücksichtigen können. </a:t>
            </a:r>
            <a:endParaRPr lang="de-DE" sz="19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lstStyle/>
          <a:p>
            <a:pPr>
              <a:defRPr/>
            </a:pPr>
            <a:r>
              <a:rPr lang="de-DE" sz="2700"/>
              <a:t>Ziele dieser Einheit</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lstStyle/>
          <a:p>
            <a:pPr>
              <a:lnSpc>
                <a:spcPct val="100000"/>
              </a:lnSpc>
              <a:buFont typeface="Wingdings"/>
              <a:buChar char="ü"/>
              <a:defRPr/>
            </a:pPr>
            <a:r>
              <a:rPr lang="de-DE"/>
              <a:t>Erarbeitung ausgewählter Verfahren zur </a:t>
            </a:r>
            <a:r>
              <a:rPr lang="de-DE"/>
              <a:t>Sprachstandserhebung</a:t>
            </a:r>
            <a:r>
              <a:rPr lang="de-DE"/>
              <a:t> in der Schule </a:t>
            </a:r>
            <a:endParaRPr/>
          </a:p>
          <a:p>
            <a:pPr>
              <a:lnSpc>
                <a:spcPct val="100000"/>
              </a:lnSpc>
              <a:buFont typeface="Wingdings"/>
              <a:buChar char="ü"/>
              <a:defRPr/>
            </a:pPr>
            <a:r>
              <a:rPr lang="de-DE"/>
              <a:t>Diskussion von Vor- und Nachteilen der Verfahren im Hinblick auf die schulische Praxis</a:t>
            </a:r>
            <a:endParaRPr/>
          </a:p>
          <a:p>
            <a:pPr>
              <a:lnSpc>
                <a:spcPct val="100000"/>
              </a:lnSpc>
              <a:buFont typeface="Wingdings"/>
              <a:buChar char="ü"/>
              <a:defRPr/>
            </a:pPr>
            <a:r>
              <a:rPr lang="de-DE"/>
              <a:t>Exemplarische Anwendung ausgewählter Verfahren bzw. Verfahrensschritte </a:t>
            </a:r>
            <a:endParaRPr/>
          </a:p>
          <a:p>
            <a:pPr marL="0" indent="0">
              <a:buNone/>
              <a:defRPr/>
            </a:pPr>
            <a:endParaRPr lang="de-DE"/>
          </a:p>
          <a:p>
            <a:pPr marL="0" indent="0">
              <a:buFont typeface="Wingdings"/>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3" name="Grafik 2" hidden="0"/>
          <p:cNvPicPr>
            <a:picLocks noChangeAspect="1"/>
          </p:cNvPicPr>
          <p:nvPr isPhoto="0" userDrawn="0"/>
        </p:nvPicPr>
        <p:blipFill>
          <a:blip r:embed="rId3"/>
          <a:stretch/>
        </p:blipFill>
        <p:spPr bwMode="auto">
          <a:xfrm>
            <a:off x="5738388" y="3817605"/>
            <a:ext cx="2425524" cy="210915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Beispiel: C-Test (Teiltest, allgemeinsprachlich)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a:xfrm>
            <a:off x="628650" y="1381885"/>
            <a:ext cx="7886700" cy="4725617"/>
          </a:xfrm>
        </p:spPr>
        <p:txBody>
          <a:bodyPr>
            <a:normAutofit lnSpcReduction="10000"/>
          </a:bodyPr>
          <a:lstStyle/>
          <a:p>
            <a:pPr marL="0" lvl="0" indent="0">
              <a:lnSpc>
                <a:spcPct val="110000"/>
              </a:lnSpc>
              <a:spcBef>
                <a:spcPts val="0"/>
              </a:spcBef>
              <a:spcAft>
                <a:spcPts val="0"/>
              </a:spcAft>
              <a:buClr>
                <a:srgbClr val="808080"/>
              </a:buClr>
              <a:buNone/>
              <a:defRPr/>
            </a:pPr>
            <a:r>
              <a:rPr lang="de-DE" b="1"/>
              <a:t>Was machen wir am Wochenende?</a:t>
            </a:r>
            <a:endParaRPr/>
          </a:p>
          <a:p>
            <a:pPr marL="0" lvl="0" indent="0">
              <a:lnSpc>
                <a:spcPct val="110000"/>
              </a:lnSpc>
              <a:spcBef>
                <a:spcPts val="0"/>
              </a:spcBef>
              <a:spcAft>
                <a:spcPts val="0"/>
              </a:spcAft>
              <a:buClr>
                <a:srgbClr val="808080"/>
              </a:buClr>
              <a:buNone/>
              <a:defRPr/>
            </a:pPr>
            <a:r>
              <a:rPr lang="de-DE"/>
              <a:t>Marina wohnt in Duisburg. Zweimal im Ja___ bekommt sie Bes___ von ihrem </a:t>
            </a:r>
            <a:r>
              <a:rPr lang="de-DE"/>
              <a:t>net</a:t>
            </a:r>
            <a:r>
              <a:rPr lang="de-DE"/>
              <a:t>___Cousin Kevin und sei___ Mutter aus München. F___ das nächste </a:t>
            </a:r>
            <a:r>
              <a:rPr lang="de-DE"/>
              <a:t>Wochenen</a:t>
            </a:r>
            <a:r>
              <a:rPr lang="de-DE"/>
              <a:t>___ plant Marina mit </a:t>
            </a:r>
            <a:r>
              <a:rPr lang="de-DE"/>
              <a:t>ih</a:t>
            </a:r>
            <a:r>
              <a:rPr lang="de-DE"/>
              <a:t>___ Eltern zusammen, w___ man gemeinsam untern___ könnte. Sie </a:t>
            </a:r>
            <a:r>
              <a:rPr lang="de-DE"/>
              <a:t>scha</a:t>
            </a:r>
            <a:r>
              <a:rPr lang="de-DE"/>
              <a:t>___ die </a:t>
            </a:r>
            <a:r>
              <a:rPr lang="de-DE"/>
              <a:t>Freizeitangeb</a:t>
            </a:r>
            <a:r>
              <a:rPr lang="de-DE"/>
              <a:t>___ der Stadt a___ . Marina überlegt, ob s___ mit Kevin eine </a:t>
            </a:r>
            <a:r>
              <a:rPr lang="de-DE"/>
              <a:t>Bootsfa</a:t>
            </a:r>
            <a:r>
              <a:rPr lang="de-DE"/>
              <a:t>___ auf dem </a:t>
            </a:r>
            <a:r>
              <a:rPr lang="de-DE"/>
              <a:t>Fl</a:t>
            </a:r>
            <a:r>
              <a:rPr lang="de-DE"/>
              <a:t>___ oder einen </a:t>
            </a:r>
            <a:r>
              <a:rPr lang="de-DE"/>
              <a:t>Ausfl</a:t>
            </a:r>
            <a:r>
              <a:rPr lang="de-DE"/>
              <a:t>___ in den Z___, oder einen Bum___ durch die </a:t>
            </a:r>
            <a:r>
              <a:rPr lang="de-DE"/>
              <a:t>Innenst</a:t>
            </a:r>
            <a:r>
              <a:rPr lang="de-DE"/>
              <a:t>___ machen soll. Al___ gefällt ihr. Sie kann sich einfach nicht entscheiden. </a:t>
            </a:r>
            <a:endParaRPr/>
          </a:p>
          <a:p>
            <a:pPr marL="0" lvl="0" indent="0">
              <a:lnSpc>
                <a:spcPct val="110000"/>
              </a:lnSpc>
              <a:spcBef>
                <a:spcPts val="0"/>
              </a:spcBef>
              <a:spcAft>
                <a:spcPts val="0"/>
              </a:spcAft>
              <a:buClr>
                <a:srgbClr val="808080"/>
              </a:buClr>
              <a:buNone/>
              <a:defRPr/>
            </a:pPr>
            <a:endParaRPr lang="de-DE"/>
          </a:p>
          <a:p>
            <a:pPr marL="0" lvl="0" indent="0">
              <a:lnSpc>
                <a:spcPct val="110000"/>
              </a:lnSpc>
              <a:spcBef>
                <a:spcPts val="0"/>
              </a:spcBef>
              <a:spcAft>
                <a:spcPts val="0"/>
              </a:spcAft>
              <a:buClr>
                <a:srgbClr val="808080"/>
              </a:buClr>
              <a:buNone/>
              <a:defRPr/>
            </a:pPr>
            <a:r>
              <a:rPr lang="de-DE"/>
              <a:t>(</a:t>
            </a:r>
            <a:r>
              <a:rPr lang="de-DE"/>
              <a:t>Baur &amp; </a:t>
            </a:r>
            <a:r>
              <a:rPr lang="de-DE"/>
              <a:t>Spettmann</a:t>
            </a:r>
            <a:r>
              <a:rPr lang="de-DE"/>
              <a:t> 2009, S. 116)</a:t>
            </a: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spcBef>
                <a:spcPts val="0"/>
              </a:spcBef>
              <a:spcAft>
                <a:spcPts val="600"/>
              </a:spcAft>
              <a:defRPr/>
            </a:pPr>
            <a:r>
              <a:rPr lang="de-DE" sz="1500"/>
              <a:t>Der C-Test besteht aus vier kurzen, in sich geschlossenen Texten. Die Textinhalte sollten dem </a:t>
            </a:r>
            <a:r>
              <a:rPr lang="de-DE" sz="1500"/>
              <a:t>Wissensstand </a:t>
            </a:r>
            <a:r>
              <a:rPr lang="de-DE" sz="1500"/>
              <a:t>der </a:t>
            </a:r>
            <a:r>
              <a:rPr lang="de-DE" sz="1500"/>
              <a:t>Adressat:innen </a:t>
            </a:r>
            <a:r>
              <a:rPr lang="de-DE" sz="1500"/>
              <a:t>entsprechen. Die Texte werden nach einem bestimmten Muster manipuliert: Der erste Satz bleibt tilgungsfrei. Ab dem zweiten Satz wird die hintere Hälfte jedes dritten Wortes gelöscht. Wenn der Text 20 Lücken enthält, folgt zum Abschluss ein tilgungsfreier Satz (klassisches Tilgungsprinzip). Insgesamt enthält ein C-Test 80 Lücken.  </a:t>
            </a:r>
            <a:endParaRPr/>
          </a:p>
          <a:p>
            <a:pPr>
              <a:lnSpc>
                <a:spcPct val="100000"/>
              </a:lnSpc>
              <a:spcBef>
                <a:spcPts val="0"/>
              </a:spcBef>
              <a:spcAft>
                <a:spcPts val="600"/>
              </a:spcAft>
              <a:defRPr/>
            </a:pPr>
            <a:r>
              <a:rPr lang="de-DE" sz="1500"/>
              <a:t>Die Testergebnisse werden tabellarisch dargestellt. Für jede/n Schüler/in werden hinsichtlich des Textverständnisses ein Worterkennungs-Wert (WE-Wert) und hinsichtlich der allgemeinen Sprachfähigkeit und der sprachlichen Korrektheit ein Richtig-Falsch-Wert (R/F-Wert) ermittelt. </a:t>
            </a:r>
            <a:endParaRPr/>
          </a:p>
          <a:p>
            <a:pPr>
              <a:lnSpc>
                <a:spcPct val="100000"/>
              </a:lnSpc>
              <a:spcBef>
                <a:spcPts val="0"/>
              </a:spcBef>
              <a:spcAft>
                <a:spcPts val="600"/>
              </a:spcAft>
              <a:defRPr/>
            </a:pPr>
            <a:r>
              <a:rPr lang="de-DE" sz="1500"/>
              <a:t>Nach dem Screening ist in einem zweiten Schritt der Einsatz von Teilfertigkeitstests (TF-Tests) erforderlich, um präzisere diagnostische Schlussfolgerungen ziehen zu können. Bei einem TF-Test handelt es sich um eine Abwandlung des C-Tests. Bezüglich des zu erhebenden Kompetenzbereichs lassen sich verschiedene Schwerpunkte setzen. Die Grundlage z.B. in Fachwortschatztests bilden, je nach gewünschter Ausrichtung, Sachtexte aus den verschiedenen Schulfächern. Das klassische Tilgungsprinzip wird durchbrochen. Getilgt wird das in einem Text enthaltene Fachvokabular. Es lassen sich zudem TF-Tests erstellen, die Aussagen über die grammatischen Fähigkeiten der Proband/innen erlauben. Dies erfolgt durch die bewusste Tilgung ausschließlich morphologischer Indikatoren in einem Text. Dabei ist zu beachten, dass ein Teiltest grundsätzlich nur ein grammatisches Phänomen (z.B. Pronomina, Verbformen oder Nominalphrasen) fokussieren sollte (Baur &amp; </a:t>
            </a:r>
            <a:r>
              <a:rPr lang="de-DE" sz="1500"/>
              <a:t>Spettmann</a:t>
            </a:r>
            <a:r>
              <a:rPr lang="de-DE" sz="1500"/>
              <a:t> 2009, S. 115ff.).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2 Schätzverfahren (Selbsteinschätzungen)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a:xfrm>
            <a:off x="628650" y="1381885"/>
            <a:ext cx="7886700" cy="4760123"/>
          </a:xfrm>
        </p:spPr>
        <p:txBody>
          <a:bodyPr>
            <a:normAutofit fontScale="92500" lnSpcReduction="10000"/>
          </a:bodyPr>
          <a:lstStyle/>
          <a:p>
            <a:pPr marL="0" lvl="0" indent="0">
              <a:lnSpc>
                <a:spcPct val="110000"/>
              </a:lnSpc>
              <a:spcBef>
                <a:spcPts val="0"/>
              </a:spcBef>
              <a:spcAft>
                <a:spcPts val="0"/>
              </a:spcAft>
              <a:buClr>
                <a:srgbClr val="808080"/>
              </a:buClr>
              <a:buNone/>
              <a:defRPr/>
            </a:pPr>
            <a:r>
              <a:rPr lang="de-DE"/>
              <a:t>Portfolios, die mit Selbsteinschätzungen arbeiten, rücken die Beurteilung des Lernprozesses und -fortschritts in den Mittelpunkt. Die Selbsteinschätzung der Sprachkenntnisse wird </a:t>
            </a:r>
            <a:r>
              <a:rPr lang="de-DE"/>
              <a:t>von den Lernenden anhand </a:t>
            </a:r>
            <a:r>
              <a:rPr lang="de-DE"/>
              <a:t>von Skalen vorgenommen. </a:t>
            </a:r>
            <a:endParaRPr/>
          </a:p>
          <a:p>
            <a:pPr marL="0" lvl="0" indent="0">
              <a:lnSpc>
                <a:spcPct val="110000"/>
              </a:lnSpc>
              <a:spcBef>
                <a:spcPts val="0"/>
              </a:spcBef>
              <a:spcAft>
                <a:spcPts val="0"/>
              </a:spcAft>
              <a:buClr>
                <a:srgbClr val="808080"/>
              </a:buClr>
              <a:buNone/>
              <a:defRPr/>
            </a:pPr>
            <a:endParaRPr lang="de-DE"/>
          </a:p>
          <a:p>
            <a:pPr marL="0" lvl="0" indent="0">
              <a:lnSpc>
                <a:spcPct val="110000"/>
              </a:lnSpc>
              <a:spcBef>
                <a:spcPts val="0"/>
              </a:spcBef>
              <a:spcAft>
                <a:spcPts val="0"/>
              </a:spcAft>
              <a:buClr>
                <a:srgbClr val="808080"/>
              </a:buClr>
              <a:buNone/>
              <a:defRPr/>
            </a:pPr>
            <a:r>
              <a:rPr lang="de-DE" b="1"/>
              <a:t>Einsatzmöglichkeiten: </a:t>
            </a:r>
            <a:r>
              <a:rPr lang="de-DE"/>
              <a:t>vor allem im Fremdsprachenunterricht </a:t>
            </a:r>
            <a:endParaRPr/>
          </a:p>
          <a:p>
            <a:pPr marL="0" lvl="0" indent="0">
              <a:lnSpc>
                <a:spcPct val="110000"/>
              </a:lnSpc>
              <a:spcBef>
                <a:spcPts val="0"/>
              </a:spcBef>
              <a:spcAft>
                <a:spcPts val="0"/>
              </a:spcAft>
              <a:buClr>
                <a:srgbClr val="808080"/>
              </a:buClr>
              <a:buNone/>
              <a:defRPr/>
            </a:pPr>
            <a:r>
              <a:rPr lang="de-DE" b="1"/>
              <a:t>Beispiel:</a:t>
            </a:r>
            <a:r>
              <a:rPr lang="de-DE"/>
              <a:t> das Europäische Sprachenportfolio </a:t>
            </a:r>
            <a:endParaRPr/>
          </a:p>
          <a:p>
            <a:pPr marL="0" lvl="0" indent="0">
              <a:lnSpc>
                <a:spcPct val="110000"/>
              </a:lnSpc>
              <a:spcBef>
                <a:spcPts val="0"/>
              </a:spcBef>
              <a:spcAft>
                <a:spcPts val="0"/>
              </a:spcAft>
              <a:buClr>
                <a:srgbClr val="808080"/>
              </a:buClr>
              <a:buNone/>
              <a:defRPr/>
            </a:pPr>
            <a:r>
              <a:rPr lang="de-DE" b="1"/>
              <a:t>Vorteile: </a:t>
            </a:r>
            <a:r>
              <a:rPr lang="de-DE"/>
              <a:t>zeitökonomisch, keine Testsituation, Förderung der Reflexion über die eigene(n) Sprache(n), Sprachkompetenzen und individuelle Lernfortschritte, Förderung der Lernmotivation </a:t>
            </a:r>
            <a:endParaRPr/>
          </a:p>
          <a:p>
            <a:pPr marL="0" lvl="0" indent="0">
              <a:lnSpc>
                <a:spcPct val="110000"/>
              </a:lnSpc>
              <a:spcBef>
                <a:spcPts val="0"/>
              </a:spcBef>
              <a:spcAft>
                <a:spcPts val="0"/>
              </a:spcAft>
              <a:buClr>
                <a:srgbClr val="808080"/>
              </a:buClr>
              <a:buNone/>
              <a:defRPr/>
            </a:pPr>
            <a:r>
              <a:rPr lang="de-DE" b="1"/>
              <a:t>Nachteile:</a:t>
            </a:r>
            <a:r>
              <a:rPr lang="de-DE"/>
              <a:t> Zuordnung der konkreten Sprachwahrnehmungen zu den Skalenwerten aufgrund von subjektiven Urteilen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20000"/>
              </a:lnSpc>
              <a:buNone/>
              <a:defRPr/>
            </a:pPr>
            <a:r>
              <a:rPr lang="de-DE" sz="1900"/>
              <a:t>Erläuterung zum Beispiel für Schätzverfahren </a:t>
            </a:r>
            <a:endParaRPr/>
          </a:p>
          <a:p>
            <a:pPr>
              <a:lnSpc>
                <a:spcPct val="100000"/>
              </a:lnSpc>
              <a:defRPr/>
            </a:pPr>
            <a:r>
              <a:rPr lang="de-DE" sz="1900"/>
              <a:t>Das Europäische Sprachenportfolio ist ein Instrument, mit dem Lernende ihre Sprachkompetenzen selbst einschätzen. Für die Primarstufe und die Sekundarstufe I gibt es mehrere vom Europarat akkreditierte Modelle, die in Deutschland in den verschiedenen Bundesländern eingesetzt werden. Durch die Verwendung der Kategorien des </a:t>
            </a:r>
            <a:r>
              <a:rPr lang="de-DE" sz="1900"/>
              <a:t>Gemeinsamen Europäischen </a:t>
            </a:r>
            <a:r>
              <a:rPr lang="de-DE" sz="1900"/>
              <a:t>Referenzrahmens für Sprachen bezieht es sich direkt auf die curricularen Standards der Länder. </a:t>
            </a:r>
            <a:endParaRPr lang="de-DE" sz="1900"/>
          </a:p>
          <a:p>
            <a:pPr>
              <a:lnSpc>
                <a:spcPct val="100000"/>
              </a:lnSpc>
              <a:defRPr/>
            </a:pPr>
            <a:r>
              <a:rPr lang="de-DE" sz="1900"/>
              <a:t>Beim </a:t>
            </a:r>
            <a:r>
              <a:rPr lang="de-DE" sz="1900"/>
              <a:t>vorliegenden Beispiel auf der nächsten Folie handelt es sich um das sog. Grundportfolio. Diese Version des Europäischen Sprachenportfolios wurde in den Ländern Berlin, Bremen, Hessen und Nordrhein-Westfalen im Rahmen eines BLK-Verbundprojektes im Zeitraum von 2003-2006 entwickelt. </a:t>
            </a:r>
            <a:endParaRPr lang="de-DE" sz="19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Beispiel: das Europäische Sprachenportfolio</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pic>
        <p:nvPicPr>
          <p:cNvPr id="3" name="Grafik 2" hidden="0"/>
          <p:cNvPicPr>
            <a:picLocks noChangeAspect="1"/>
          </p:cNvPicPr>
          <p:nvPr isPhoto="0" userDrawn="0"/>
        </p:nvPicPr>
        <p:blipFill>
          <a:blip r:embed="rId3"/>
          <a:stretch/>
        </p:blipFill>
        <p:spPr bwMode="auto">
          <a:xfrm>
            <a:off x="1758898" y="1246826"/>
            <a:ext cx="5626204" cy="4148134"/>
          </a:xfrm>
          <a:prstGeom prst="rect">
            <a:avLst/>
          </a:prstGeom>
        </p:spPr>
      </p:pic>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 name="Textfeld 5" hidden="0"/>
          <p:cNvSpPr txBox="1">
            <a:spLocks noChangeArrowheads="1"/>
          </p:cNvSpPr>
          <p:nvPr isPhoto="0" userDrawn="0"/>
        </p:nvSpPr>
        <p:spPr bwMode="auto">
          <a:xfrm>
            <a:off x="628649" y="5552298"/>
            <a:ext cx="8284028" cy="731556"/>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a:t>Abbildung </a:t>
            </a:r>
            <a:r>
              <a:rPr lang="de-DE" sz="1400"/>
              <a:t>2: Europäisches Sprachenportfolio, Grundportfolio (Ausschnitt). Quelle</a:t>
            </a:r>
            <a:r>
              <a:rPr lang="de-DE" sz="1400"/>
              <a:t>: </a:t>
            </a:r>
            <a:r>
              <a:rPr lang="de-DE" sz="1400" u="sng">
                <a:hlinkClick r:id="rId4" tooltip="http://www.sprachenportfolio.de/PDF/GrundportfolioOnline.pdf"/>
              </a:rPr>
              <a:t>http</a:t>
            </a:r>
            <a:r>
              <a:rPr lang="de-DE" sz="1400" u="sng">
                <a:hlinkClick r:id="rId4" tooltip="http://www.sprachenportfolio.de/PDF/GrundportfolioOnline.pdf"/>
              </a:rPr>
              <a:t>://www.sprachenportfolio.de/PDF/GrundportfolioOnline.pdf</a:t>
            </a:r>
            <a:r>
              <a:rPr lang="de-DE" sz="1400"/>
              <a:t> </a:t>
            </a:r>
            <a:r>
              <a:rPr lang="de-DE" sz="1400"/>
              <a:t>[letzter Zugriff: 24.05.2016]. </a:t>
            </a:r>
            <a:endParaRPr lang="de-DE" sz="1400"/>
          </a:p>
          <a:p>
            <a:pPr>
              <a:spcBef>
                <a:spcPts val="0"/>
              </a:spcBef>
              <a:buClrTx/>
              <a:buFontTx/>
              <a:buNone/>
              <a:defRPr/>
            </a:pPr>
            <a:r>
              <a:rPr lang="de-DE" sz="1400"/>
              <a:t>  </a:t>
            </a:r>
            <a:endParaRPr lang="de-DE" sz="1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spcAft>
                <a:spcPts val="600"/>
              </a:spcAft>
              <a:buNone/>
              <a:defRPr/>
            </a:pPr>
            <a:r>
              <a:rPr lang="de-DE" sz="1400"/>
              <a:t>Das Europäische Sprachenportfolio soll die Lernenden beim Sprachlernen in und außerhalb der Schule begleiten. Es hilft ihnen einzuschätzen, was sie schon </a:t>
            </a:r>
            <a:r>
              <a:rPr lang="de-DE" sz="1400"/>
              <a:t>können, </a:t>
            </a:r>
            <a:r>
              <a:rPr lang="de-DE" sz="1400"/>
              <a:t>und zu planen, was sie als </a:t>
            </a:r>
            <a:r>
              <a:rPr lang="de-DE" sz="1400"/>
              <a:t>Nächstes </a:t>
            </a:r>
            <a:r>
              <a:rPr lang="de-DE" sz="1400"/>
              <a:t>lernen möchten. Es ist in der Regel dreiteilig aufgebaut und besteht aus der Sprachenbiographie, dem Dossier und dem Sprachenpass. </a:t>
            </a:r>
            <a:endParaRPr/>
          </a:p>
          <a:p>
            <a:pPr>
              <a:lnSpc>
                <a:spcPct val="100000"/>
              </a:lnSpc>
              <a:spcBef>
                <a:spcPts val="0"/>
              </a:spcBef>
              <a:spcAft>
                <a:spcPts val="600"/>
              </a:spcAft>
              <a:defRPr/>
            </a:pPr>
            <a:r>
              <a:rPr lang="de-DE" sz="1400"/>
              <a:t>Die Sprachenbiographie ist eine Art Tagebuch, in dem alles festgehalten wird, was mit dem Sprachlernen zu tun hat. Sie enthält u.a. Arbeitsblätter zum Thema Diversität </a:t>
            </a:r>
            <a:r>
              <a:rPr lang="de-DE" sz="1400" i="1"/>
              <a:t>(Die </a:t>
            </a:r>
            <a:r>
              <a:rPr lang="de-DE" sz="1400" i="1"/>
              <a:t>Welt und </a:t>
            </a:r>
            <a:r>
              <a:rPr lang="de-DE" sz="1400" i="1"/>
              <a:t>ich)</a:t>
            </a:r>
            <a:r>
              <a:rPr lang="de-DE" sz="1400"/>
              <a:t> </a:t>
            </a:r>
            <a:r>
              <a:rPr lang="de-DE" sz="1400"/>
              <a:t>und Arbeitsblätter zu individuellen Lernerfahrungen </a:t>
            </a:r>
            <a:r>
              <a:rPr lang="de-DE" sz="1400" i="1"/>
              <a:t>(Wie </a:t>
            </a:r>
            <a:r>
              <a:rPr lang="de-DE" sz="1400" i="1"/>
              <a:t>ich Sprachen </a:t>
            </a:r>
            <a:r>
              <a:rPr lang="de-DE" sz="1400" i="1"/>
              <a:t>lerne)</a:t>
            </a:r>
            <a:r>
              <a:rPr lang="de-DE" sz="1400"/>
              <a:t>, </a:t>
            </a:r>
            <a:r>
              <a:rPr lang="de-DE" sz="1400"/>
              <a:t>mit denen eine prozedurale Sprachlernbewusstheit aufgebaut werden kann. Ferner enthält die Sprachenbiographie Selbsteinschätzungsbögen zur Beurteilung von Sprachkompetenzen und Formulare zur Planung der nächsten Lernschritte. In den Selbsteinschätzungsbögen werden die sprachlichen Fertigkeiten Hörverstehen, Sprechen, Leseverstehen und Schreiben unterschieden. Die Deskriptoren sind kompetenzorientiert, d.h. in der Form von </a:t>
            </a:r>
            <a:r>
              <a:rPr lang="de-DE" sz="1400" i="1"/>
              <a:t>Ich-kann</a:t>
            </a:r>
            <a:r>
              <a:rPr lang="de-DE" sz="1400"/>
              <a:t>-Beschreibungen formuliert. Die Selbsteinschätzung erfolgt in dieser Version mithilfe einer dreistufigen Skala</a:t>
            </a:r>
            <a:r>
              <a:rPr lang="de-DE" sz="1400"/>
              <a:t>: </a:t>
            </a:r>
            <a:r>
              <a:rPr lang="de-DE" sz="1400"/>
              <a:t></a:t>
            </a:r>
            <a:r>
              <a:rPr lang="de-DE" sz="1400"/>
              <a:t> </a:t>
            </a:r>
            <a:r>
              <a:rPr lang="de-DE" sz="1400"/>
              <a:t>= Das kann ich gut, </a:t>
            </a:r>
            <a:r>
              <a:rPr lang="de-DE" sz="1400"/>
              <a:t></a:t>
            </a:r>
            <a:r>
              <a:rPr lang="de-DE" sz="1400"/>
              <a:t> </a:t>
            </a:r>
            <a:r>
              <a:rPr lang="de-DE" sz="1400"/>
              <a:t>= Das fällt mir noch schwer, </a:t>
            </a:r>
            <a:r>
              <a:rPr lang="de-DE" sz="1400"/>
              <a:t></a:t>
            </a:r>
            <a:r>
              <a:rPr lang="de-DE" sz="1400"/>
              <a:t> </a:t>
            </a:r>
            <a:r>
              <a:rPr lang="de-DE" sz="1400"/>
              <a:t>= Das kann ich noch nicht. </a:t>
            </a:r>
            <a:endParaRPr/>
          </a:p>
          <a:p>
            <a:pPr>
              <a:lnSpc>
                <a:spcPct val="100000"/>
              </a:lnSpc>
              <a:spcBef>
                <a:spcPts val="0"/>
              </a:spcBef>
              <a:spcAft>
                <a:spcPts val="600"/>
              </a:spcAft>
              <a:defRPr/>
            </a:pPr>
            <a:r>
              <a:rPr lang="de-DE" sz="1400"/>
              <a:t>Im Dossier werden z.B. Zertifikate, Zeugnisse, Bescheinigungen und Teilnahmebestätigungen aufbewahrt. Auch schulische und außerschulische Arbeitsergebnisse, bezogen auf das Sprachlernen, können gesammelt werden. </a:t>
            </a:r>
            <a:endParaRPr/>
          </a:p>
          <a:p>
            <a:pPr>
              <a:lnSpc>
                <a:spcPct val="100000"/>
              </a:lnSpc>
              <a:spcBef>
                <a:spcPts val="0"/>
              </a:spcBef>
              <a:spcAft>
                <a:spcPts val="600"/>
              </a:spcAft>
              <a:defRPr/>
            </a:pPr>
            <a:r>
              <a:rPr lang="de-DE" sz="1400"/>
              <a:t>Der Sprachenpass enthält eine Übersicht über die Sprachkenntnisse der/s Lernenden (vgl. Bühler-Otten </a:t>
            </a:r>
            <a:r>
              <a:rPr lang="de-DE" sz="1400"/>
              <a:t>2007, S. 55ff</a:t>
            </a:r>
            <a:r>
              <a:rPr lang="de-DE" sz="1400"/>
              <a: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3 Beobachtungen (Fremdeinschätzungen)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a:xfrm>
            <a:off x="628650" y="1381885"/>
            <a:ext cx="7886700" cy="4794628"/>
          </a:xfrm>
        </p:spPr>
        <p:txBody>
          <a:bodyPr>
            <a:normAutofit fontScale="92500" lnSpcReduction="10000"/>
          </a:bodyPr>
          <a:lstStyle/>
          <a:p>
            <a:pPr marL="0" lvl="0" indent="0">
              <a:lnSpc>
                <a:spcPct val="100000"/>
              </a:lnSpc>
              <a:spcBef>
                <a:spcPts val="0"/>
              </a:spcBef>
              <a:spcAft>
                <a:spcPts val="0"/>
              </a:spcAft>
              <a:buClr>
                <a:srgbClr val="808080"/>
              </a:buClr>
              <a:buNone/>
              <a:defRPr/>
            </a:pPr>
            <a:r>
              <a:rPr lang="de-DE" sz="2300"/>
              <a:t>Mithilfe von Beobachtungsinstrumenten können die Sprachkompetenzen der Lernenden strukturiert und unterrichtsbegleitend durch die Lehrkräfte beobachtet und beschrieben werden.  </a:t>
            </a:r>
            <a:endParaRPr/>
          </a:p>
          <a:p>
            <a:pPr marL="0" lvl="0" indent="0">
              <a:lnSpc>
                <a:spcPct val="100000"/>
              </a:lnSpc>
              <a:spcBef>
                <a:spcPts val="0"/>
              </a:spcBef>
              <a:spcAft>
                <a:spcPts val="0"/>
              </a:spcAft>
              <a:buClr>
                <a:srgbClr val="808080"/>
              </a:buClr>
              <a:buNone/>
              <a:defRPr/>
            </a:pPr>
            <a:r>
              <a:rPr lang="de-DE" sz="2300"/>
              <a:t> </a:t>
            </a:r>
            <a:endParaRPr/>
          </a:p>
          <a:p>
            <a:pPr marL="0" lvl="0" indent="0">
              <a:lnSpc>
                <a:spcPct val="100000"/>
              </a:lnSpc>
              <a:spcBef>
                <a:spcPts val="0"/>
              </a:spcBef>
              <a:spcAft>
                <a:spcPts val="0"/>
              </a:spcAft>
              <a:buClr>
                <a:srgbClr val="808080"/>
              </a:buClr>
              <a:buNone/>
              <a:defRPr/>
            </a:pPr>
            <a:r>
              <a:rPr lang="de-DE" sz="2300" b="1"/>
              <a:t>Einsatzmöglichkeiten:</a:t>
            </a:r>
            <a:r>
              <a:rPr lang="de-DE" sz="2300"/>
              <a:t> in allen Schulfächern, in handlungsrelevanten Situationen </a:t>
            </a:r>
            <a:endParaRPr/>
          </a:p>
          <a:p>
            <a:pPr marL="0" lvl="0" indent="0">
              <a:lnSpc>
                <a:spcPct val="100000"/>
              </a:lnSpc>
              <a:spcBef>
                <a:spcPts val="0"/>
              </a:spcBef>
              <a:spcAft>
                <a:spcPts val="0"/>
              </a:spcAft>
              <a:buClr>
                <a:srgbClr val="808080"/>
              </a:buClr>
              <a:buNone/>
              <a:defRPr/>
            </a:pPr>
            <a:r>
              <a:rPr lang="de-DE" sz="2300" b="1"/>
              <a:t>Beispiel:</a:t>
            </a:r>
            <a:r>
              <a:rPr lang="de-DE" sz="2300"/>
              <a:t> Niveaubeschreibungen Deutsch als Zweitsprache für die Primarstufe und für die Sekundarstufe I  </a:t>
            </a:r>
            <a:endParaRPr/>
          </a:p>
          <a:p>
            <a:pPr marL="0" lvl="0" indent="0">
              <a:lnSpc>
                <a:spcPct val="100000"/>
              </a:lnSpc>
              <a:spcBef>
                <a:spcPts val="0"/>
              </a:spcBef>
              <a:spcAft>
                <a:spcPts val="0"/>
              </a:spcAft>
              <a:buClr>
                <a:srgbClr val="808080"/>
              </a:buClr>
              <a:buNone/>
              <a:defRPr/>
            </a:pPr>
            <a:r>
              <a:rPr lang="de-DE" sz="2300" b="1"/>
              <a:t>Vorteile:</a:t>
            </a:r>
            <a:r>
              <a:rPr lang="de-DE" sz="2300"/>
              <a:t> keine Testsituation, intersubjektive Vergleichbarkeit durch vergleichsweise detaillierte Vorgaben von Beobachtungssituationen, wiederholte Einsetzbarkeit  </a:t>
            </a:r>
            <a:endParaRPr/>
          </a:p>
          <a:p>
            <a:pPr marL="0" lvl="0" indent="0">
              <a:lnSpc>
                <a:spcPct val="100000"/>
              </a:lnSpc>
              <a:spcBef>
                <a:spcPts val="0"/>
              </a:spcBef>
              <a:spcAft>
                <a:spcPts val="0"/>
              </a:spcAft>
              <a:buClr>
                <a:srgbClr val="808080"/>
              </a:buClr>
              <a:buNone/>
              <a:defRPr/>
            </a:pPr>
            <a:r>
              <a:rPr lang="de-DE" sz="2300" b="1"/>
              <a:t>Nachteile:</a:t>
            </a:r>
            <a:r>
              <a:rPr lang="de-DE" sz="2300"/>
              <a:t> Zuordnung der konkreten Sprachwahrnehmungen zu den Skalenwerten aufgrund von subjektiven Urteilen (vgl. Schätzverfahren). </a:t>
            </a:r>
            <a:endParaRPr/>
          </a:p>
          <a:p>
            <a:pPr marL="0" lvl="0" indent="0">
              <a:lnSpc>
                <a:spcPct val="100000"/>
              </a:lnSpc>
              <a:spcBef>
                <a:spcPts val="0"/>
              </a:spcBef>
              <a:spcAft>
                <a:spcPts val="0"/>
              </a:spcAft>
              <a:buClr>
                <a:srgbClr val="808080"/>
              </a:buClr>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rmAutofit/>
          </a:bodyPr>
          <a:lstStyle/>
          <a:p>
            <a:pPr marL="0" indent="0">
              <a:lnSpc>
                <a:spcPct val="100000"/>
              </a:lnSpc>
              <a:buNone/>
              <a:defRPr/>
            </a:pPr>
            <a:r>
              <a:rPr lang="de-DE" sz="2200"/>
              <a:t>Erläuterung zum Beispiel für Beobachtungsverfahren </a:t>
            </a:r>
            <a:endParaRPr/>
          </a:p>
          <a:p>
            <a:pPr>
              <a:lnSpc>
                <a:spcPct val="100000"/>
              </a:lnSpc>
              <a:defRPr/>
            </a:pPr>
            <a:r>
              <a:rPr lang="de-DE" sz="2200"/>
              <a:t>Die </a:t>
            </a:r>
            <a:r>
              <a:rPr lang="de-DE" sz="2200"/>
              <a:t>Niveaubeschreibungen Deutsch als Zweitsprache sind ein prozessbegleitendes Beobachtungsverfahren, das es ermöglicht, sprachliches Handeln von </a:t>
            </a:r>
            <a:r>
              <a:rPr lang="de-DE" sz="2200"/>
              <a:t>Schüler:innen </a:t>
            </a:r>
            <a:r>
              <a:rPr lang="de-DE" sz="2200"/>
              <a:t>in (schul-</a:t>
            </a:r>
            <a:r>
              <a:rPr lang="de-DE" sz="2200"/>
              <a:t>)alltäglichen </a:t>
            </a:r>
            <a:r>
              <a:rPr lang="de-DE" sz="2200"/>
              <a:t>Situationen zu erfassen. So werden </a:t>
            </a:r>
            <a:r>
              <a:rPr lang="de-DE" sz="2200"/>
              <a:t>die Lernenden keiner </a:t>
            </a:r>
            <a:r>
              <a:rPr lang="de-DE" sz="2200"/>
              <a:t>besonderen Testsituation ausgesetzt. Da die Aufgabenstellungen, die sprachlich zu bewältigen sind, aus dem Unterricht erwachsen, kann dieses Verfahren von Fachlehrkräften im Rahmen ihres Unterrichts angewendet werden</a:t>
            </a:r>
            <a:r>
              <a:rPr lang="de-DE" sz="2200"/>
              <a:t>.</a:t>
            </a:r>
            <a:endParaRPr lang="de-DE" sz="22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fontScale="90000"/>
          </a:bodyPr>
          <a:lstStyle/>
          <a:p>
            <a:pPr>
              <a:defRPr/>
            </a:pPr>
            <a:r>
              <a:rPr lang="de-DE" sz="2700"/>
              <a:t>Beispiel: Niveaubeschreibungen Deutsch als Zweitsprache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 name="Inhaltsplatzhalter 2" hidden="0"/>
          <p:cNvSpPr>
            <a:spLocks noGrp="1"/>
          </p:cNvSpPr>
          <p:nvPr isPhoto="0" userDrawn="0">
            <p:ph type="body" sz="quarter" idx="10" hasCustomPrompt="0"/>
          </p:nvPr>
        </p:nvSpPr>
        <p:spPr bwMode="auto"/>
        <p:txBody>
          <a:bodyPr/>
          <a:lstStyle/>
          <a:p>
            <a:pPr marL="0" indent="0">
              <a:buFont typeface="Wingdings"/>
              <a:buNone/>
              <a:defRPr/>
            </a:pPr>
            <a:r>
              <a:rPr lang="de-DE">
                <a:latin typeface="Calibri"/>
              </a:rPr>
              <a:t>Beschreibung der Niveaustufen (Ausschnitt)</a:t>
            </a:r>
            <a:br>
              <a:rPr lang="de-DE">
                <a:latin typeface="Calibri"/>
              </a:rPr>
            </a:br>
            <a:r>
              <a:rPr lang="de-DE" sz="1600">
                <a:latin typeface="Calibri"/>
              </a:rPr>
              <a:t>(Sächsisches Bildungsinstitut 2013, S. 15)</a:t>
            </a:r>
            <a:endParaRPr/>
          </a:p>
          <a:p>
            <a:pPr marL="457200" indent="-457200">
              <a:buFont typeface="Wingdings"/>
              <a:buAutoNum type="arabicPlain"/>
              <a:defRPr/>
            </a:pPr>
            <a:endParaRPr lang="de-DE"/>
          </a:p>
          <a:p>
            <a:pPr marL="0" indent="0">
              <a:buNone/>
              <a:defRPr/>
            </a:pPr>
            <a:endParaRPr lang="de-DE"/>
          </a:p>
          <a:p>
            <a:pPr marL="0" indent="0">
              <a:buFont typeface="Wingdings"/>
              <a:buNone/>
              <a:defRPr/>
            </a:pPr>
            <a:endParaRPr lang="de-DE"/>
          </a:p>
          <a:p>
            <a:pPr marL="0" indent="0">
              <a:buClr>
                <a:srgbClr val="808080"/>
              </a:buClr>
              <a:buFont typeface="Wingdings"/>
              <a:buNone/>
              <a:defRPr/>
            </a:pPr>
            <a:r>
              <a:rPr lang="de-DE">
                <a:latin typeface="Calibri"/>
              </a:rPr>
              <a:t>Beobachtungsbogen (Ausschnitt) </a:t>
            </a:r>
            <a:r>
              <a:rPr lang="de-DE" sz="1600">
                <a:solidFill>
                  <a:srgbClr val="000000"/>
                </a:solidFill>
                <a:latin typeface="Calibri"/>
              </a:rPr>
              <a:t>(ebd., S. 30)</a:t>
            </a:r>
            <a:endParaRPr lang="de-DE" sz="1600">
              <a:solidFill>
                <a:srgbClr val="000000"/>
              </a:solidFill>
              <a:latin typeface="Calibri"/>
            </a:endParaRPr>
          </a:p>
          <a:p>
            <a:pPr marL="0" indent="0">
              <a:buFont typeface="Wingdings"/>
              <a:buNone/>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p:txBody>
      </p:sp>
      <p:pic>
        <p:nvPicPr>
          <p:cNvPr id="3" name="Grafik 2" hidden="0"/>
          <p:cNvPicPr>
            <a:picLocks noChangeAspect="1"/>
          </p:cNvPicPr>
          <p:nvPr isPhoto="0" userDrawn="0"/>
        </p:nvPicPr>
        <p:blipFill>
          <a:blip r:embed="rId3"/>
          <a:stretch/>
        </p:blipFill>
        <p:spPr bwMode="auto">
          <a:xfrm>
            <a:off x="720139" y="2012951"/>
            <a:ext cx="7806526" cy="1331171"/>
          </a:xfrm>
          <a:prstGeom prst="rect">
            <a:avLst/>
          </a:prstGeom>
        </p:spPr>
      </p:pic>
      <p:pic>
        <p:nvPicPr>
          <p:cNvPr id="4" name="Grafik 3" hidden="0"/>
          <p:cNvPicPr>
            <a:picLocks noChangeAspect="1"/>
          </p:cNvPicPr>
          <p:nvPr isPhoto="0" userDrawn="0"/>
        </p:nvPicPr>
        <p:blipFill>
          <a:blip r:embed="rId4"/>
          <a:stretch/>
        </p:blipFill>
        <p:spPr bwMode="auto">
          <a:xfrm>
            <a:off x="643784" y="3826492"/>
            <a:ext cx="7957090" cy="1574183"/>
          </a:xfrm>
          <a:prstGeom prst="rect">
            <a:avLst/>
          </a:prstGeom>
        </p:spPr>
      </p:pic>
      <p:sp>
        <p:nvSpPr>
          <p:cNvPr id="8" name="Textfeld 7" hidden="0"/>
          <p:cNvSpPr txBox="1">
            <a:spLocks noChangeArrowheads="1"/>
          </p:cNvSpPr>
          <p:nvPr isPhoto="0" userDrawn="0"/>
        </p:nvSpPr>
        <p:spPr bwMode="auto">
          <a:xfrm>
            <a:off x="653463" y="5297715"/>
            <a:ext cx="8284028" cy="518195"/>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a:t>Abbildung </a:t>
            </a:r>
            <a:r>
              <a:rPr lang="de-DE" sz="1400"/>
              <a:t>3: Niveaubeschreibungen Deutsch als Zweitsprache (Ausschnitt).</a:t>
            </a:r>
            <a:endParaRPr/>
          </a:p>
          <a:p>
            <a:pPr>
              <a:spcBef>
                <a:spcPts val="0"/>
              </a:spcBef>
              <a:buClrTx/>
              <a:buFontTx/>
              <a:buNone/>
              <a:defRPr/>
            </a:pPr>
            <a:r>
              <a:rPr lang="de-DE" sz="1400"/>
              <a:t>Quelle</a:t>
            </a:r>
            <a:r>
              <a:rPr lang="de-DE" sz="1400"/>
              <a:t>: </a:t>
            </a:r>
            <a:r>
              <a:rPr lang="de-DE" sz="1400" u="sng">
                <a:hlinkClick r:id="rId5" tooltip="https://publikationen.sachsen.de/bdb/artikel/14477/documents/26554"/>
              </a:rPr>
              <a:t>https://publikationen.sachsen.de/bdb/artikel/14477/documents/26554</a:t>
            </a:r>
            <a:r>
              <a:rPr lang="de-DE" sz="1400"/>
              <a:t> [letzter Zugriff: 24.05.2016</a:t>
            </a:r>
            <a:r>
              <a:rPr lang="de-DE" sz="1400"/>
              <a:t>]. </a:t>
            </a:r>
            <a:endParaRPr lang="de-DE" sz="1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spcBef>
                <a:spcPts val="0"/>
              </a:spcBef>
              <a:spcAft>
                <a:spcPts val="600"/>
              </a:spcAft>
              <a:defRPr/>
            </a:pPr>
            <a:r>
              <a:rPr lang="de-DE" sz="1400"/>
              <a:t>Die </a:t>
            </a:r>
            <a:r>
              <a:rPr lang="de-DE" sz="1400"/>
              <a:t>Sprachstandsfeststellung</a:t>
            </a:r>
            <a:r>
              <a:rPr lang="de-DE" sz="1400"/>
              <a:t> erfolgt aufgrund der Beobachtung mündlicher und schriftlicher Sprachhandlungen während des Unterrichts. Die Kompetenzen eines Schülers oder einer Schülerin in den einzelnen Beobachtungsbereichen werden in Niveaustufen erfasst, die sich ungefähr an den Gemeinsamen Europäischen Referenzrahmen für Sprachen anlehnen. Die grundlegenden Kompetenzniveaus des </a:t>
            </a:r>
            <a:r>
              <a:rPr lang="de-DE" sz="1400"/>
              <a:t>GER </a:t>
            </a:r>
            <a:r>
              <a:rPr lang="de-DE" sz="1400"/>
              <a:t>sind: A: Elementare Sprachverwendung (A1 und A2), B: Selbstständige Sprachverwendung (B1 und B2) und C: Kompetente Sprachverwendung (C1 und C2). </a:t>
            </a:r>
            <a:endParaRPr/>
          </a:p>
          <a:p>
            <a:pPr>
              <a:lnSpc>
                <a:spcPct val="100000"/>
              </a:lnSpc>
              <a:spcBef>
                <a:spcPts val="0"/>
              </a:spcBef>
              <a:spcAft>
                <a:spcPts val="600"/>
              </a:spcAft>
              <a:defRPr/>
            </a:pPr>
            <a:r>
              <a:rPr lang="de-DE" sz="1400"/>
              <a:t>Die Beobachtungsbereiche sind: Weite der sprachlichen Handlungs- und </a:t>
            </a:r>
            <a:r>
              <a:rPr lang="de-DE" sz="1400"/>
              <a:t>Verstehensfähigkeit</a:t>
            </a:r>
            <a:r>
              <a:rPr lang="de-DE" sz="1400"/>
              <a:t>, Wortschatz, Aussprache, Lesen, Schreiben, Grammatik – mündlich &amp; schriftlich, Persönlichkeitsmerkmale der Lernenden. Die sprachlichen Handlungen </a:t>
            </a:r>
            <a:r>
              <a:rPr lang="de-DE" sz="1400"/>
              <a:t>des </a:t>
            </a:r>
            <a:r>
              <a:rPr lang="de-DE" sz="1400"/>
              <a:t>beobachteten </a:t>
            </a:r>
            <a:r>
              <a:rPr lang="de-DE" sz="1400"/>
              <a:t>Schülers </a:t>
            </a:r>
            <a:r>
              <a:rPr lang="de-DE" sz="1400"/>
              <a:t>oder der Schülerin werden in dem beobachteten Bereich den Niveaustufen zugeordnet. Dabei sind Zwischenstufen zwischen den einzelnen Niveaustufen möglich. Hierbei geht es nicht darum, sprachliche Defizite aufzudecken, sondern darum, festzuhalten, über welche Kompetenzen </a:t>
            </a:r>
            <a:r>
              <a:rPr lang="de-DE" sz="1400"/>
              <a:t>Schüler/innen </a:t>
            </a:r>
            <a:r>
              <a:rPr lang="de-DE" sz="1400"/>
              <a:t>bereits verfügen.</a:t>
            </a:r>
            <a:endParaRPr/>
          </a:p>
          <a:p>
            <a:pPr>
              <a:lnSpc>
                <a:spcPct val="100000"/>
              </a:lnSpc>
              <a:spcBef>
                <a:spcPts val="0"/>
              </a:spcBef>
              <a:spcAft>
                <a:spcPts val="600"/>
              </a:spcAft>
              <a:defRPr/>
            </a:pPr>
            <a:r>
              <a:rPr lang="de-DE" sz="1400"/>
              <a:t>Empfohlen wird es, nur wenige </a:t>
            </a:r>
            <a:r>
              <a:rPr lang="de-DE" sz="1400"/>
              <a:t>Schüler/innen </a:t>
            </a:r>
            <a:r>
              <a:rPr lang="de-DE" sz="1400"/>
              <a:t>im Laufe eines Schuljahres zu beobachten, damit eine angemessene Menge an Informationen für die Einschätzung des Sprachstands zusammengetragen werden </a:t>
            </a:r>
            <a:r>
              <a:rPr lang="de-DE" sz="1400"/>
              <a:t>kann</a:t>
            </a:r>
            <a:r>
              <a:rPr lang="de-DE" sz="1400"/>
              <a:t>. Ein Beobachtungszeitraum umfasst 4-6 Wochen, in denen die </a:t>
            </a:r>
            <a:r>
              <a:rPr lang="de-DE" sz="1400"/>
              <a:t>betreffenden Schüler:innen </a:t>
            </a:r>
            <a:r>
              <a:rPr lang="de-DE" sz="1400"/>
              <a:t>von möglichst allen Lehrkräften beobachtet werden. Der lange Beobachtungszeitraum ermöglicht es, sich in Einzelsituationen auf ausgewählte Beobachtungsbereiche zu konzentrieren. Die wiederholte Einsetzbarkeit ermöglicht es, Einblicke in die sprachliche Entwicklung </a:t>
            </a:r>
            <a:r>
              <a:rPr lang="de-DE" sz="1400"/>
              <a:t>der Lernenden zu </a:t>
            </a:r>
            <a:r>
              <a:rPr lang="de-DE" sz="1400"/>
              <a:t>gewinnen. Anzumerken ist, dass das Instrument trotz seines Namens auch für </a:t>
            </a:r>
            <a:r>
              <a:rPr lang="de-DE" sz="1400"/>
              <a:t>Schüler/innen </a:t>
            </a:r>
            <a:r>
              <a:rPr lang="de-DE" sz="1400"/>
              <a:t>ohne Migrationshintergrund einsetzbar </a:t>
            </a:r>
            <a:r>
              <a:rPr lang="de-DE" sz="1400"/>
              <a:t>ist (Sächsisches Bildungsinstitut 2013).</a:t>
            </a:r>
            <a:endParaRPr lang="de-DE" sz="14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Wie ist der Sprachstand des Schülers einzuschätzen?</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fontScale="92500"/>
          </a:bodyPr>
          <a:lstStyle/>
          <a:p>
            <a:pPr marL="0" lvl="0" indent="0">
              <a:lnSpc>
                <a:spcPct val="100000"/>
              </a:lnSpc>
              <a:spcBef>
                <a:spcPts val="0"/>
              </a:spcBef>
              <a:spcAft>
                <a:spcPts val="0"/>
              </a:spcAft>
              <a:buClr>
                <a:srgbClr val="808080"/>
              </a:buClr>
              <a:buNone/>
              <a:defRPr/>
            </a:pPr>
            <a:r>
              <a:rPr lang="de-DE">
                <a:solidFill>
                  <a:srgbClr val="000000"/>
                </a:solidFill>
                <a:latin typeface="Calibri"/>
                <a:ea typeface="ＭＳ Ｐゴシック"/>
              </a:rPr>
              <a:t>Antwort eines 10-jährigen Schülers mit der Erstsprache Polnisch in einer Klassenarbeit im Fach Physik (Gymnasium, 5. Klasse) </a:t>
            </a: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r>
              <a:rPr lang="de-DE">
                <a:solidFill>
                  <a:srgbClr val="000000"/>
                </a:solidFill>
                <a:latin typeface="Calibri"/>
                <a:ea typeface="ＭＳ Ｐゴシック"/>
              </a:rPr>
              <a:t>Die Lichtquellen sind </a:t>
            </a:r>
            <a:r>
              <a:rPr lang="de-DE">
                <a:solidFill>
                  <a:srgbClr val="000000"/>
                </a:solidFill>
                <a:latin typeface="Calibri"/>
                <a:ea typeface="ＭＳ Ｐゴシック"/>
              </a:rPr>
              <a:t>jewals</a:t>
            </a:r>
            <a:r>
              <a:rPr lang="de-DE">
                <a:solidFill>
                  <a:srgbClr val="000000"/>
                </a:solidFill>
                <a:latin typeface="Calibri"/>
                <a:ea typeface="ＭＳ Ｐゴシック"/>
              </a:rPr>
              <a:t> in einer Richtung und wen </a:t>
            </a:r>
            <a:r>
              <a:rPr lang="de-DE">
                <a:solidFill>
                  <a:srgbClr val="000000"/>
                </a:solidFill>
                <a:latin typeface="Calibri"/>
                <a:ea typeface="ＭＳ Ｐゴシック"/>
              </a:rPr>
              <a:t>Bz</a:t>
            </a:r>
            <a:r>
              <a:rPr lang="de-DE">
                <a:solidFill>
                  <a:srgbClr val="000000"/>
                </a:solidFill>
                <a:latin typeface="Calibri"/>
                <a:ea typeface="ＭＳ Ｐゴシック"/>
              </a:rPr>
              <a:t>. </a:t>
            </a:r>
            <a:br>
              <a:rPr lang="de-DE">
                <a:solidFill>
                  <a:srgbClr val="000000"/>
                </a:solidFill>
                <a:latin typeface="Calibri"/>
                <a:ea typeface="ＭＳ Ｐゴシック"/>
              </a:rPr>
            </a:br>
            <a:r>
              <a:rPr lang="de-DE">
                <a:solidFill>
                  <a:srgbClr val="000000"/>
                </a:solidFill>
                <a:latin typeface="Calibri"/>
                <a:ea typeface="ＭＳ Ｐゴシック"/>
              </a:rPr>
              <a:t>Lampe </a:t>
            </a:r>
            <a:r>
              <a:rPr lang="de-DE">
                <a:solidFill>
                  <a:srgbClr val="000000"/>
                </a:solidFill>
                <a:latin typeface="Calibri"/>
                <a:ea typeface="ＭＳ Ｐゴシック"/>
              </a:rPr>
              <a:t>1 Grün ist, das das Licht sich grün Richtung reflektiert.</a:t>
            </a:r>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4" name="Grafik 3" hidden="0"/>
          <p:cNvPicPr>
            <a:picLocks noChangeAspect="1"/>
          </p:cNvPicPr>
          <p:nvPr isPhoto="0" userDrawn="0"/>
        </p:nvPicPr>
        <p:blipFill>
          <a:blip r:embed="rId3"/>
          <a:stretch/>
        </p:blipFill>
        <p:spPr bwMode="auto">
          <a:xfrm>
            <a:off x="173355" y="2639499"/>
            <a:ext cx="8797290" cy="15790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Urteilstendenzen und Beobachtungsfehler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a:bodyPr>
          <a:lstStyle/>
          <a:p>
            <a:pPr lvl="0">
              <a:lnSpc>
                <a:spcPct val="100000"/>
              </a:lnSpc>
              <a:spcBef>
                <a:spcPts val="0"/>
              </a:spcBef>
              <a:spcAft>
                <a:spcPts val="0"/>
              </a:spcAft>
              <a:buClr>
                <a:srgbClr val="808080"/>
              </a:buClr>
              <a:defRPr/>
            </a:pPr>
            <a:r>
              <a:rPr lang="de-DE"/>
              <a:t>Milde- und </a:t>
            </a:r>
            <a:r>
              <a:rPr lang="de-DE"/>
              <a:t>Strengefehler</a:t>
            </a:r>
            <a:endParaRPr lang="de-DE"/>
          </a:p>
          <a:p>
            <a:pPr lvl="0">
              <a:lnSpc>
                <a:spcPct val="100000"/>
              </a:lnSpc>
              <a:spcBef>
                <a:spcPts val="0"/>
              </a:spcBef>
              <a:spcAft>
                <a:spcPts val="0"/>
              </a:spcAft>
              <a:buClr>
                <a:srgbClr val="808080"/>
              </a:buClr>
              <a:defRPr/>
            </a:pPr>
            <a:r>
              <a:rPr lang="de-DE"/>
              <a:t>Tendenz zur Mitte </a:t>
            </a:r>
            <a:endParaRPr/>
          </a:p>
          <a:p>
            <a:pPr lvl="0">
              <a:lnSpc>
                <a:spcPct val="100000"/>
              </a:lnSpc>
              <a:spcBef>
                <a:spcPts val="0"/>
              </a:spcBef>
              <a:spcAft>
                <a:spcPts val="0"/>
              </a:spcAft>
              <a:buClr>
                <a:srgbClr val="808080"/>
              </a:buClr>
              <a:defRPr/>
            </a:pPr>
            <a:r>
              <a:rPr lang="de-DE"/>
              <a:t>Tendenz zu Extremurteilen</a:t>
            </a:r>
            <a:endParaRPr/>
          </a:p>
          <a:p>
            <a:pPr lvl="0">
              <a:lnSpc>
                <a:spcPct val="100000"/>
              </a:lnSpc>
              <a:spcBef>
                <a:spcPts val="0"/>
              </a:spcBef>
              <a:spcAft>
                <a:spcPts val="0"/>
              </a:spcAft>
              <a:buClr>
                <a:srgbClr val="808080"/>
              </a:buClr>
              <a:defRPr/>
            </a:pPr>
            <a:r>
              <a:rPr lang="de-DE"/>
              <a:t>Halo- oder Hofeffekt </a:t>
            </a:r>
            <a:endParaRPr/>
          </a:p>
          <a:p>
            <a:pPr lvl="0">
              <a:lnSpc>
                <a:spcPct val="100000"/>
              </a:lnSpc>
              <a:spcBef>
                <a:spcPts val="0"/>
              </a:spcBef>
              <a:spcAft>
                <a:spcPts val="0"/>
              </a:spcAft>
              <a:buClr>
                <a:srgbClr val="808080"/>
              </a:buClr>
              <a:defRPr/>
            </a:pPr>
            <a:r>
              <a:rPr lang="de-DE"/>
              <a:t>Logische </a:t>
            </a:r>
            <a:r>
              <a:rPr lang="de-DE"/>
              <a:t>Fehler</a:t>
            </a:r>
            <a:endParaRPr/>
          </a:p>
          <a:p>
            <a:pPr lvl="0">
              <a:lnSpc>
                <a:spcPct val="100000"/>
              </a:lnSpc>
              <a:spcBef>
                <a:spcPts val="0"/>
              </a:spcBef>
              <a:spcAft>
                <a:spcPts val="0"/>
              </a:spcAft>
              <a:buClr>
                <a:srgbClr val="808080"/>
              </a:buClr>
              <a:defRPr/>
            </a:pPr>
            <a:r>
              <a:rPr lang="de-DE"/>
              <a:t>Reihungsfehler </a:t>
            </a:r>
            <a:endParaRPr/>
          </a:p>
          <a:p>
            <a:pPr lvl="0">
              <a:lnSpc>
                <a:spcPct val="100000"/>
              </a:lnSpc>
              <a:spcBef>
                <a:spcPts val="0"/>
              </a:spcBef>
              <a:spcAft>
                <a:spcPts val="0"/>
              </a:spcAft>
              <a:buClr>
                <a:srgbClr val="808080"/>
              </a:buClr>
              <a:defRPr/>
            </a:pPr>
            <a:r>
              <a:rPr lang="de-DE"/>
              <a:t>Kontrast- und Ähnlichkeitsfehler</a:t>
            </a:r>
            <a:endParaRPr/>
          </a:p>
          <a:p>
            <a:pPr lvl="0">
              <a:lnSpc>
                <a:spcPct val="100000"/>
              </a:lnSpc>
              <a:spcBef>
                <a:spcPts val="0"/>
              </a:spcBef>
              <a:spcAft>
                <a:spcPts val="0"/>
              </a:spcAft>
              <a:buClr>
                <a:srgbClr val="808080"/>
              </a:buClr>
              <a:defRPr/>
            </a:pPr>
            <a:r>
              <a:rPr lang="de-DE"/>
              <a:t>Nähefehler</a:t>
            </a:r>
            <a:r>
              <a:rPr lang="de-DE"/>
              <a:t> </a:t>
            </a: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 name="Textfeld 5" hidden="0"/>
          <p:cNvSpPr txBox="1">
            <a:spLocks noChangeArrowheads="1"/>
          </p:cNvSpPr>
          <p:nvPr isPhoto="0" userDrawn="0"/>
        </p:nvSpPr>
        <p:spPr bwMode="auto">
          <a:xfrm>
            <a:off x="628649" y="5290390"/>
            <a:ext cx="8030691" cy="57915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600"/>
              <a:t>(Hesse &amp; </a:t>
            </a:r>
            <a:r>
              <a:rPr lang="de-DE" sz="1600"/>
              <a:t>Latzko</a:t>
            </a:r>
            <a:r>
              <a:rPr lang="de-DE" sz="1600"/>
              <a:t> </a:t>
            </a:r>
            <a:r>
              <a:rPr lang="de-DE" sz="1600"/>
              <a:t>2011, S. 49ff.; </a:t>
            </a:r>
            <a:r>
              <a:rPr lang="de-DE" sz="1600"/>
              <a:t>Ingenkamp</a:t>
            </a:r>
            <a:r>
              <a:rPr lang="de-DE" sz="1600"/>
              <a:t> &amp; Lissmann</a:t>
            </a:r>
            <a:r>
              <a:rPr lang="de-DE" sz="1600"/>
              <a:t> 2008, S. 75ff.; Jürgens &amp; Sacher 2008, S. 74ff</a:t>
            </a:r>
            <a:r>
              <a:rPr lang="de-DE" sz="1600"/>
              <a:t>.) </a:t>
            </a:r>
            <a:endParaRPr lang="de-DE" sz="1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spcAft>
                <a:spcPts val="600"/>
              </a:spcAft>
              <a:buNone/>
              <a:defRPr/>
            </a:pPr>
            <a:r>
              <a:rPr lang="de-DE" sz="1400"/>
              <a:t>Bei der Beobachtung und Interpretation des Leistungsverhaltens von </a:t>
            </a:r>
            <a:r>
              <a:rPr lang="de-DE" sz="1400"/>
              <a:t>Schüler/innen </a:t>
            </a:r>
            <a:r>
              <a:rPr lang="de-DE" sz="1400"/>
              <a:t>und bei der Zuordnung von Leistungen zu einem Maßstab können Lehrkräften systematische Beurteilungsfehler unterlaufen. Die Übersicht auf dieser Folie zeigt die wichtigsten in der diagnostischen Literatur aufgeführten Urteilstendenzen und Beurteilungsfehler (vgl. im </a:t>
            </a:r>
            <a:r>
              <a:rPr lang="de-DE" sz="1400"/>
              <a:t>Folgenden: Hesse &amp; </a:t>
            </a:r>
            <a:r>
              <a:rPr lang="de-DE" sz="1400"/>
              <a:t>Latzko</a:t>
            </a:r>
            <a:r>
              <a:rPr lang="de-DE" sz="1400"/>
              <a:t> 2011, S. 49ff.; </a:t>
            </a:r>
            <a:r>
              <a:rPr lang="de-DE" sz="1400"/>
              <a:t>Ingenkamp</a:t>
            </a:r>
            <a:r>
              <a:rPr lang="de-DE" sz="1400"/>
              <a:t> &amp; Lissmann</a:t>
            </a:r>
            <a:r>
              <a:rPr lang="de-DE" sz="1400"/>
              <a:t> 2008, S. 75ff.; Jürgens &amp; Sacher 2008, S. 74ff</a:t>
            </a:r>
            <a:r>
              <a:rPr lang="de-DE" sz="1400"/>
              <a:t>.). </a:t>
            </a:r>
            <a:endParaRPr/>
          </a:p>
          <a:p>
            <a:pPr>
              <a:lnSpc>
                <a:spcPct val="100000"/>
              </a:lnSpc>
              <a:spcBef>
                <a:spcPts val="0"/>
              </a:spcBef>
              <a:spcAft>
                <a:spcPts val="600"/>
              </a:spcAft>
              <a:defRPr/>
            </a:pPr>
            <a:r>
              <a:rPr lang="de-DE" sz="1400"/>
              <a:t>Wenn </a:t>
            </a:r>
            <a:r>
              <a:rPr lang="de-DE" sz="1400"/>
              <a:t>Beurteilende prinzipiell zu gute Beurteilungen (z.B. im Vergleich zu anderen Lehrpersonen) abgeben, spricht man von einem </a:t>
            </a:r>
            <a:r>
              <a:rPr lang="de-DE" sz="1400"/>
              <a:t>Mildefehler</a:t>
            </a:r>
            <a:r>
              <a:rPr lang="de-DE" sz="1400"/>
              <a:t>. Beim </a:t>
            </a:r>
            <a:r>
              <a:rPr lang="de-DE" sz="1400"/>
              <a:t>Strengefehler</a:t>
            </a:r>
            <a:r>
              <a:rPr lang="de-DE" sz="1400"/>
              <a:t> finden gute Leistungen im Prozess der Bewertung kaum Beachtung. Schlechte Leistungen hingegen erhalten ein starkes Gewicht. </a:t>
            </a:r>
            <a:endParaRPr/>
          </a:p>
          <a:p>
            <a:pPr>
              <a:lnSpc>
                <a:spcPct val="100000"/>
              </a:lnSpc>
              <a:spcBef>
                <a:spcPts val="0"/>
              </a:spcBef>
              <a:spcAft>
                <a:spcPts val="600"/>
              </a:spcAft>
              <a:defRPr/>
            </a:pPr>
            <a:r>
              <a:rPr lang="de-DE" sz="1400"/>
              <a:t>Wenn Beurteilende im Bewertungsprozess extreme Aussagen vermeiden und z.B. die Noten 1 und 6 gar nicht vergeben, sondern nur den mittleren Teil einer zur Verfügung stehenden Beurteilungsskala verwenden, wird dies als Tendenz zur Mitte bzw. zentrale Tendenz bezeichnet. </a:t>
            </a:r>
            <a:endParaRPr/>
          </a:p>
          <a:p>
            <a:pPr>
              <a:lnSpc>
                <a:spcPct val="100000"/>
              </a:lnSpc>
              <a:spcBef>
                <a:spcPts val="0"/>
              </a:spcBef>
              <a:spcAft>
                <a:spcPts val="600"/>
              </a:spcAft>
              <a:defRPr/>
            </a:pPr>
            <a:r>
              <a:rPr lang="de-DE" sz="1400"/>
              <a:t>Die Tendenz zu extremen Urteilen bzw. die </a:t>
            </a:r>
            <a:r>
              <a:rPr lang="de-DE" sz="1400"/>
              <a:t>Dichotomisierungstendenz</a:t>
            </a:r>
            <a:r>
              <a:rPr lang="de-DE" sz="1400"/>
              <a:t> stellt die formale Gegenrichtung zur zentralen Tendenz dar. Lehrkräfte unterscheiden in diesem Fall insbesondere gute und schlechte Leistungen und vergeben z.B. überwiegend die Noten 2 und 4 oder die Noten 1 und 5. </a:t>
            </a:r>
            <a:endParaRPr/>
          </a:p>
          <a:p>
            <a:pPr>
              <a:lnSpc>
                <a:spcPct val="100000"/>
              </a:lnSpc>
              <a:spcBef>
                <a:spcPts val="0"/>
              </a:spcBef>
              <a:spcAft>
                <a:spcPts val="600"/>
              </a:spcAft>
              <a:defRPr/>
            </a:pPr>
            <a:r>
              <a:rPr lang="de-DE" sz="1400"/>
              <a:t>Wenn Lehrkräfte in einem besonderen Maße dazu neigen, auf der Grundlage eines allgemeinen Eindrucks von </a:t>
            </a:r>
            <a:r>
              <a:rPr lang="de-DE" sz="1400"/>
              <a:t>Schüler/innen </a:t>
            </a:r>
            <a:r>
              <a:rPr lang="de-DE" sz="1400"/>
              <a:t>(z.B. Kleidung, Sprachverhalten) eine Teilleistung zu beurteilen, wird dies als Halo- oder Hofeffekt bezeichnet. (Der Begriff bezieht sich metaphorisch auf den Mondhof in klaren Nächten.) </a:t>
            </a:r>
            <a:r>
              <a:rPr lang="de-DE" sz="1400"/>
              <a:t>Schüler/innen</a:t>
            </a:r>
            <a:r>
              <a:rPr lang="de-DE" sz="1400"/>
              <a:t>, die einen </a:t>
            </a:r>
            <a:r>
              <a:rPr lang="de-DE" sz="1400"/>
              <a:t>„guten“ </a:t>
            </a:r>
            <a:r>
              <a:rPr lang="de-DE" sz="1400"/>
              <a:t>Eindruck hinterlassen haben, werden besser beurteilt als diejenigen, die einen „schlechten“ Eindruck hinterlassen haben, obwohl dies nicht in Zusammenhang mit der eigentlichen fachlichen Leistung steht.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spcBef>
                <a:spcPts val="0"/>
              </a:spcBef>
              <a:spcAft>
                <a:spcPts val="600"/>
              </a:spcAft>
              <a:defRPr/>
            </a:pPr>
            <a:r>
              <a:rPr lang="de-DE" sz="1400"/>
              <a:t>Wenn </a:t>
            </a:r>
            <a:r>
              <a:rPr lang="de-DE" sz="1400"/>
              <a:t>Lehrkräfte bestimmte Leistungsmerkmale als zusammengehörig ansehen und diese dadurch in gleicher Weise bewerten, </a:t>
            </a:r>
            <a:r>
              <a:rPr lang="de-DE" sz="1400"/>
              <a:t>entstehen logische </a:t>
            </a:r>
            <a:r>
              <a:rPr lang="de-DE" sz="1400"/>
              <a:t>Fehler, z.B. „Wer sich mündlich differenziert ausdrücken kann, der hält diesen Standard gleichermaßen in schriftlichen Gestaltungsleistungen.“ (</a:t>
            </a:r>
            <a:r>
              <a:rPr lang="de-DE" sz="1400"/>
              <a:t>Jürgens &amp; Sacher 2008, S. 76</a:t>
            </a:r>
            <a:r>
              <a:rPr lang="de-DE" sz="1400"/>
              <a:t>). </a:t>
            </a:r>
            <a:endParaRPr/>
          </a:p>
          <a:p>
            <a:pPr>
              <a:lnSpc>
                <a:spcPct val="100000"/>
              </a:lnSpc>
              <a:spcBef>
                <a:spcPts val="0"/>
              </a:spcBef>
              <a:spcAft>
                <a:spcPts val="600"/>
              </a:spcAft>
              <a:defRPr/>
            </a:pPr>
            <a:r>
              <a:rPr lang="de-DE" sz="1400"/>
              <a:t>Reihungsfehler ergeben sich </a:t>
            </a:r>
            <a:r>
              <a:rPr lang="de-DE" sz="1400"/>
              <a:t>z.B., wenn eine „mäßige“ Leistung noch schlechter bewertet wird, wenn vorher eine „gute“ Leistung beurteilt wurde. </a:t>
            </a:r>
            <a:endParaRPr/>
          </a:p>
          <a:p>
            <a:pPr>
              <a:lnSpc>
                <a:spcPct val="100000"/>
              </a:lnSpc>
              <a:spcBef>
                <a:spcPts val="0"/>
              </a:spcBef>
              <a:spcAft>
                <a:spcPts val="600"/>
              </a:spcAft>
              <a:defRPr/>
            </a:pPr>
            <a:r>
              <a:rPr lang="de-DE" sz="1400"/>
              <a:t>Bei diesen beiden Fehlertypen wird von den eigenen Personeneigenschaften auf die Eigenschaften anderer Personen geschlossen. Beim Auftreten eines Kontrastfehlers schreibt die/der Beurteilende der zu beurteilenden Person die seiner Wesensart gegenteiligen Merkmale bzw. die gegenteiligen Ausprägungsgrade der gleichen Merkmale zu. Beim Ähnlichkeitsfehler lässt sich die/der Beurteilende von der Annahme leiten, dass die von ihm zu beurteilenden Personen genauso geartet sind, wie sie/er selbst. </a:t>
            </a:r>
            <a:r>
              <a:rPr lang="de-DE" sz="1400"/>
              <a:t>Zum Beispiel </a:t>
            </a:r>
            <a:r>
              <a:rPr lang="de-DE" sz="1400"/>
              <a:t>kann eine zu penibler Ordnung neigende Lehrkraft das unordentliche Führen eines Heftes als besonders tadelnswert betrachten. Auch eine Lehrkraft, die sich selbst für unordentlich hält, kann eine unordentliche Heftführung als negativ einstufen. Sie könnte aber auch gegenteilig reagieren und dieses Verhalten mit einem entschuldigenden Hinweis auf die eigene Schwäche als nebensächlich einstufen. </a:t>
            </a:r>
            <a:endParaRPr/>
          </a:p>
          <a:p>
            <a:pPr>
              <a:lnSpc>
                <a:spcPct val="100000"/>
              </a:lnSpc>
              <a:spcBef>
                <a:spcPts val="0"/>
              </a:spcBef>
              <a:spcAft>
                <a:spcPts val="600"/>
              </a:spcAft>
              <a:defRPr/>
            </a:pPr>
            <a:r>
              <a:rPr lang="de-DE" sz="1400"/>
              <a:t>Als </a:t>
            </a:r>
            <a:r>
              <a:rPr lang="de-DE" sz="1400"/>
              <a:t>Nähefehler</a:t>
            </a:r>
            <a:r>
              <a:rPr lang="de-DE" sz="1400"/>
              <a:t> wird das positive oder negative Nachwirken eines zuvor erfolgten Ereignisses bezeichnet, z.B. wenn eine Lehrkraft für Mathematik und Biologie </a:t>
            </a:r>
            <a:r>
              <a:rPr lang="de-DE" sz="1400"/>
              <a:t>einem/r Schüler/in </a:t>
            </a:r>
            <a:r>
              <a:rPr lang="de-DE" sz="1400"/>
              <a:t>eine gute Note in der </a:t>
            </a:r>
            <a:r>
              <a:rPr lang="de-DE" sz="1400"/>
              <a:t>Mathematikstunde </a:t>
            </a:r>
            <a:r>
              <a:rPr lang="de-DE" sz="1400"/>
              <a:t>gibt, weil </a:t>
            </a:r>
            <a:r>
              <a:rPr lang="de-DE" sz="1400"/>
              <a:t>diese/r </a:t>
            </a:r>
            <a:r>
              <a:rPr lang="de-DE" sz="1400"/>
              <a:t>in der </a:t>
            </a:r>
            <a:r>
              <a:rPr lang="de-DE" sz="1400"/>
              <a:t>vorangegangenen Biologiestunde hervorragende </a:t>
            </a:r>
            <a:r>
              <a:rPr lang="de-DE" sz="1400"/>
              <a:t>Leistungen gezeigt hat.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4 Profilanalysen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fontScale="92500" lnSpcReduction="10000"/>
          </a:bodyPr>
          <a:lstStyle/>
          <a:p>
            <a:pPr marL="0" lvl="0" indent="0">
              <a:lnSpc>
                <a:spcPct val="110000"/>
              </a:lnSpc>
              <a:spcBef>
                <a:spcPts val="0"/>
              </a:spcBef>
              <a:spcAft>
                <a:spcPts val="0"/>
              </a:spcAft>
              <a:buClr>
                <a:srgbClr val="808080"/>
              </a:buClr>
              <a:buNone/>
              <a:defRPr/>
            </a:pPr>
            <a:r>
              <a:rPr lang="de-DE"/>
              <a:t>Profilanalytische Instrumente dienen zur Analyse des sprachlichen Entwicklungsstands </a:t>
            </a:r>
            <a:r>
              <a:rPr lang="de-DE"/>
              <a:t>von Schüler/innen und </a:t>
            </a:r>
            <a:r>
              <a:rPr lang="de-DE"/>
              <a:t>zum Erstellen individueller Sprachkompetenzprofile.  </a:t>
            </a:r>
            <a:endParaRPr/>
          </a:p>
          <a:p>
            <a:pPr marL="0" lvl="0" indent="0">
              <a:lnSpc>
                <a:spcPct val="110000"/>
              </a:lnSpc>
              <a:spcBef>
                <a:spcPts val="0"/>
              </a:spcBef>
              <a:spcAft>
                <a:spcPts val="0"/>
              </a:spcAft>
              <a:buClr>
                <a:srgbClr val="808080"/>
              </a:buClr>
              <a:buNone/>
              <a:defRPr/>
            </a:pPr>
            <a:endParaRPr lang="de-DE"/>
          </a:p>
          <a:p>
            <a:pPr marL="0" lvl="0" indent="0">
              <a:lnSpc>
                <a:spcPct val="110000"/>
              </a:lnSpc>
              <a:spcBef>
                <a:spcPts val="0"/>
              </a:spcBef>
              <a:spcAft>
                <a:spcPts val="0"/>
              </a:spcAft>
              <a:buClr>
                <a:srgbClr val="808080"/>
              </a:buClr>
              <a:buNone/>
              <a:defRPr/>
            </a:pPr>
            <a:r>
              <a:rPr lang="de-DE" b="1"/>
              <a:t>Einsatzmöglichkeiten: </a:t>
            </a:r>
            <a:r>
              <a:rPr lang="de-DE"/>
              <a:t>in der Schuleingangsphase sowie in der Sekundarstufe und im Übergang </a:t>
            </a:r>
            <a:r>
              <a:rPr lang="de-DE"/>
              <a:t>von der Schule zum Beruf </a:t>
            </a:r>
            <a:endParaRPr lang="de-DE"/>
          </a:p>
          <a:p>
            <a:pPr marL="0" lvl="0" indent="0">
              <a:lnSpc>
                <a:spcPct val="110000"/>
              </a:lnSpc>
              <a:spcBef>
                <a:spcPts val="0"/>
              </a:spcBef>
              <a:spcAft>
                <a:spcPts val="0"/>
              </a:spcAft>
              <a:buClr>
                <a:srgbClr val="808080"/>
              </a:buClr>
              <a:buNone/>
              <a:defRPr/>
            </a:pPr>
            <a:r>
              <a:rPr lang="de-DE" b="1"/>
              <a:t>Beispiele: </a:t>
            </a:r>
            <a:r>
              <a:rPr lang="de-DE"/>
              <a:t>HAVAS 5, Profilanalysen nach Grießhaber, Tulpenbeet, Fast Catch Bumerang    </a:t>
            </a:r>
            <a:endParaRPr/>
          </a:p>
          <a:p>
            <a:pPr marL="0" lvl="0" indent="0">
              <a:lnSpc>
                <a:spcPct val="110000"/>
              </a:lnSpc>
              <a:spcBef>
                <a:spcPts val="0"/>
              </a:spcBef>
              <a:spcAft>
                <a:spcPts val="0"/>
              </a:spcAft>
              <a:buClr>
                <a:srgbClr val="808080"/>
              </a:buClr>
              <a:buNone/>
              <a:defRPr/>
            </a:pPr>
            <a:r>
              <a:rPr lang="de-DE" b="1"/>
              <a:t>Vorteile:</a:t>
            </a:r>
            <a:r>
              <a:rPr lang="de-DE"/>
              <a:t> Berücksichtigung von Mehrsprachigkeit </a:t>
            </a:r>
            <a:endParaRPr/>
          </a:p>
          <a:p>
            <a:pPr marL="0" lvl="0" indent="0">
              <a:lnSpc>
                <a:spcPct val="110000"/>
              </a:lnSpc>
              <a:spcBef>
                <a:spcPts val="0"/>
              </a:spcBef>
              <a:spcAft>
                <a:spcPts val="0"/>
              </a:spcAft>
              <a:buClr>
                <a:srgbClr val="808080"/>
              </a:buClr>
              <a:buNone/>
              <a:defRPr/>
            </a:pPr>
            <a:r>
              <a:rPr lang="de-DE" b="1"/>
              <a:t>Nachteile:</a:t>
            </a:r>
            <a:r>
              <a:rPr lang="de-DE"/>
              <a:t> aufwendig, erfordern eine umfassende (sprachwissenschaftliche) Analyse von Audiodaten und/oder Schreibprodukten </a:t>
            </a:r>
            <a:endParaRPr/>
          </a:p>
          <a:p>
            <a:pPr marL="0" lvl="0" indent="0">
              <a:lnSpc>
                <a:spcPct val="100000"/>
              </a:lnSpc>
              <a:spcBef>
                <a:spcPts val="0"/>
              </a:spcBef>
              <a:spcAft>
                <a:spcPts val="0"/>
              </a:spcAft>
              <a:buClr>
                <a:srgbClr val="808080"/>
              </a:buClr>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(1/3)</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buNone/>
              <a:defRPr/>
            </a:pPr>
            <a:r>
              <a:rPr lang="de-DE" sz="1900"/>
              <a:t>Informationen zu den auf der </a:t>
            </a:r>
            <a:r>
              <a:rPr lang="de-DE" sz="1900"/>
              <a:t>vorherigen Folie </a:t>
            </a:r>
            <a:r>
              <a:rPr lang="de-DE" sz="1900"/>
              <a:t>aufgeführten Beispielen für profilanalytische Verfahren: </a:t>
            </a:r>
            <a:endParaRPr/>
          </a:p>
          <a:p>
            <a:pPr>
              <a:lnSpc>
                <a:spcPct val="100000"/>
              </a:lnSpc>
              <a:defRPr/>
            </a:pPr>
            <a:r>
              <a:rPr lang="de-DE" sz="1900"/>
              <a:t>HAVAS 5 ist ein profilanalytisches Verfahren zur differenzierten Erkennung des Sprachförderbedarfs insbesondere von zweisprachigen Kindern im Alter von 5 bis 6 Jahren. Es wird im Allgemeinen ein Jahr vor der Einschulung und bei der Einschulung eingesetzt, eignet sich aber nicht für die Legitimation von Zuweisungsentscheidungen. Mit dem Verfahren soll der Stand der Aneignung der Erst- und Zweitsprache differentiell erfasst werden. Die Kinder erhalten die Aufgabe, eine Bilderfolge (Tiergeschichte) nachzuerzählen. Das ca. 10-minütige Gespräch des Kindes mit der Interviewperson wird aufgezeichnet. Die Einschätzung des Sprachstandes in beiden Sprachen erfolgt anhand der Kategorien Erzählfähigkeit und Bewältigung der Gesprächssituation </a:t>
            </a:r>
            <a:r>
              <a:rPr lang="de-DE" sz="1900"/>
              <a:t>(= sprachliches </a:t>
            </a:r>
            <a:r>
              <a:rPr lang="de-DE" sz="1900"/>
              <a:t>Handeln) sowie Wortschatz, einfache Syntax und komplexe Syntax </a:t>
            </a:r>
            <a:r>
              <a:rPr lang="de-DE" sz="1900"/>
              <a:t>(= Symbolsystem</a:t>
            </a:r>
            <a:r>
              <a:rPr lang="de-DE" sz="1900"/>
              <a:t>) </a:t>
            </a:r>
            <a:r>
              <a:rPr lang="de-DE" sz="1900"/>
              <a:t>(Reich &amp; Roth 2007, S. 71ff</a:t>
            </a:r>
            <a:r>
              <a:rPr lang="de-DE" sz="1900"/>
              <a: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(2/3)</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defRPr/>
            </a:pPr>
            <a:r>
              <a:rPr lang="de-DE" sz="1700"/>
              <a:t>Mit </a:t>
            </a:r>
            <a:r>
              <a:rPr lang="de-DE" sz="1700"/>
              <a:t>der Profilanalyse nach Grießhaber kann die grammatische Komplexität von mündlichen und schriftlichen Äußerungen von Lernenden ermittelt werden. Da grundlegende Wortstellungsmuster in bestimmten Reihenfolgen erworben werden, dient die Stellung verbaler Elemente als zentrales Kriterium für die Analyse. Diese erfolgt in drei Schritten: 1. Zerlegen der Äußerungen in minimale satzwertige Einheiten, 2. Bestimmung der syntaktischen Struktur für jede minimale Einheit, 3. Ermittlung des Sprachstands (d.h. der Erwerbsstufe) aus dem Profil. Die linguistische Basis für die Analyse bilden vier grundlegende Wortstellungsmuster im Deutschen: 1. Finitum </a:t>
            </a:r>
            <a:r>
              <a:rPr lang="de-DE" sz="1700"/>
              <a:t>(Das finite Verb, dessen grammatische Form sich nach dem Subjekt richtet, steht </a:t>
            </a:r>
            <a:r>
              <a:rPr lang="de-DE" sz="1700"/>
              <a:t>in einfachen Sätzen in der Regel an zweiter Stelle, z.B. </a:t>
            </a:r>
            <a:r>
              <a:rPr lang="de-DE" sz="1700" i="1"/>
              <a:t>Maria </a:t>
            </a:r>
            <a:r>
              <a:rPr lang="de-DE" sz="1700" i="1" u="sng"/>
              <a:t>geht</a:t>
            </a:r>
            <a:r>
              <a:rPr lang="de-DE" sz="1700"/>
              <a:t>.), 2. Separation (Klammerstruktur: </a:t>
            </a:r>
            <a:r>
              <a:rPr lang="de-DE" sz="1700"/>
              <a:t>Das finite Verb steht an zweiter Stelle, das infinite Verb, dessen grammatische Form vom Subjekt unabhängig ist, oder ein abtrennbarer Verbbaustein stehen hinter dem Mittelfeld, </a:t>
            </a:r>
            <a:r>
              <a:rPr lang="de-DE" sz="1700"/>
              <a:t>z.B. </a:t>
            </a:r>
            <a:r>
              <a:rPr lang="de-DE" sz="1700" i="1"/>
              <a:t>Maria </a:t>
            </a:r>
            <a:r>
              <a:rPr lang="de-DE" sz="1700" i="1" u="sng"/>
              <a:t>ist</a:t>
            </a:r>
            <a:r>
              <a:rPr lang="de-DE" sz="1700" i="1"/>
              <a:t> ins Theater </a:t>
            </a:r>
            <a:r>
              <a:rPr lang="de-DE" sz="1700" i="1" u="sng"/>
              <a:t>gegangen</a:t>
            </a:r>
            <a:r>
              <a:rPr lang="de-DE" sz="1700" i="1"/>
              <a:t>; </a:t>
            </a:r>
            <a:r>
              <a:rPr lang="de-DE" sz="1700" i="1"/>
              <a:t>Maria </a:t>
            </a:r>
            <a:r>
              <a:rPr lang="de-DE" sz="1700" i="1" u="sng"/>
              <a:t>kommt</a:t>
            </a:r>
            <a:r>
              <a:rPr lang="de-DE" sz="1700" i="1"/>
              <a:t> um 8 Uhr </a:t>
            </a:r>
            <a:r>
              <a:rPr lang="de-DE" sz="1700" i="1" u="sng"/>
              <a:t>an</a:t>
            </a:r>
            <a:r>
              <a:rPr lang="de-DE" sz="1700"/>
              <a:t>.), 3. Inversion (Das Subjekt steht hinter dem finiten Verb, z.B. </a:t>
            </a:r>
            <a:r>
              <a:rPr lang="de-DE" sz="1700" i="1"/>
              <a:t>Danach geht </a:t>
            </a:r>
            <a:r>
              <a:rPr lang="de-DE" sz="1700" i="1" u="sng"/>
              <a:t>Maria</a:t>
            </a:r>
            <a:r>
              <a:rPr lang="de-DE" sz="1700" i="1"/>
              <a:t> nach Hause</a:t>
            </a:r>
            <a:r>
              <a:rPr lang="de-DE" sz="1700"/>
              <a:t>.), 4. Verbendstellung (Das </a:t>
            </a:r>
            <a:r>
              <a:rPr lang="de-DE" sz="1700"/>
              <a:t>finite Verb steht </a:t>
            </a:r>
            <a:r>
              <a:rPr lang="de-DE" sz="1700"/>
              <a:t>in untergeordneten Nebensätzen an letzter Stelle, z.B. </a:t>
            </a:r>
            <a:r>
              <a:rPr lang="de-DE" sz="1700" i="1"/>
              <a:t>…, dass sie ins Theater </a:t>
            </a:r>
            <a:r>
              <a:rPr lang="de-DE" sz="1700" i="1" u="sng"/>
              <a:t>geht</a:t>
            </a:r>
            <a:r>
              <a:rPr lang="de-DE" sz="1700"/>
              <a:t>.) (Grießhaber 2013, S. 1f.).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(3/3)</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spcBef>
                <a:spcPts val="0"/>
              </a:spcBef>
              <a:spcAft>
                <a:spcPts val="600"/>
              </a:spcAft>
              <a:defRPr/>
            </a:pPr>
            <a:r>
              <a:rPr lang="de-DE" sz="1700"/>
              <a:t>Bei </a:t>
            </a:r>
            <a:r>
              <a:rPr lang="de-DE" sz="1700"/>
              <a:t>dem Instrument Tulpenbeet erhalten die </a:t>
            </a:r>
            <a:r>
              <a:rPr lang="de-DE" sz="1700"/>
              <a:t>Schüler:innen </a:t>
            </a:r>
            <a:r>
              <a:rPr lang="de-DE" sz="1700"/>
              <a:t>die Aufgabe, auf der Grundlage eines Bildimpulses, der aus einer Folge von fünf Bildern besteht </a:t>
            </a:r>
            <a:r>
              <a:rPr lang="de-DE" sz="1700" i="1"/>
              <a:t>(Sturz </a:t>
            </a:r>
            <a:r>
              <a:rPr lang="de-DE" sz="1700" i="1"/>
              <a:t>ins </a:t>
            </a:r>
            <a:r>
              <a:rPr lang="de-DE" sz="1700" i="1"/>
              <a:t>Tulpenbeet)</a:t>
            </a:r>
            <a:r>
              <a:rPr lang="de-DE" sz="1700"/>
              <a:t>, </a:t>
            </a:r>
            <a:r>
              <a:rPr lang="de-DE" sz="1700"/>
              <a:t>einen narrativen Text zu verfassen. Im Vordergrund der Auswertung der Texte stehen textbezogene Kriterien, weil davon ausgegangen wird, dass sich die Lernenden in einem Stadium fortgeschrittenen Schriftspracherwerbs befinden. Durch die Auswertungen werden die sprachlichen Dimensionen Textbewältigung (Aufgabenbewältigung, </a:t>
            </a:r>
            <a:r>
              <a:rPr lang="de-DE" sz="1700"/>
              <a:t>literarische </a:t>
            </a:r>
            <a:r>
              <a:rPr lang="de-DE" sz="1700"/>
              <a:t>Elemente, Semantisches, Anzahl der Bilder), Wortschatz (Verben, Nomen, Adjektive), bildungssprachliche Elemente (Nominalisierungen, Komposita, </a:t>
            </a:r>
            <a:r>
              <a:rPr lang="de-DE" sz="1700"/>
              <a:t>adjektivische </a:t>
            </a:r>
            <a:r>
              <a:rPr lang="de-DE" sz="1700"/>
              <a:t>Attribute, Passiv, Konjunktiv) sowie Satzverbindungen (Konjunktionen, Adverbien) zugänglich. Bei Lernenden, die erst über eine elementare Sprachkompetenz im Deutschen verfügen, kann zusätzlich eine grammatische Profilanalyse erfolgen. Hierfür wird auf die bekannten Erwerbssequenzen in der deutschen Sprache zurückgegriffen </a:t>
            </a:r>
            <a:r>
              <a:rPr lang="de-DE" sz="1700"/>
              <a:t>(</a:t>
            </a:r>
            <a:r>
              <a:rPr lang="de-DE" sz="1700"/>
              <a:t>Gantefort</a:t>
            </a:r>
            <a:r>
              <a:rPr lang="de-DE" sz="1700"/>
              <a:t> &amp; Roth 2008, S. 29ff</a:t>
            </a:r>
            <a:r>
              <a:rPr lang="de-DE" sz="1700"/>
              <a:t>.). </a:t>
            </a:r>
            <a:endParaRPr/>
          </a:p>
          <a:p>
            <a:pPr>
              <a:lnSpc>
                <a:spcPct val="100000"/>
              </a:lnSpc>
              <a:spcBef>
                <a:spcPts val="0"/>
              </a:spcBef>
              <a:spcAft>
                <a:spcPts val="600"/>
              </a:spcAft>
              <a:defRPr/>
            </a:pPr>
            <a:r>
              <a:rPr lang="de-DE" sz="1700"/>
              <a:t>Fast Catch Bumerang ist eine Schreibaufgabe, die die </a:t>
            </a:r>
            <a:r>
              <a:rPr lang="de-DE" sz="1700"/>
              <a:t>Schüler:innen </a:t>
            </a:r>
            <a:r>
              <a:rPr lang="de-DE" sz="1700"/>
              <a:t>zur Produktion von zwei </a:t>
            </a:r>
            <a:r>
              <a:rPr lang="de-DE" sz="1700"/>
              <a:t>Texten (einem </a:t>
            </a:r>
            <a:r>
              <a:rPr lang="de-DE" sz="1700"/>
              <a:t>Bewerbungsschreiben und einem Artikel für ein </a:t>
            </a:r>
            <a:r>
              <a:rPr lang="de-DE" sz="1700"/>
              <a:t>Jugendmagazin) </a:t>
            </a:r>
            <a:r>
              <a:rPr lang="de-DE" sz="1700"/>
              <a:t>auffordert. In dem Artikel für das Jugendmagazin soll der Bau eines Bumerangs möglichst detailliert beschrieben werden.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Fast Catch Bumerang: Indikatoren für die Auswertung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graphicFrame>
        <p:nvGraphicFramePr>
          <p:cNvPr id="8" name="Tabelle 7" hidden="0"/>
          <p:cNvGraphicFramePr>
            <a:graphicFrameLocks xmlns:a="http://schemas.openxmlformats.org/drawingml/2006/main" noGrp="1"/>
          </p:cNvGraphicFramePr>
          <p:nvPr isPhoto="0" userDrawn="0"/>
        </p:nvGraphicFramePr>
        <p:xfrm>
          <a:off x="485774" y="1189492"/>
          <a:ext cx="8172451" cy="4581590"/>
        </p:xfrm>
        <a:graphic>
          <a:graphicData uri="http://schemas.openxmlformats.org/drawingml/2006/table">
            <a:tbl>
              <a:tblPr firstRow="1" firstCol="0" lastRow="0" lastCol="0" bandRow="1" bandCol="0">
                <a:tableStyleId>{17AEE810-B9C9-D244-03F0-22C91DBE39A2}</a:tableStyleId>
              </a:tblPr>
              <a:tblGrid>
                <a:gridCol w="1439515"/>
                <a:gridCol w="1692188"/>
                <a:gridCol w="1260140"/>
                <a:gridCol w="1836204"/>
                <a:gridCol w="1944404"/>
              </a:tblGrid>
              <a:tr h="370675">
                <a:tc gridSpan="5">
                  <a:txBody>
                    <a:bodyPr/>
                    <a:p>
                      <a:pPr algn="ctr">
                        <a:defRPr/>
                      </a:pPr>
                      <a:r>
                        <a:rPr lang="de-DE" sz="1800"/>
                        <a:t>Schreibaufgabe Fast Catch</a:t>
                      </a:r>
                      <a:r>
                        <a:rPr lang="de-DE" sz="1800"/>
                        <a:t> Bumerang</a:t>
                      </a:r>
                      <a:endParaRPr lang="de-DE" sz="1800" i="1">
                        <a:latin typeface="Calibri"/>
                      </a:endParaRPr>
                    </a:p>
                  </a:txBody>
                  <a:tcPr marL="91435" marR="91435" marT="45700" marB="45700"/>
                </a:tc>
                <a:tc hMerge="1">
                  <a:txBody>
                    <a:bodyPr/>
                    <a:p>
                      <a:endParaRPr/>
                    </a:p>
                  </a:txBody>
                </a:tc>
                <a:tc hMerge="1">
                  <a:txBody>
                    <a:bodyPr/>
                    <a:p>
                      <a:endParaRPr/>
                    </a:p>
                  </a:txBody>
                </a:tc>
                <a:tc hMerge="1">
                  <a:txBody>
                    <a:bodyPr/>
                    <a:p>
                      <a:endParaRPr/>
                    </a:p>
                  </a:txBody>
                </a:tc>
                <a:tc hMerge="1">
                  <a:txBody>
                    <a:bodyPr/>
                    <a:p>
                      <a:endParaRPr/>
                    </a:p>
                  </a:txBody>
                </a:tc>
              </a:tr>
              <a:tr h="370675">
                <a:tc gridSpan="2">
                  <a:txBody>
                    <a:bodyPr/>
                    <a:p>
                      <a:pPr algn="ctr">
                        <a:defRPr/>
                      </a:pPr>
                      <a:r>
                        <a:rPr lang="de-DE" sz="1800"/>
                        <a:t>Textpragmatik </a:t>
                      </a:r>
                      <a:endParaRPr lang="de-DE" sz="1800">
                        <a:latin typeface="Calibri"/>
                      </a:endParaRPr>
                    </a:p>
                  </a:txBody>
                  <a:tcPr marL="91435" marR="91435" marT="45700" marB="45700"/>
                </a:tc>
                <a:tc hMerge="1">
                  <a:txBody>
                    <a:bodyPr/>
                    <a:p>
                      <a:endParaRPr/>
                    </a:p>
                  </a:txBody>
                </a:tc>
                <a:tc>
                  <a:txBody>
                    <a:bodyPr/>
                    <a:p>
                      <a:pPr>
                        <a:defRPr/>
                      </a:pPr>
                      <a:r>
                        <a:rPr lang="de-DE" sz="1800"/>
                        <a:t>Wortschatz </a:t>
                      </a:r>
                      <a:endParaRPr lang="de-DE" sz="1800">
                        <a:latin typeface="Calibri"/>
                      </a:endParaRPr>
                    </a:p>
                  </a:txBody>
                  <a:tcPr marL="91435" marR="91435" marT="45700" marB="45700"/>
                </a:tc>
                <a:tc>
                  <a:txBody>
                    <a:bodyPr/>
                    <a:p>
                      <a:pPr>
                        <a:defRPr/>
                      </a:pPr>
                      <a:r>
                        <a:rPr lang="de-DE" sz="1800"/>
                        <a:t>Bildungssprache </a:t>
                      </a:r>
                      <a:endParaRPr lang="de-DE" sz="1800">
                        <a:latin typeface="Calibri"/>
                      </a:endParaRPr>
                    </a:p>
                  </a:txBody>
                  <a:tcPr marL="91435" marR="91435" marT="45700" marB="45700"/>
                </a:tc>
                <a:tc>
                  <a:txBody>
                    <a:bodyPr/>
                    <a:p>
                      <a:pPr>
                        <a:defRPr/>
                      </a:pPr>
                      <a:r>
                        <a:rPr lang="de-DE" sz="1800"/>
                        <a:t>Syntax</a:t>
                      </a:r>
                      <a:r>
                        <a:rPr lang="de-DE" sz="1800"/>
                        <a:t> </a:t>
                      </a:r>
                      <a:endParaRPr lang="de-DE" sz="1800">
                        <a:latin typeface="Calibri"/>
                      </a:endParaRPr>
                    </a:p>
                  </a:txBody>
                  <a:tcPr marL="91435" marR="91435" marT="45700" marB="45700"/>
                </a:tc>
              </a:tr>
              <a:tr h="640028">
                <a:tc>
                  <a:txBody>
                    <a:bodyPr/>
                    <a:p>
                      <a:pPr>
                        <a:defRPr/>
                      </a:pPr>
                      <a:r>
                        <a:rPr lang="de-DE" sz="1800"/>
                        <a:t>Aufgaben-bewältigung</a:t>
                      </a:r>
                      <a:endParaRPr lang="de-DE" sz="1800">
                        <a:latin typeface="Calibri"/>
                      </a:endParaRPr>
                    </a:p>
                  </a:txBody>
                  <a:tcPr marL="91435" marR="91435" marT="45700" marB="45700"/>
                </a:tc>
                <a:tc>
                  <a:txBody>
                    <a:bodyPr/>
                    <a:p>
                      <a:pPr>
                        <a:defRPr/>
                      </a:pPr>
                      <a:r>
                        <a:rPr lang="de-DE" sz="1800"/>
                        <a:t>Textkompetenz</a:t>
                      </a:r>
                      <a:r>
                        <a:rPr lang="de-DE" sz="1800"/>
                        <a:t> </a:t>
                      </a:r>
                      <a:endParaRPr lang="de-DE" sz="1800">
                        <a:latin typeface="Calibri"/>
                      </a:endParaRPr>
                    </a:p>
                  </a:txBody>
                  <a:tcPr marL="91435" marR="91435" marT="45700" marB="45700"/>
                </a:tc>
                <a:tc>
                  <a:txBody>
                    <a:bodyPr/>
                    <a:p>
                      <a:pPr>
                        <a:defRPr/>
                      </a:pPr>
                      <a:r>
                        <a:rPr lang="de-DE" sz="1800"/>
                        <a:t>Verben</a:t>
                      </a:r>
                      <a:endParaRPr lang="de-DE" sz="1800">
                        <a:latin typeface="Calibri"/>
                      </a:endParaRPr>
                    </a:p>
                  </a:txBody>
                  <a:tcPr marL="91435" marR="91435" marT="45700" marB="45700"/>
                </a:tc>
                <a:tc>
                  <a:txBody>
                    <a:bodyPr/>
                    <a:p>
                      <a:pPr>
                        <a:defRPr/>
                      </a:pPr>
                      <a:r>
                        <a:rPr lang="de-DE" sz="1800"/>
                        <a:t>Nominalisierung</a:t>
                      </a:r>
                      <a:endParaRPr lang="de-DE" sz="1800">
                        <a:latin typeface="Calibri"/>
                      </a:endParaRPr>
                    </a:p>
                  </a:txBody>
                  <a:tcPr marL="91435" marR="91435" marT="45700" marB="45700"/>
                </a:tc>
                <a:tc>
                  <a:txBody>
                    <a:bodyPr/>
                    <a:p>
                      <a:pPr>
                        <a:defRPr/>
                      </a:pPr>
                      <a:r>
                        <a:rPr lang="de-DE" sz="1800"/>
                        <a:t>Satzverbindungen </a:t>
                      </a:r>
                      <a:endParaRPr lang="de-DE" sz="1800">
                        <a:latin typeface="Calibri"/>
                      </a:endParaRPr>
                    </a:p>
                  </a:txBody>
                  <a:tcPr marL="91435" marR="91435" marT="45700" marB="45700"/>
                </a:tc>
              </a:tr>
              <a:tr h="640028">
                <a:tc>
                  <a:txBody>
                    <a:bodyPr/>
                    <a:p>
                      <a:pPr>
                        <a:defRPr/>
                      </a:pPr>
                      <a:endParaRPr lang="de-DE" sz="1800"/>
                    </a:p>
                  </a:txBody>
                  <a:tcPr marL="91435" marR="91435" marT="45700" marB="45700"/>
                </a:tc>
                <a:tc>
                  <a:txBody>
                    <a:bodyPr/>
                    <a:p>
                      <a:pPr>
                        <a:defRPr/>
                      </a:pPr>
                      <a:r>
                        <a:rPr lang="de-DE" sz="1800"/>
                        <a:t>Gestaltung</a:t>
                      </a:r>
                      <a:endParaRPr/>
                    </a:p>
                    <a:p>
                      <a:pPr>
                        <a:defRPr/>
                      </a:pPr>
                      <a:endParaRPr lang="de-DE" sz="1800">
                        <a:latin typeface="Calibri"/>
                      </a:endParaRPr>
                    </a:p>
                  </a:txBody>
                  <a:tcPr marL="91435" marR="91435" marT="45700" marB="45700"/>
                </a:tc>
                <a:tc>
                  <a:txBody>
                    <a:bodyPr/>
                    <a:p>
                      <a:pPr>
                        <a:defRPr/>
                      </a:pPr>
                      <a:r>
                        <a:rPr lang="de-DE" sz="1800"/>
                        <a:t>Nomen</a:t>
                      </a:r>
                      <a:endParaRPr lang="de-DE" sz="1800">
                        <a:latin typeface="Calibri"/>
                      </a:endParaRPr>
                    </a:p>
                  </a:txBody>
                  <a:tcPr marL="91435" marR="91435" marT="45700" marB="45700"/>
                </a:tc>
                <a:tc>
                  <a:txBody>
                    <a:bodyPr/>
                    <a:p>
                      <a:pPr>
                        <a:defRPr/>
                      </a:pPr>
                      <a:r>
                        <a:rPr lang="de-DE" sz="1800"/>
                        <a:t>Komposita</a:t>
                      </a: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r>
              <a:tr h="640028">
                <a:tc>
                  <a:txBody>
                    <a:bodyPr/>
                    <a:p>
                      <a:pPr>
                        <a:defRPr/>
                      </a:pPr>
                      <a:endParaRPr lang="de-DE" sz="1800"/>
                    </a:p>
                  </a:txBody>
                  <a:tcPr marL="91435" marR="91435" marT="45700" marB="45700"/>
                </a:tc>
                <a:tc>
                  <a:txBody>
                    <a:bodyPr/>
                    <a:p>
                      <a:pPr>
                        <a:defRPr/>
                      </a:pPr>
                      <a:r>
                        <a:rPr lang="de-DE" sz="1800"/>
                        <a:t>Strukturierung</a:t>
                      </a:r>
                      <a:endParaRPr/>
                    </a:p>
                    <a:p>
                      <a:pPr>
                        <a:defRPr/>
                      </a:pPr>
                      <a:endParaRPr lang="de-DE" sz="1800">
                        <a:latin typeface="Calibri"/>
                      </a:endParaRPr>
                    </a:p>
                  </a:txBody>
                  <a:tcPr marL="91435" marR="91435" marT="45700" marB="45700"/>
                </a:tc>
                <a:tc>
                  <a:txBody>
                    <a:bodyPr/>
                    <a:p>
                      <a:pPr>
                        <a:defRPr/>
                      </a:pPr>
                      <a:r>
                        <a:rPr lang="de-DE" sz="1800"/>
                        <a:t>Adjektive</a:t>
                      </a:r>
                      <a:endParaRPr lang="de-DE" sz="1800">
                        <a:latin typeface="Calibri"/>
                      </a:endParaRPr>
                    </a:p>
                  </a:txBody>
                  <a:tcPr marL="91435" marR="91435" marT="45700" marB="45700"/>
                </a:tc>
                <a:tc>
                  <a:txBody>
                    <a:bodyPr/>
                    <a:p>
                      <a:pPr>
                        <a:defRPr/>
                      </a:pPr>
                      <a:r>
                        <a:rPr lang="de-DE" sz="1800"/>
                        <a:t>Attribute</a:t>
                      </a: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r>
              <a:tr h="640028">
                <a:tc>
                  <a:txBody>
                    <a:bodyPr/>
                    <a:p>
                      <a:pPr>
                        <a:defRPr/>
                      </a:pPr>
                      <a:endParaRPr lang="de-DE" sz="1800"/>
                    </a:p>
                  </a:txBody>
                  <a:tcPr marL="91435" marR="91435" marT="45700" marB="45700"/>
                </a:tc>
                <a:tc>
                  <a:txBody>
                    <a:bodyPr/>
                    <a:p>
                      <a:pPr>
                        <a:defRPr/>
                      </a:pPr>
                      <a:r>
                        <a:rPr lang="de-DE" sz="1800"/>
                        <a:t>Adressierung </a:t>
                      </a:r>
                      <a:endParaRPr/>
                    </a:p>
                    <a:p>
                      <a:pPr>
                        <a:defRPr/>
                      </a:pP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c>
                  <a:txBody>
                    <a:bodyPr/>
                    <a:p>
                      <a:pPr>
                        <a:defRPr/>
                      </a:pPr>
                      <a:r>
                        <a:rPr lang="de-DE" sz="1800"/>
                        <a:t>Partizipien</a:t>
                      </a: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r>
              <a:tr h="640028">
                <a:tc>
                  <a:txBody>
                    <a:bodyPr/>
                    <a:p>
                      <a:pPr>
                        <a:defRPr/>
                      </a:pPr>
                      <a:endParaRPr lang="de-DE" sz="1800"/>
                    </a:p>
                  </a:txBody>
                  <a:tcPr marL="91435" marR="91435" marT="45700" marB="45700"/>
                </a:tc>
                <a:tc>
                  <a:txBody>
                    <a:bodyPr/>
                    <a:p>
                      <a:pPr>
                        <a:defRPr/>
                      </a:pPr>
                      <a:endParaRPr lang="de-DE" sz="1800"/>
                    </a:p>
                    <a:p>
                      <a:pPr>
                        <a:defRPr/>
                      </a:pP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c>
                  <a:txBody>
                    <a:bodyPr/>
                    <a:p>
                      <a:pPr>
                        <a:defRPr/>
                      </a:pPr>
                      <a:r>
                        <a:rPr lang="de-DE" sz="1800"/>
                        <a:t>Passiv</a:t>
                      </a: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r>
              <a:tr h="640028">
                <a:tc>
                  <a:txBody>
                    <a:bodyPr/>
                    <a:p>
                      <a:pPr>
                        <a:defRPr/>
                      </a:pPr>
                      <a:endParaRPr lang="de-DE" sz="1800"/>
                    </a:p>
                  </a:txBody>
                  <a:tcPr marL="91435" marR="91435" marT="45700" marB="45700"/>
                </a:tc>
                <a:tc>
                  <a:txBody>
                    <a:bodyPr/>
                    <a:p>
                      <a:pPr>
                        <a:defRPr/>
                      </a:pP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c>
                  <a:txBody>
                    <a:bodyPr/>
                    <a:p>
                      <a:pPr>
                        <a:defRPr/>
                      </a:pPr>
                      <a:r>
                        <a:rPr lang="de-DE" sz="1800"/>
                        <a:t>unpersönliche</a:t>
                      </a:r>
                      <a:endParaRPr/>
                    </a:p>
                    <a:p>
                      <a:pPr>
                        <a:defRPr/>
                      </a:pPr>
                      <a:r>
                        <a:rPr lang="de-DE" sz="1800"/>
                        <a:t>Ausdrücke </a:t>
                      </a:r>
                      <a:endParaRPr lang="de-DE" sz="1800">
                        <a:latin typeface="Calibri"/>
                      </a:endParaRPr>
                    </a:p>
                  </a:txBody>
                  <a:tcPr marL="91435" marR="91435" marT="45700" marB="45700"/>
                </a:tc>
                <a:tc>
                  <a:txBody>
                    <a:bodyPr/>
                    <a:p>
                      <a:pPr>
                        <a:defRPr/>
                      </a:pPr>
                      <a:endParaRPr lang="de-DE" sz="1800">
                        <a:latin typeface="Calibri"/>
                      </a:endParaRPr>
                    </a:p>
                  </a:txBody>
                  <a:tcPr marL="91435" marR="91435" marT="45700" marB="45700"/>
                </a:tc>
              </a:tr>
            </a:tbl>
          </a:graphicData>
        </a:graphic>
      </p:graphicFrame>
      <p:sp>
        <p:nvSpPr>
          <p:cNvPr id="6" name="Textfeld 5" hidden="0"/>
          <p:cNvSpPr txBox="1">
            <a:spLocks noChangeArrowheads="1"/>
          </p:cNvSpPr>
          <p:nvPr isPhoto="0" userDrawn="0"/>
        </p:nvSpPr>
        <p:spPr bwMode="auto">
          <a:xfrm>
            <a:off x="628649" y="5769666"/>
            <a:ext cx="8030511" cy="51819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a:t>Tabelle 1: Fast Catch Bumerang: Indikatoren für die Auswertung. Quelle: Eigene Darstellung nach Reich et al. 2009, S. 212.</a:t>
            </a:r>
            <a:endParaRPr lang="de-DE" sz="1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(1/4)</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spcAft>
                <a:spcPts val="600"/>
              </a:spcAft>
              <a:buNone/>
              <a:defRPr/>
            </a:pPr>
            <a:r>
              <a:rPr lang="de-DE" sz="1500"/>
              <a:t>Die Indikatoren für die Bewertung der Schreibaufgabe Bumerang beziehen sich schwerpunktmäßig auf textbezogene Kompetenzen. Der Bereich der Grammatik ist bei diesem Instrument sehr zurückgenommen. Bei der Bauanleitung für den Bumerang werden lediglich Satzverbindungen, die einen Einblick in die </a:t>
            </a:r>
            <a:r>
              <a:rPr lang="de-DE" sz="1500"/>
              <a:t>Textkohäsion (d.h</a:t>
            </a:r>
            <a:r>
              <a:rPr lang="de-DE" sz="1500"/>
              <a:t>. den </a:t>
            </a:r>
            <a:r>
              <a:rPr lang="de-DE" sz="1500"/>
              <a:t>Verknüpftheitsgrad</a:t>
            </a:r>
            <a:r>
              <a:rPr lang="de-DE" sz="1500"/>
              <a:t> </a:t>
            </a:r>
            <a:r>
              <a:rPr lang="de-DE" sz="1500"/>
              <a:t>eines </a:t>
            </a:r>
            <a:r>
              <a:rPr lang="de-DE" sz="1500"/>
              <a:t>Textes) </a:t>
            </a:r>
            <a:r>
              <a:rPr lang="de-DE" sz="1500"/>
              <a:t>zulassen, genauer betrachtet. Das hier vorgestellte </a:t>
            </a:r>
            <a:r>
              <a:rPr lang="de-DE" sz="1500"/>
              <a:t>Indikatorenmodell</a:t>
            </a:r>
            <a:r>
              <a:rPr lang="de-DE" sz="1500"/>
              <a:t> findet </a:t>
            </a:r>
            <a:r>
              <a:rPr lang="de-DE" sz="1500"/>
              <a:t>sowohl für </a:t>
            </a:r>
            <a:r>
              <a:rPr lang="de-DE" sz="1500"/>
              <a:t>die Auswertung </a:t>
            </a:r>
            <a:r>
              <a:rPr lang="de-DE" sz="1500"/>
              <a:t>des </a:t>
            </a:r>
            <a:r>
              <a:rPr lang="de-DE" sz="1500"/>
              <a:t>Bewerbungsschreibens als auch für die Bauanleitung des Bumerangs Anwendung. Im Folgenden werden die einzelnen Auswertungsblöcke des </a:t>
            </a:r>
            <a:r>
              <a:rPr lang="de-DE" sz="1500"/>
              <a:t>Indikatorenmodells</a:t>
            </a:r>
            <a:r>
              <a:rPr lang="de-DE" sz="1500"/>
              <a:t> erläutert (vgl. </a:t>
            </a:r>
            <a:r>
              <a:rPr lang="de-DE" sz="1500"/>
              <a:t>Reich et al. 2009, S. 210ff</a:t>
            </a:r>
            <a:r>
              <a:rPr lang="de-DE" sz="1500"/>
              <a: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Kommentare (2/4)</a:t>
            </a:r>
            <a:endParaRPr lang="de-DE"/>
          </a:p>
        </p:txBody>
      </p:sp>
      <p:sp>
        <p:nvSpPr>
          <p:cNvPr id="3" name="Fußzeilenplatzhalter 2" hidden="0"/>
          <p:cNvSpPr>
            <a:spLocks noGrp="1"/>
          </p:cNvSpPr>
          <p:nvPr isPhoto="0" userDrawn="0">
            <p:ph type="ftr" sz="quarter" idx="3" hasCustomPrompt="0"/>
          </p:nvPr>
        </p:nvSpPr>
        <p:spPr bwMode="auto"/>
        <p:txBody>
          <a:bodyPr/>
          <a:lstStyle/>
          <a:p>
            <a:pPr>
              <a:defRPr/>
            </a:pPr>
            <a:r>
              <a:rPr lang="en-US"/>
              <a:t>Herkunft, Sprache und Bildungschancen</a:t>
            </a:r>
            <a:endParaRPr lang="en-US"/>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5" name="Textplatzhalter 4" hidden="0"/>
          <p:cNvSpPr>
            <a:spLocks noGrp="1"/>
          </p:cNvSpPr>
          <p:nvPr isPhoto="0" userDrawn="0">
            <p:ph type="body" sz="quarter" idx="10" hasCustomPrompt="0"/>
          </p:nvPr>
        </p:nvSpPr>
        <p:spPr bwMode="auto"/>
        <p:txBody>
          <a:bodyPr>
            <a:normAutofit fontScale="62500" lnSpcReduction="20000"/>
          </a:bodyPr>
          <a:lstStyle/>
          <a:p>
            <a:pPr>
              <a:lnSpc>
                <a:spcPct val="120000"/>
              </a:lnSpc>
              <a:defRPr/>
            </a:pPr>
            <a:r>
              <a:rPr lang="de-DE"/>
              <a:t>Der erste mit dem Begriff Textpragmatik überschriebene Block weist auf die Bedeutung des handelnden Umgangs mit Texten hin. Der Umgang der Lernenden mit der </a:t>
            </a:r>
            <a:r>
              <a:rPr lang="de-DE"/>
              <a:t>Textförmigkeit</a:t>
            </a:r>
            <a:r>
              <a:rPr lang="de-DE"/>
              <a:t> beim Schreiben selbst lässt sich relativ gut beobachten. Kompetenzen, die aus einem solchen Lernprozess resultieren, können allerdings nur indirekt erschlossen werden. Ein globales Maß für die schriftliche Lösung der Aufgabe, eine Bauanleitung zu verfassen, ist die Aufgabenbewältigung. Sprachliche Mittel, kognitive Zugänge und begriffliches Wissen greifen hier ineinander. Beim Aspekt der Aufgabenbewältigung werden die Verständlichkeit und Ausführlichkeit der Beschreibungen der einzelnen Arbeitsschritte beurteilt. Grammatische und orthographische Korrektheit werden an dieser Stelle nicht bewertet. Die unter dem Begriff Textkompetenz zusammengefassten Elemente greifen konkreter auf im Unterricht vermittelte Inhalte zurück: Der Aspekt der Gestaltung bezieht sich auf das Einhalten von Schreibroutinen, die für die jeweilige Textsorte üblich sind. Der Aspekt der Strukturierung bezieht sich auf äußerliche formale Strukturierungsmerkmale (z.B. Absätze) und textlinguistische Aspekte (z.B. Einsatz verweisender sprachlicher Mittel wie </a:t>
            </a:r>
            <a:r>
              <a:rPr lang="de-DE" i="1"/>
              <a:t>danach</a:t>
            </a:r>
            <a:r>
              <a:rPr lang="de-DE"/>
              <a:t>). Die Adressierung ist ebenfalls ein wichtiges Element für das Textverständnis. Als Indikator für die schriftsprachliche Kompetenz einer/s Schreibenden wird „die Wahl einer der Aufgabenstellung adäquaten Adressierung und die Fähigkeit, die gewählte Adressierung durchzuhalten bzw. eine angemessene Kombination mehrerer Adressierungstypen zu verwenden“ (ebd., S. 225) angesehen.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Wie ist der Sprachstand des Schülers einzuschätzen?</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fontScale="92500"/>
          </a:bodyPr>
          <a:lstStyle/>
          <a:p>
            <a:pPr marL="0" lvl="0" indent="0">
              <a:lnSpc>
                <a:spcPct val="100000"/>
              </a:lnSpc>
              <a:spcBef>
                <a:spcPts val="0"/>
              </a:spcBef>
              <a:spcAft>
                <a:spcPts val="0"/>
              </a:spcAft>
              <a:buClr>
                <a:srgbClr val="808080"/>
              </a:buClr>
              <a:buNone/>
              <a:defRPr/>
            </a:pPr>
            <a:r>
              <a:rPr lang="de-DE">
                <a:solidFill>
                  <a:srgbClr val="000000"/>
                </a:solidFill>
                <a:latin typeface="Calibri"/>
                <a:ea typeface="ＭＳ Ｐゴシック"/>
              </a:rPr>
              <a:t>Antwort eines 10-jährigen Schülers mit der Erstsprache Polnisch in einer Klassenarbeit im Fach Physik (Gymnasium, 5. Klasse) </a:t>
            </a: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r>
              <a:rPr lang="de-DE">
                <a:solidFill>
                  <a:srgbClr val="000000"/>
                </a:solidFill>
                <a:latin typeface="Calibri"/>
                <a:ea typeface="ＭＳ Ｐゴシック"/>
              </a:rPr>
              <a:t>Je </a:t>
            </a:r>
            <a:r>
              <a:rPr lang="de-DE">
                <a:solidFill>
                  <a:srgbClr val="000000"/>
                </a:solidFill>
                <a:latin typeface="Calibri"/>
                <a:ea typeface="ＭＳ Ｐゴシック"/>
              </a:rPr>
              <a:t>weiter du </a:t>
            </a:r>
            <a:r>
              <a:rPr lang="de-DE">
                <a:solidFill>
                  <a:srgbClr val="000000"/>
                </a:solidFill>
                <a:latin typeface="Calibri"/>
                <a:ea typeface="ＭＳ Ｐゴシック"/>
              </a:rPr>
              <a:t>entfährnt</a:t>
            </a:r>
            <a:r>
              <a:rPr lang="de-DE">
                <a:solidFill>
                  <a:srgbClr val="000000"/>
                </a:solidFill>
                <a:latin typeface="Calibri"/>
                <a:ea typeface="ＭＳ Ｐゴシック"/>
              </a:rPr>
              <a:t> bist, desto kleiner wird das </a:t>
            </a:r>
            <a:r>
              <a:rPr lang="de-DE">
                <a:solidFill>
                  <a:srgbClr val="000000"/>
                </a:solidFill>
                <a:latin typeface="Calibri"/>
                <a:ea typeface="ＭＳ Ｐゴシック"/>
              </a:rPr>
              <a:t>Schattenbild</a:t>
            </a:r>
            <a:r>
              <a:rPr lang="de-DE">
                <a:solidFill>
                  <a:srgbClr val="000000"/>
                </a:solidFill>
                <a:latin typeface="Calibri"/>
                <a:ea typeface="ＭＳ Ｐゴシック"/>
              </a:rPr>
              <a:t>. Je, desto näher du bist, desto größer </a:t>
            </a:r>
            <a:r>
              <a:rPr lang="de-DE">
                <a:solidFill>
                  <a:srgbClr val="000000"/>
                </a:solidFill>
                <a:latin typeface="Calibri"/>
                <a:ea typeface="ＭＳ Ｐゴシック"/>
              </a:rPr>
              <a:t>wird </a:t>
            </a:r>
            <a:r>
              <a:rPr lang="de-DE">
                <a:solidFill>
                  <a:srgbClr val="000000"/>
                </a:solidFill>
                <a:latin typeface="Calibri"/>
                <a:ea typeface="ＭＳ Ｐゴシック"/>
              </a:rPr>
              <a:t>das Schattenbild</a:t>
            </a:r>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pic>
        <p:nvPicPr>
          <p:cNvPr id="3" name="Grafik 2" hidden="0"/>
          <p:cNvPicPr>
            <a:picLocks noChangeAspect="1"/>
          </p:cNvPicPr>
          <p:nvPr isPhoto="0" userDrawn="0"/>
        </p:nvPicPr>
        <p:blipFill>
          <a:blip r:embed="rId3"/>
          <a:stretch/>
        </p:blipFill>
        <p:spPr bwMode="auto">
          <a:xfrm>
            <a:off x="72762" y="2383445"/>
            <a:ext cx="8868038" cy="206079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(3/4)</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a:lnSpc>
                <a:spcPct val="100000"/>
              </a:lnSpc>
              <a:spcBef>
                <a:spcPts val="0"/>
              </a:spcBef>
              <a:spcAft>
                <a:spcPts val="600"/>
              </a:spcAft>
              <a:defRPr/>
            </a:pPr>
            <a:r>
              <a:rPr lang="de-DE" sz="1500"/>
              <a:t>Im zweiten Block wird der von den Schüler:innen verwendete Wortschatz jeweils gesondert für Nomen (alle Nomen außer Personennamen, Eigennamen und Ortsnamen), Adjektive (alle im Text verwendeten Adjektive, Zahladjektive sowie attributiv und adverbial verwendete Partizipien [z.B. </a:t>
            </a:r>
            <a:r>
              <a:rPr lang="de-DE" sz="1500" i="1"/>
              <a:t>schreibend, ausgeschrieben</a:t>
            </a:r>
            <a:r>
              <a:rPr lang="de-DE" sz="1500"/>
              <a:t>]) und Verben (alle im Text vorkommenden Voll- und Modalverben) erfasst. Die Wörter werden bei ihrem ersten Vorkommen </a:t>
            </a:r>
            <a:r>
              <a:rPr lang="de-DE" sz="1500"/>
              <a:t>in </a:t>
            </a:r>
            <a:r>
              <a:rPr lang="de-DE" sz="1500"/>
              <a:t>ihrer Grundform (= type) in der passenden Kategorie auf vorbereiteten Auswertungsbögen eingetragen. Bei der Bauanleitung für den Bumerang werden die Nomen und Adjektive hinsichtlich ihrer Bedeutung als fachlich, aufgabennah/allgemein oder Näherungsbegriffe/Joker/Neologismen kategorisiert. Verben werden in den Kategorien fachlich, textsortenspezifisch, allgemein und Näherungsverben/Joker/Neologismen erfasst. Am Schluss wird die Anzahl der verwendeten Begriffe </a:t>
            </a:r>
            <a:r>
              <a:rPr lang="de-DE" sz="1500"/>
              <a:t>(= </a:t>
            </a:r>
            <a:r>
              <a:rPr lang="de-DE" sz="1500"/>
              <a:t>tokens</a:t>
            </a:r>
            <a:r>
              <a:rPr lang="de-DE" sz="1500"/>
              <a:t>) </a:t>
            </a:r>
            <a:r>
              <a:rPr lang="de-DE" sz="1500"/>
              <a:t>notiert.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Kommentare (4/4)</a:t>
            </a:r>
            <a:endParaRPr lang="de-DE"/>
          </a:p>
        </p:txBody>
      </p:sp>
      <p:sp>
        <p:nvSpPr>
          <p:cNvPr id="3" name="Fußzeilenplatzhalter 2" hidden="0"/>
          <p:cNvSpPr>
            <a:spLocks noGrp="1"/>
          </p:cNvSpPr>
          <p:nvPr isPhoto="0" userDrawn="0">
            <p:ph type="ftr" sz="quarter" idx="3" hasCustomPrompt="0"/>
          </p:nvPr>
        </p:nvSpPr>
        <p:spPr bwMode="auto"/>
        <p:txBody>
          <a:bodyPr/>
          <a:lstStyle/>
          <a:p>
            <a:pPr>
              <a:defRPr/>
            </a:pPr>
            <a:r>
              <a:rPr lang="en-US"/>
              <a:t>Herkunft, Sprache und Bildungschancen</a:t>
            </a:r>
            <a:endParaRPr lang="en-US"/>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5" name="Textplatzhalter 4" hidden="0"/>
          <p:cNvSpPr>
            <a:spLocks noGrp="1"/>
          </p:cNvSpPr>
          <p:nvPr isPhoto="0" userDrawn="0">
            <p:ph type="body" sz="quarter" idx="10" hasCustomPrompt="0"/>
          </p:nvPr>
        </p:nvSpPr>
        <p:spPr bwMode="auto"/>
        <p:txBody>
          <a:bodyPr>
            <a:normAutofit lnSpcReduction="10000"/>
          </a:bodyPr>
          <a:lstStyle/>
          <a:p>
            <a:pPr>
              <a:lnSpc>
                <a:spcPct val="100000"/>
              </a:lnSpc>
              <a:spcBef>
                <a:spcPts val="0"/>
              </a:spcBef>
              <a:spcAft>
                <a:spcPts val="600"/>
              </a:spcAft>
              <a:defRPr/>
            </a:pPr>
            <a:r>
              <a:rPr lang="de-DE" sz="1500"/>
              <a:t>In dem dritten Block Bildungssprache werden einige typische Merkmale dieses Registers erfasst. Im Einzelnen sind dies Nominalisierungen (z.B. </a:t>
            </a:r>
            <a:r>
              <a:rPr lang="de-DE" sz="1500" i="1"/>
              <a:t>bohren → der Bohrer, das Bohren</a:t>
            </a:r>
            <a:r>
              <a:rPr lang="de-DE" sz="1500"/>
              <a:t>), Komposita (z.B. </a:t>
            </a:r>
            <a:r>
              <a:rPr lang="de-DE" sz="1500" i="1"/>
              <a:t>Stich+säge</a:t>
            </a:r>
            <a:r>
              <a:rPr lang="de-DE" sz="1500" i="1"/>
              <a:t>, </a:t>
            </a:r>
            <a:r>
              <a:rPr lang="de-DE" sz="1500" i="1"/>
              <a:t>Bumerang+schablone</a:t>
            </a:r>
            <a:r>
              <a:rPr lang="de-DE" sz="1500"/>
              <a:t>), Attributkonstruktionen (z.B. </a:t>
            </a:r>
            <a:r>
              <a:rPr lang="de-DE" sz="1500" i="1"/>
              <a:t>der </a:t>
            </a:r>
            <a:r>
              <a:rPr lang="de-DE" sz="1500" i="1" u="sng"/>
              <a:t>schwarze</a:t>
            </a:r>
            <a:r>
              <a:rPr lang="de-DE" sz="1500" i="1"/>
              <a:t> </a:t>
            </a:r>
            <a:r>
              <a:rPr lang="de-DE" sz="1500" i="1"/>
              <a:t>Edding</a:t>
            </a:r>
            <a:r>
              <a:rPr lang="de-DE" sz="1500" i="1"/>
              <a:t> </a:t>
            </a:r>
            <a:r>
              <a:rPr lang="de-DE" sz="1500"/>
              <a:t>[Adjektivattribut], </a:t>
            </a:r>
            <a:r>
              <a:rPr lang="de-DE" sz="1500" i="1"/>
              <a:t>das </a:t>
            </a:r>
            <a:r>
              <a:rPr lang="de-DE" sz="1500" i="1" u="sng"/>
              <a:t>anstrengende</a:t>
            </a:r>
            <a:r>
              <a:rPr lang="de-DE" sz="1500" i="1"/>
              <a:t> Sägen </a:t>
            </a:r>
            <a:r>
              <a:rPr lang="de-DE" sz="1500"/>
              <a:t>[Partizip-Attribut], </a:t>
            </a:r>
            <a:r>
              <a:rPr lang="de-DE" sz="1500" i="1"/>
              <a:t>die Schablone </a:t>
            </a:r>
            <a:r>
              <a:rPr lang="de-DE" sz="1500" i="1" u="sng"/>
              <a:t>des Bumerangs</a:t>
            </a:r>
            <a:r>
              <a:rPr lang="de-DE" sz="1500" i="1"/>
              <a:t> </a:t>
            </a:r>
            <a:r>
              <a:rPr lang="de-DE" sz="1500"/>
              <a:t>[Genitivattribut]; Relativsätze, die auch eine attributive Funktion haben, werden allerdings nicht berücksichtigt), Partizipien (z.B. </a:t>
            </a:r>
            <a:r>
              <a:rPr lang="de-DE" sz="1500" i="1"/>
              <a:t>die Kanten </a:t>
            </a:r>
            <a:r>
              <a:rPr lang="de-DE" sz="1500" i="1" u="sng"/>
              <a:t>rotierend</a:t>
            </a:r>
            <a:r>
              <a:rPr lang="de-DE" sz="1500" i="1"/>
              <a:t> schleifen</a:t>
            </a:r>
            <a:r>
              <a:rPr lang="de-DE" sz="1500"/>
              <a:t>), Passiv (Vorgangspassiv: </a:t>
            </a:r>
            <a:r>
              <a:rPr lang="de-DE" sz="1500" i="1"/>
              <a:t>Dann </a:t>
            </a:r>
            <a:r>
              <a:rPr lang="de-DE" sz="1500" i="1" u="sng"/>
              <a:t>werden</a:t>
            </a:r>
            <a:r>
              <a:rPr lang="de-DE" sz="1500" i="1"/>
              <a:t> die Holzbrettkanten </a:t>
            </a:r>
            <a:r>
              <a:rPr lang="de-DE" sz="1500" i="1" u="sng"/>
              <a:t>gefeilt</a:t>
            </a:r>
            <a:r>
              <a:rPr lang="de-DE" sz="1500"/>
              <a:t>.; Zustandspassiv: </a:t>
            </a:r>
            <a:r>
              <a:rPr lang="de-DE" sz="1500" i="1"/>
              <a:t>Wenn das </a:t>
            </a:r>
            <a:r>
              <a:rPr lang="de-DE" sz="1500" i="1" u="sng"/>
              <a:t>geschafft ist</a:t>
            </a:r>
            <a:r>
              <a:rPr lang="de-DE" sz="1500" i="1"/>
              <a:t>, </a:t>
            </a:r>
            <a:r>
              <a:rPr lang="de-DE" sz="1500"/>
              <a:t>…) und unpersönliche Ausdrücke (</a:t>
            </a:r>
            <a:r>
              <a:rPr lang="de-DE" sz="1500"/>
              <a:t>verblose</a:t>
            </a:r>
            <a:r>
              <a:rPr lang="de-DE" sz="1500"/>
              <a:t> Formulierungen [z.B. </a:t>
            </a:r>
            <a:r>
              <a:rPr lang="de-DE" sz="1500" i="1"/>
              <a:t>Deckel auf</a:t>
            </a:r>
            <a:r>
              <a:rPr lang="de-DE" sz="1500"/>
              <a:t>], Formulierungen mit </a:t>
            </a:r>
            <a:r>
              <a:rPr lang="de-DE" sz="1500" i="1"/>
              <a:t>man</a:t>
            </a:r>
            <a:r>
              <a:rPr lang="de-DE" sz="1500"/>
              <a:t> [z.B. </a:t>
            </a:r>
            <a:r>
              <a:rPr lang="de-DE" sz="1500" i="1"/>
              <a:t>Dazu gebraucht </a:t>
            </a:r>
            <a:r>
              <a:rPr lang="de-DE" sz="1500" i="1" u="sng"/>
              <a:t>man</a:t>
            </a:r>
            <a:r>
              <a:rPr lang="de-DE" sz="1500"/>
              <a:t> …], </a:t>
            </a:r>
            <a:r>
              <a:rPr lang="de-DE" sz="1500" i="1"/>
              <a:t>sein zu </a:t>
            </a:r>
            <a:r>
              <a:rPr lang="de-DE" sz="1500"/>
              <a:t>[z.B. </a:t>
            </a:r>
            <a:r>
              <a:rPr lang="de-DE" sz="1500" i="1"/>
              <a:t>die Seiten </a:t>
            </a:r>
            <a:r>
              <a:rPr lang="de-DE" sz="1500" i="1" u="sng"/>
              <a:t>sind zu schleifen</a:t>
            </a:r>
            <a:r>
              <a:rPr lang="de-DE" sz="1500"/>
              <a:t>] und imperativem Infinitiv [z.B. </a:t>
            </a:r>
            <a:r>
              <a:rPr lang="de-DE" sz="1500" i="1"/>
              <a:t>zunächst die Schablone </a:t>
            </a:r>
            <a:r>
              <a:rPr lang="de-DE" sz="1500" i="1" u="sng"/>
              <a:t>ausschneiden</a:t>
            </a:r>
            <a:r>
              <a:rPr lang="de-DE" sz="1500"/>
              <a:t>]). Für die Auswertung der Schreibaufgaben soll die Häufigkeit der Merkmale in den Schüler:innentexten auf den hierfür vorgesehenen Auswertungsbögen erfasst werden.  </a:t>
            </a:r>
            <a:endParaRPr/>
          </a:p>
          <a:p>
            <a:pPr>
              <a:lnSpc>
                <a:spcPct val="110000"/>
              </a:lnSpc>
              <a:spcBef>
                <a:spcPts val="0"/>
              </a:spcBef>
              <a:spcAft>
                <a:spcPts val="600"/>
              </a:spcAft>
              <a:defRPr/>
            </a:pPr>
            <a:r>
              <a:rPr lang="de-DE" sz="1500"/>
              <a:t>Im </a:t>
            </a:r>
            <a:r>
              <a:rPr lang="de-DE" sz="1500"/>
              <a:t>vierten Block Syntax wird erfasst, wie viele verschiedene Satzverbindungsarten im Text verwendet werden. (Eine Liste möglicher Satzverbindungen findet sich auf dem Auswertungsbogen.) Zudem wird die gefundene Anzahl der im Text gefundenen jeweiligen Verbindungen notiert.  </a:t>
            </a:r>
            <a:endParaRPr/>
          </a:p>
          <a:p>
            <a:pPr>
              <a:lnSpc>
                <a:spcPct val="110000"/>
              </a:lnSpc>
              <a:spcBef>
                <a:spcPts val="0"/>
              </a:spcBef>
              <a:spcAft>
                <a:spcPts val="600"/>
              </a:spcAft>
              <a:defRPr/>
            </a:pPr>
            <a:r>
              <a:rPr lang="de-DE" sz="1500"/>
              <a:t>Am Ende der Analyse werden weitere quantitative Maße ermittelt (die Wortanzahl, die Anzahl der Sätze sowie die mittlere Satzlänge), die weiteren Aufschluss über die Textqualität geben sollen.</a:t>
            </a:r>
            <a:endParaRPr/>
          </a:p>
          <a:p>
            <a:pPr marL="0" indent="0">
              <a:buNone/>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Beispiel: Fast </a:t>
            </a:r>
            <a:r>
              <a:rPr lang="de-DE"/>
              <a:t>Catch Bumerang </a:t>
            </a:r>
            <a:r>
              <a:rPr lang="de-DE" sz="1800" b="0"/>
              <a:t>(</a:t>
            </a:r>
            <a:r>
              <a:rPr lang="de-DE" sz="1800" b="0"/>
              <a:t>Dirim</a:t>
            </a:r>
            <a:r>
              <a:rPr lang="de-DE" sz="1800" b="0"/>
              <a:t> &amp; Döll 2009, S. 141, 144)</a:t>
            </a:r>
            <a:br>
              <a:rPr lang="de-DE" sz="1800" b="0"/>
            </a:br>
            <a:endParaRPr lang="de-DE" sz="1800" b="0"/>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6" name="Inhaltsplatzhalter 2" hidden="0"/>
          <p:cNvSpPr txBox="1"/>
          <p:nvPr isPhoto="0" userDrawn="0"/>
        </p:nvSpPr>
        <p:spPr bwMode="auto">
          <a:xfrm>
            <a:off x="503238" y="1665288"/>
            <a:ext cx="4129086" cy="4767261"/>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Wingdings"/>
              <a:buNone/>
              <a:defRPr/>
            </a:pPr>
            <a:r>
              <a:rPr lang="de-DE" sz="1600" b="1">
                <a:solidFill>
                  <a:prstClr val="black"/>
                </a:solidFill>
                <a:latin typeface="Calibri"/>
              </a:rPr>
              <a:t>fast catch Bumerang</a:t>
            </a:r>
            <a:r>
              <a:rPr lang="de-DE" sz="1600">
                <a:solidFill>
                  <a:prstClr val="black"/>
                </a:solidFill>
                <a:latin typeface="Calibri"/>
              </a:rPr>
              <a:t> sucht dich als Praktikant/in </a:t>
            </a:r>
            <a:r>
              <a:rPr lang="de-DE" sz="1600">
                <a:solidFill>
                  <a:prstClr val="black"/>
                </a:solidFill>
                <a:latin typeface="Calibri"/>
              </a:rPr>
              <a:t>in</a:t>
            </a:r>
            <a:r>
              <a:rPr lang="de-DE" sz="1600">
                <a:solidFill>
                  <a:prstClr val="black"/>
                </a:solidFill>
                <a:latin typeface="Calibri"/>
              </a:rPr>
              <a:t> der Redaktion!</a:t>
            </a:r>
            <a:endParaRPr/>
          </a:p>
          <a:p>
            <a:pPr marL="0" indent="0" algn="just">
              <a:buFont typeface="Wingdings"/>
              <a:buNone/>
              <a:defRPr/>
            </a:pPr>
            <a:r>
              <a:rPr lang="de-DE" sz="1600">
                <a:solidFill>
                  <a:prstClr val="black"/>
                </a:solidFill>
                <a:latin typeface="Calibri"/>
              </a:rPr>
              <a:t>Du kannst gut schreiben? Du kennst dich mit Bumerangs aus? Ein Praktikum in der Redaktion unseres Jugendmagazins </a:t>
            </a:r>
            <a:r>
              <a:rPr lang="de-DE" sz="1600" b="1">
                <a:solidFill>
                  <a:prstClr val="black"/>
                </a:solidFill>
                <a:latin typeface="Calibri"/>
              </a:rPr>
              <a:t>fast catch Bumerang</a:t>
            </a:r>
            <a:r>
              <a:rPr lang="de-DE" sz="1600">
                <a:solidFill>
                  <a:prstClr val="black"/>
                </a:solidFill>
                <a:latin typeface="Calibri"/>
              </a:rPr>
              <a:t> kann dein Einstieg in eine journalistische Karriere sein! Bitte sende uns ein </a:t>
            </a:r>
            <a:r>
              <a:rPr lang="de-DE" sz="1600" i="1">
                <a:solidFill>
                  <a:prstClr val="black"/>
                </a:solidFill>
                <a:latin typeface="Calibri"/>
              </a:rPr>
              <a:t>aussagekräftiges Bewerbungsschreiben</a:t>
            </a:r>
            <a:r>
              <a:rPr lang="de-DE" sz="1600">
                <a:solidFill>
                  <a:prstClr val="black"/>
                </a:solidFill>
                <a:latin typeface="Calibri"/>
              </a:rPr>
              <a:t> und als Arbeitsprobe einen </a:t>
            </a:r>
            <a:r>
              <a:rPr lang="de-DE" sz="1600" i="1">
                <a:solidFill>
                  <a:prstClr val="black"/>
                </a:solidFill>
                <a:latin typeface="Calibri"/>
              </a:rPr>
              <a:t>Artikel</a:t>
            </a:r>
            <a:r>
              <a:rPr lang="de-DE" sz="1600">
                <a:solidFill>
                  <a:prstClr val="black"/>
                </a:solidFill>
                <a:latin typeface="Calibri"/>
              </a:rPr>
              <a:t>, in dem erklärt wird, wie der Bumerang </a:t>
            </a:r>
            <a:r>
              <a:rPr lang="de-DE" sz="1600" i="1">
                <a:solidFill>
                  <a:prstClr val="black"/>
                </a:solidFill>
                <a:latin typeface="Calibri"/>
              </a:rPr>
              <a:t>Triton IV </a:t>
            </a:r>
            <a:r>
              <a:rPr lang="de-DE" sz="1600">
                <a:solidFill>
                  <a:prstClr val="black"/>
                </a:solidFill>
                <a:latin typeface="Calibri"/>
              </a:rPr>
              <a:t>gebaut wird. Der Artikel muss ohne Abbildungen verständlich sein. </a:t>
            </a:r>
            <a:endParaRPr/>
          </a:p>
          <a:p>
            <a:pPr marL="0" indent="0" algn="ctr">
              <a:buFont typeface="Wingdings"/>
              <a:buNone/>
              <a:defRPr/>
            </a:pPr>
            <a:r>
              <a:rPr lang="de-DE" sz="1600" b="1">
                <a:solidFill>
                  <a:prstClr val="black"/>
                </a:solidFill>
                <a:latin typeface="Calibri"/>
              </a:rPr>
              <a:t>fast catch Bumerang </a:t>
            </a:r>
            <a:endParaRPr/>
          </a:p>
          <a:p>
            <a:pPr marL="0" indent="0" algn="ctr">
              <a:buFont typeface="Wingdings"/>
              <a:buNone/>
              <a:defRPr/>
            </a:pPr>
            <a:r>
              <a:rPr lang="de-DE" sz="1600">
                <a:solidFill>
                  <a:prstClr val="black"/>
                </a:solidFill>
                <a:latin typeface="Calibri"/>
              </a:rPr>
              <a:t>Marcus Elbe</a:t>
            </a:r>
            <a:endParaRPr/>
          </a:p>
          <a:p>
            <a:pPr marL="0" indent="0" algn="ctr">
              <a:buFont typeface="Wingdings"/>
              <a:buNone/>
              <a:defRPr/>
            </a:pPr>
            <a:r>
              <a:rPr lang="de-DE" sz="1600">
                <a:solidFill>
                  <a:prstClr val="black"/>
                </a:solidFill>
                <a:latin typeface="Calibri"/>
              </a:rPr>
              <a:t>Rotteroder</a:t>
            </a:r>
            <a:r>
              <a:rPr lang="de-DE" sz="1600">
                <a:solidFill>
                  <a:prstClr val="black"/>
                </a:solidFill>
                <a:latin typeface="Calibri"/>
              </a:rPr>
              <a:t> Straße 72</a:t>
            </a:r>
            <a:endParaRPr/>
          </a:p>
          <a:p>
            <a:pPr marL="0" indent="0" algn="ctr">
              <a:buFont typeface="Wingdings"/>
              <a:buNone/>
              <a:defRPr/>
            </a:pPr>
            <a:r>
              <a:rPr lang="de-DE" sz="1600">
                <a:solidFill>
                  <a:prstClr val="black"/>
                </a:solidFill>
                <a:latin typeface="Calibri"/>
              </a:rPr>
              <a:t>30171 Hannover</a:t>
            </a:r>
            <a:endParaRPr/>
          </a:p>
          <a:p>
            <a:pPr marL="0" indent="0">
              <a:buNone/>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p:txBody>
      </p:sp>
      <p:sp>
        <p:nvSpPr>
          <p:cNvPr id="9" name="Inhaltsplatzhalter 1" hidden="0"/>
          <p:cNvSpPr txBox="1"/>
          <p:nvPr isPhoto="0" userDrawn="0"/>
        </p:nvSpPr>
        <p:spPr bwMode="auto">
          <a:xfrm>
            <a:off x="4784725" y="1665288"/>
            <a:ext cx="4130675" cy="4659312"/>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Wingdings"/>
              <a:buNone/>
              <a:defRPr/>
            </a:pPr>
            <a:r>
              <a:rPr lang="de-DE" sz="1750">
                <a:latin typeface="Calibri"/>
              </a:rPr>
              <a:t>Beispiel für eine Bauanleitung: </a:t>
            </a:r>
            <a:endParaRPr/>
          </a:p>
          <a:p>
            <a:pPr marL="0" indent="0">
              <a:spcBef>
                <a:spcPts val="0"/>
              </a:spcBef>
              <a:buFont typeface="Wingdings"/>
              <a:buNone/>
              <a:defRPr/>
            </a:pPr>
            <a:endParaRPr lang="de-DE" sz="1750">
              <a:latin typeface="Calibri"/>
            </a:endParaRPr>
          </a:p>
          <a:p>
            <a:pPr marL="0" indent="0">
              <a:spcBef>
                <a:spcPts val="0"/>
              </a:spcBef>
              <a:buFont typeface="Wingdings"/>
              <a:buNone/>
              <a:defRPr/>
            </a:pPr>
            <a:r>
              <a:rPr lang="de-DE" sz="1750">
                <a:latin typeface="Calibri"/>
              </a:rPr>
              <a:t>Für den Bau eines Bumerangs braucht man erstmal einen Bohrer, Säge, Klebe und Schere, Schraubenzieher, das Muster des Bumerangs und Schleifsachen.</a:t>
            </a:r>
            <a:endParaRPr/>
          </a:p>
          <a:p>
            <a:pPr marL="0" indent="0">
              <a:spcBef>
                <a:spcPts val="0"/>
              </a:spcBef>
              <a:buFont typeface="Wingdings"/>
              <a:buNone/>
              <a:defRPr/>
            </a:pPr>
            <a:r>
              <a:rPr lang="de-DE" sz="1750">
                <a:latin typeface="Calibri"/>
              </a:rPr>
              <a:t>Zuerst schneidet man das Musteraus. Danach zeichnet man es mit einem </a:t>
            </a:r>
            <a:r>
              <a:rPr lang="de-DE" sz="1750">
                <a:latin typeface="Calibri"/>
              </a:rPr>
              <a:t>Edding</a:t>
            </a:r>
            <a:r>
              <a:rPr lang="de-DE" sz="1750">
                <a:latin typeface="Calibri"/>
              </a:rPr>
              <a:t> auf einen Holz. Dann wird das gezeichnete Holz auf den Tisch befestigt und </a:t>
            </a:r>
            <a:r>
              <a:rPr lang="de-DE" sz="1750">
                <a:latin typeface="Calibri"/>
              </a:rPr>
              <a:t>und</a:t>
            </a:r>
            <a:r>
              <a:rPr lang="de-DE" sz="1750">
                <a:latin typeface="Calibri"/>
              </a:rPr>
              <a:t> es wird zurecht gesägt. . Später wird es noch an den Stellen gefeilt, wo es noch </a:t>
            </a:r>
            <a:r>
              <a:rPr lang="de-DE" sz="1750">
                <a:latin typeface="Calibri"/>
              </a:rPr>
              <a:t>einbischen</a:t>
            </a:r>
            <a:r>
              <a:rPr lang="de-DE" sz="1750">
                <a:latin typeface="Calibri"/>
              </a:rPr>
              <a:t>  schief und krumm ist. Auf den Bumerang kommen noch drei Löcher an die Enden und es wir noch einmal zurecht geschliffen. Und zu guter Letzt kommt noch die gewünschte Farbe auf den Bumerang. </a:t>
            </a:r>
            <a:endParaRPr/>
          </a:p>
        </p:txBody>
      </p:sp>
      <p:sp>
        <p:nvSpPr>
          <p:cNvPr id="3" name="Rechteck 2" hidden="0"/>
          <p:cNvSpPr/>
          <p:nvPr isPhoto="0" userDrawn="0"/>
        </p:nvSpPr>
        <p:spPr bwMode="auto">
          <a:xfrm>
            <a:off x="5617599" y="2221459"/>
            <a:ext cx="349075"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0" name="Rechteck 39" hidden="0"/>
          <p:cNvSpPr/>
          <p:nvPr isPhoto="0" userDrawn="0"/>
        </p:nvSpPr>
        <p:spPr bwMode="auto">
          <a:xfrm>
            <a:off x="6538508" y="2222289"/>
            <a:ext cx="1044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1" name="Rechteck 40" hidden="0"/>
          <p:cNvSpPr/>
          <p:nvPr isPhoto="0" userDrawn="0"/>
        </p:nvSpPr>
        <p:spPr bwMode="auto">
          <a:xfrm>
            <a:off x="8340811" y="2239289"/>
            <a:ext cx="43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2" name="Rechteck 41" hidden="0"/>
          <p:cNvSpPr/>
          <p:nvPr isPhoto="0" userDrawn="0"/>
        </p:nvSpPr>
        <p:spPr bwMode="auto">
          <a:xfrm>
            <a:off x="6158589" y="2456371"/>
            <a:ext cx="61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3" name="Rechteck 42" hidden="0"/>
          <p:cNvSpPr/>
          <p:nvPr isPhoto="0" userDrawn="0"/>
        </p:nvSpPr>
        <p:spPr bwMode="auto">
          <a:xfrm>
            <a:off x="6853842" y="2460773"/>
            <a:ext cx="432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4" name="Rechteck 43" hidden="0"/>
          <p:cNvSpPr/>
          <p:nvPr isPhoto="0" userDrawn="0"/>
        </p:nvSpPr>
        <p:spPr bwMode="auto">
          <a:xfrm>
            <a:off x="4858598" y="2682976"/>
            <a:ext cx="61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5" name="Rechteck 44" hidden="0"/>
          <p:cNvSpPr/>
          <p:nvPr isPhoto="0" userDrawn="0"/>
        </p:nvSpPr>
        <p:spPr bwMode="auto">
          <a:xfrm>
            <a:off x="5554507" y="2695625"/>
            <a:ext cx="1548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6" name="Rechteck 45" hidden="0"/>
          <p:cNvSpPr/>
          <p:nvPr isPhoto="0" userDrawn="0"/>
        </p:nvSpPr>
        <p:spPr bwMode="auto">
          <a:xfrm>
            <a:off x="7176434" y="2704363"/>
            <a:ext cx="1404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7" name="Rechteck 46" hidden="0"/>
          <p:cNvSpPr/>
          <p:nvPr isPhoto="0" userDrawn="0"/>
        </p:nvSpPr>
        <p:spPr bwMode="auto">
          <a:xfrm>
            <a:off x="4873112" y="2939685"/>
            <a:ext cx="1008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8" name="Rechteck 47" hidden="0"/>
          <p:cNvSpPr/>
          <p:nvPr isPhoto="0" userDrawn="0"/>
        </p:nvSpPr>
        <p:spPr bwMode="auto">
          <a:xfrm>
            <a:off x="6388252" y="3190237"/>
            <a:ext cx="43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9" name="Rechteck 48" hidden="0"/>
          <p:cNvSpPr/>
          <p:nvPr isPhoto="0" userDrawn="0"/>
        </p:nvSpPr>
        <p:spPr bwMode="auto">
          <a:xfrm>
            <a:off x="7234511" y="3190237"/>
            <a:ext cx="648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0" name="Rechteck 49" hidden="0"/>
          <p:cNvSpPr/>
          <p:nvPr isPhoto="0" userDrawn="0"/>
        </p:nvSpPr>
        <p:spPr bwMode="auto">
          <a:xfrm>
            <a:off x="6400678" y="3420371"/>
            <a:ext cx="43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1" name="Rechteck 50" hidden="0"/>
          <p:cNvSpPr/>
          <p:nvPr isPhoto="0" userDrawn="0"/>
        </p:nvSpPr>
        <p:spPr bwMode="auto">
          <a:xfrm>
            <a:off x="8091208" y="3422878"/>
            <a:ext cx="61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2" name="Rechteck 51" hidden="0"/>
          <p:cNvSpPr/>
          <p:nvPr isPhoto="0" userDrawn="0"/>
        </p:nvSpPr>
        <p:spPr bwMode="auto">
          <a:xfrm>
            <a:off x="6781376" y="3654780"/>
            <a:ext cx="43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3" name="Rechteck 52" hidden="0"/>
          <p:cNvSpPr/>
          <p:nvPr isPhoto="0" userDrawn="0"/>
        </p:nvSpPr>
        <p:spPr bwMode="auto">
          <a:xfrm>
            <a:off x="7253574" y="3656594"/>
            <a:ext cx="1440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4" name="Rechteck 53" hidden="0"/>
          <p:cNvSpPr/>
          <p:nvPr isPhoto="0" userDrawn="0"/>
        </p:nvSpPr>
        <p:spPr bwMode="auto">
          <a:xfrm>
            <a:off x="4848986" y="3881415"/>
            <a:ext cx="43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5" name="Rechteck 54" hidden="0"/>
          <p:cNvSpPr/>
          <p:nvPr isPhoto="0" userDrawn="0"/>
        </p:nvSpPr>
        <p:spPr bwMode="auto">
          <a:xfrm>
            <a:off x="6549696" y="3898982"/>
            <a:ext cx="828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6" name="Rechteck 55" hidden="0"/>
          <p:cNvSpPr/>
          <p:nvPr isPhoto="0" userDrawn="0"/>
        </p:nvSpPr>
        <p:spPr bwMode="auto">
          <a:xfrm>
            <a:off x="4848986" y="4137373"/>
            <a:ext cx="1800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7" name="Rechteck 56" hidden="0"/>
          <p:cNvSpPr/>
          <p:nvPr isPhoto="0" userDrawn="0"/>
        </p:nvSpPr>
        <p:spPr bwMode="auto">
          <a:xfrm>
            <a:off x="7478176" y="4130915"/>
            <a:ext cx="432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8" name="Rechteck 57" hidden="0"/>
          <p:cNvSpPr/>
          <p:nvPr isPhoto="0" userDrawn="0"/>
        </p:nvSpPr>
        <p:spPr bwMode="auto">
          <a:xfrm>
            <a:off x="6184678" y="4371198"/>
            <a:ext cx="612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9" name="Rechteck 58" hidden="0"/>
          <p:cNvSpPr/>
          <p:nvPr isPhoto="0" userDrawn="0"/>
        </p:nvSpPr>
        <p:spPr bwMode="auto">
          <a:xfrm>
            <a:off x="4868995" y="4854576"/>
            <a:ext cx="936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0" name="Rechteck 59" hidden="0"/>
          <p:cNvSpPr/>
          <p:nvPr isPhoto="0" userDrawn="0"/>
        </p:nvSpPr>
        <p:spPr bwMode="auto">
          <a:xfrm>
            <a:off x="7568071" y="4860926"/>
            <a:ext cx="648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1" name="Rechteck 60" hidden="0"/>
          <p:cNvSpPr/>
          <p:nvPr isPhoto="0" userDrawn="0"/>
        </p:nvSpPr>
        <p:spPr bwMode="auto">
          <a:xfrm>
            <a:off x="7646726" y="5100161"/>
            <a:ext cx="684000" cy="180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2" name="Rechteck 61" hidden="0"/>
          <p:cNvSpPr/>
          <p:nvPr isPhoto="0" userDrawn="0"/>
        </p:nvSpPr>
        <p:spPr bwMode="auto">
          <a:xfrm>
            <a:off x="4873985" y="5335363"/>
            <a:ext cx="972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3" name="Rechteck 62" hidden="0"/>
          <p:cNvSpPr/>
          <p:nvPr isPhoto="0" userDrawn="0"/>
        </p:nvSpPr>
        <p:spPr bwMode="auto">
          <a:xfrm>
            <a:off x="7645803" y="5585597"/>
            <a:ext cx="936000" cy="198000"/>
          </a:xfrm>
          <a:prstGeom prst="rect">
            <a:avLst/>
          </a:prstGeom>
          <a:solidFill>
            <a:srgbClr val="C00000">
              <a:alpha val="30000"/>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4" name="Rechteck 63" hidden="0"/>
          <p:cNvSpPr/>
          <p:nvPr isPhoto="0" userDrawn="0"/>
        </p:nvSpPr>
        <p:spPr bwMode="auto">
          <a:xfrm>
            <a:off x="7404853" y="2451291"/>
            <a:ext cx="504000" cy="198000"/>
          </a:xfrm>
          <a:prstGeom prst="rect">
            <a:avLst/>
          </a:prstGeom>
          <a:solidFill>
            <a:schemeClr val="tx1">
              <a:lumMod val="95000"/>
              <a:lumOff val="5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5" name="Rechteck 64" hidden="0"/>
          <p:cNvSpPr/>
          <p:nvPr isPhoto="0" userDrawn="0"/>
        </p:nvSpPr>
        <p:spPr bwMode="auto">
          <a:xfrm>
            <a:off x="6341176" y="2919715"/>
            <a:ext cx="1224000" cy="198000"/>
          </a:xfrm>
          <a:prstGeom prst="rect">
            <a:avLst/>
          </a:prstGeom>
          <a:solidFill>
            <a:schemeClr val="tx1">
              <a:lumMod val="95000"/>
              <a:lumOff val="5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6" name="Rechteck 65" hidden="0"/>
          <p:cNvSpPr/>
          <p:nvPr isPhoto="0" userDrawn="0"/>
        </p:nvSpPr>
        <p:spPr bwMode="auto">
          <a:xfrm>
            <a:off x="5776675" y="3654059"/>
            <a:ext cx="396000" cy="198000"/>
          </a:xfrm>
          <a:prstGeom prst="rect">
            <a:avLst/>
          </a:prstGeom>
          <a:solidFill>
            <a:schemeClr val="tx1">
              <a:lumMod val="95000"/>
              <a:lumOff val="5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7" name="Rechteck 66" hidden="0"/>
          <p:cNvSpPr/>
          <p:nvPr isPhoto="0" userDrawn="0"/>
        </p:nvSpPr>
        <p:spPr bwMode="auto">
          <a:xfrm>
            <a:off x="4873112" y="5089194"/>
            <a:ext cx="576000" cy="198000"/>
          </a:xfrm>
          <a:prstGeom prst="rect">
            <a:avLst/>
          </a:prstGeom>
          <a:solidFill>
            <a:schemeClr val="tx1">
              <a:lumMod val="95000"/>
              <a:lumOff val="5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8" name="Rechteck 67" hidden="0"/>
          <p:cNvSpPr/>
          <p:nvPr isPhoto="0" userDrawn="0"/>
        </p:nvSpPr>
        <p:spPr bwMode="auto">
          <a:xfrm>
            <a:off x="6329655" y="5567597"/>
            <a:ext cx="540000" cy="198000"/>
          </a:xfrm>
          <a:prstGeom prst="rect">
            <a:avLst/>
          </a:prstGeom>
          <a:solidFill>
            <a:schemeClr val="tx1">
              <a:lumMod val="95000"/>
              <a:lumOff val="5000"/>
              <a:alpha val="3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(1/3)</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rmAutofit fontScale="77500" lnSpcReduction="20000"/>
          </a:bodyPr>
          <a:lstStyle/>
          <a:p>
            <a:pPr marL="0" indent="0">
              <a:lnSpc>
                <a:spcPct val="120000"/>
              </a:lnSpc>
              <a:buNone/>
              <a:defRPr/>
            </a:pPr>
            <a:r>
              <a:rPr lang="de-DE"/>
              <a:t>Linke Seite: Anwendungsbeispiel zum Verfahren der Profilanalyse: Fast Catch Bumerang</a:t>
            </a:r>
            <a:endParaRPr/>
          </a:p>
          <a:p>
            <a:pPr>
              <a:lnSpc>
                <a:spcPct val="120000"/>
              </a:lnSpc>
              <a:defRPr/>
            </a:pPr>
            <a:r>
              <a:rPr lang="de-DE"/>
              <a:t>Profilanalytisches Instrument, Entwicklung im Rahmen des Modellprogramms </a:t>
            </a:r>
            <a:r>
              <a:rPr lang="de-DE"/>
              <a:t>FörMig</a:t>
            </a:r>
            <a:r>
              <a:rPr lang="de-DE"/>
              <a:t>  </a:t>
            </a:r>
            <a:endParaRPr/>
          </a:p>
          <a:p>
            <a:pPr>
              <a:lnSpc>
                <a:spcPct val="120000"/>
              </a:lnSpc>
              <a:defRPr/>
            </a:pPr>
            <a:r>
              <a:rPr lang="de-DE"/>
              <a:t>Zielgruppe: Jugendliche am Übergang von der Sekundarstufe I in den Beruf</a:t>
            </a:r>
            <a:endParaRPr/>
          </a:p>
          <a:p>
            <a:pPr>
              <a:lnSpc>
                <a:spcPct val="120000"/>
              </a:lnSpc>
              <a:defRPr/>
            </a:pPr>
            <a:r>
              <a:rPr lang="de-DE"/>
              <a:t>Zweck: Erfassung des individuellen Sprachstands, Fokus auf bildungs- und fachsprachlichen Kompetenzen </a:t>
            </a:r>
            <a:endParaRPr/>
          </a:p>
          <a:p>
            <a:pPr>
              <a:lnSpc>
                <a:spcPct val="120000"/>
              </a:lnSpc>
              <a:defRPr/>
            </a:pPr>
            <a:r>
              <a:rPr lang="de-DE"/>
              <a:t>Sprachen: Deutsch, Russisch, Türkisch</a:t>
            </a:r>
            <a:endParaRPr/>
          </a:p>
          <a:p>
            <a:pPr>
              <a:lnSpc>
                <a:spcPct val="120000"/>
              </a:lnSpc>
              <a:defRPr/>
            </a:pPr>
            <a:r>
              <a:rPr lang="de-DE"/>
              <a:t>Zeitumfang: Durchführung max. 45 Minuten, Auswertung (pro </a:t>
            </a:r>
            <a:r>
              <a:rPr lang="de-DE"/>
              <a:t>Schüler/in</a:t>
            </a:r>
            <a:r>
              <a:rPr lang="de-DE"/>
              <a:t>, je Sprache) 30 Minuten </a:t>
            </a:r>
            <a:endParaRPr/>
          </a:p>
          <a:p>
            <a:pPr marL="0" indent="0">
              <a:lnSpc>
                <a:spcPct val="120000"/>
              </a:lnSpc>
              <a:buNone/>
              <a:defRPr/>
            </a:pPr>
            <a:r>
              <a:rPr lang="de-DE"/>
              <a:t>Bei </a:t>
            </a:r>
            <a:r>
              <a:rPr lang="de-DE"/>
              <a:t>dem Beispiel handelt es sich um die deutschsprachige Version des Schreibimpulses. </a:t>
            </a:r>
            <a:endParaRPr/>
          </a:p>
          <a:p>
            <a:pPr marL="0" indent="0">
              <a:buNone/>
              <a:defRPr/>
            </a:pPr>
            <a:endParaRPr lang="de-DE"/>
          </a:p>
          <a:p>
            <a:pPr>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(2/3)</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rmAutofit fontScale="70000" lnSpcReduction="20000"/>
          </a:bodyPr>
          <a:lstStyle/>
          <a:p>
            <a:pPr marL="0" indent="0">
              <a:lnSpc>
                <a:spcPct val="120000"/>
              </a:lnSpc>
              <a:buNone/>
              <a:defRPr/>
            </a:pPr>
            <a:r>
              <a:rPr lang="de-DE"/>
              <a:t>Rechte </a:t>
            </a:r>
            <a:r>
              <a:rPr lang="de-DE"/>
              <a:t>Seite: </a:t>
            </a:r>
            <a:r>
              <a:rPr lang="de-DE"/>
              <a:t>Beispiel </a:t>
            </a:r>
            <a:r>
              <a:rPr lang="de-DE"/>
              <a:t>für die Bauanleitung</a:t>
            </a:r>
            <a:endParaRPr/>
          </a:p>
          <a:p>
            <a:pPr>
              <a:lnSpc>
                <a:spcPct val="120000"/>
              </a:lnSpc>
              <a:defRPr/>
            </a:pPr>
            <a:r>
              <a:rPr lang="de-DE"/>
              <a:t>Es werden kurze und wenig komplexe Sätze verwendet, die aber den syntaktischen Normen entsprechen. </a:t>
            </a:r>
            <a:endParaRPr/>
          </a:p>
          <a:p>
            <a:pPr>
              <a:lnSpc>
                <a:spcPct val="120000"/>
              </a:lnSpc>
              <a:defRPr/>
            </a:pPr>
            <a:r>
              <a:rPr lang="de-DE"/>
              <a:t>Die unpersönliche Adressierung der </a:t>
            </a:r>
            <a:r>
              <a:rPr lang="de-DE"/>
              <a:t>Leser/innen </a:t>
            </a:r>
            <a:r>
              <a:rPr lang="de-DE"/>
              <a:t>durch den Einsatz von </a:t>
            </a:r>
            <a:r>
              <a:rPr lang="de-DE" i="1"/>
              <a:t>man</a:t>
            </a:r>
            <a:r>
              <a:rPr lang="de-DE"/>
              <a:t> </a:t>
            </a:r>
            <a:r>
              <a:rPr lang="de-DE"/>
              <a:t>und Passivformen entspricht schriftsprachlichen und textsortenspezifischen Konventionen. </a:t>
            </a:r>
            <a:endParaRPr/>
          </a:p>
          <a:p>
            <a:pPr>
              <a:lnSpc>
                <a:spcPct val="120000"/>
              </a:lnSpc>
              <a:defRPr/>
            </a:pPr>
            <a:r>
              <a:rPr lang="de-DE"/>
              <a:t>Es werden </a:t>
            </a:r>
            <a:r>
              <a:rPr lang="de-DE"/>
              <a:t>durchaus zahlreiche </a:t>
            </a:r>
            <a:r>
              <a:rPr lang="de-DE"/>
              <a:t>fachsprachliche Ausdrücke und Attribute verwendet </a:t>
            </a:r>
            <a:r>
              <a:rPr lang="de-DE"/>
              <a:t>(rötlich markiert).  </a:t>
            </a:r>
            <a:endParaRPr lang="de-DE"/>
          </a:p>
          <a:p>
            <a:pPr>
              <a:lnSpc>
                <a:spcPct val="120000"/>
              </a:lnSpc>
              <a:defRPr/>
            </a:pPr>
            <a:r>
              <a:rPr lang="de-DE"/>
              <a:t>Einige Begriffe wie z.B. </a:t>
            </a:r>
            <a:r>
              <a:rPr lang="de-DE" i="1"/>
              <a:t>Klebe, Schleifsachen, Holz, Enden, Farbe </a:t>
            </a:r>
            <a:r>
              <a:rPr lang="de-DE"/>
              <a:t>(grau markiert) können als ein Übergangsstadium </a:t>
            </a:r>
            <a:r>
              <a:rPr lang="de-DE"/>
              <a:t>verstanden werden. </a:t>
            </a:r>
            <a:r>
              <a:rPr lang="de-DE"/>
              <a:t>Sie zeigen, </a:t>
            </a:r>
            <a:r>
              <a:rPr lang="de-DE"/>
              <a:t>dass der/die Lernende noch nicht sicher über die Fachsprache verfügt. </a:t>
            </a:r>
            <a:r>
              <a:rPr lang="de-DE"/>
              <a:t>Präzisere und explizitere Fachbegriffe wären z.B. </a:t>
            </a:r>
            <a:r>
              <a:rPr lang="de-DE" i="1"/>
              <a:t>Holzleim, Schmirgelpapier/Schleifpapier, Sperrholzplatte, Flügelenden, Sprühfarbe</a:t>
            </a:r>
            <a:r>
              <a:rPr lang="de-DE"/>
              <a:t>. </a:t>
            </a:r>
            <a:endParaRPr lang="de-DE"/>
          </a:p>
          <a:p>
            <a:pPr marL="0" indent="0">
              <a:lnSpc>
                <a:spcPct val="120000"/>
              </a:lnSpc>
              <a:buNone/>
              <a:defRPr/>
            </a:pPr>
            <a:r>
              <a:rPr lang="de-DE"/>
              <a:t>(</a:t>
            </a:r>
            <a:r>
              <a:rPr lang="de-DE"/>
              <a:t>vgl. </a:t>
            </a:r>
            <a:r>
              <a:rPr lang="de-DE"/>
              <a:t>Dirim</a:t>
            </a:r>
            <a:r>
              <a:rPr lang="de-DE"/>
              <a:t> &amp; Döll 2009, S. 143f</a:t>
            </a:r>
            <a:r>
              <a:rPr lang="de-DE"/>
              <a:t>.) </a:t>
            </a:r>
            <a:endParaRPr lang="de-DE"/>
          </a:p>
          <a:p>
            <a:pPr marL="0" indent="0">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(3/3)</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rmAutofit/>
          </a:bodyPr>
          <a:lstStyle/>
          <a:p>
            <a:pPr marL="0" indent="0">
              <a:lnSpc>
                <a:spcPct val="100000"/>
              </a:lnSpc>
              <a:buNone/>
              <a:defRPr/>
            </a:pPr>
            <a:r>
              <a:rPr lang="de-DE" sz="2200"/>
              <a:t>An dieser Stelle (d.h. </a:t>
            </a:r>
            <a:r>
              <a:rPr lang="de-DE" sz="2200" i="1"/>
              <a:t>vor</a:t>
            </a:r>
            <a:r>
              <a:rPr lang="de-DE" sz="2200"/>
              <a:t> dem Präsentieren der nächsten Folie) könnten die Studierenden dazu aufgefordert werden, im Plenum die Vor- </a:t>
            </a:r>
            <a:r>
              <a:rPr lang="de-DE" sz="2200"/>
              <a:t>und Nachteile der vorgestellten </a:t>
            </a:r>
            <a:r>
              <a:rPr lang="de-DE" sz="2200"/>
              <a:t>Verfahren zu diskutieren. Die </a:t>
            </a:r>
            <a:r>
              <a:rPr lang="de-DE" sz="2200"/>
              <a:t>Studierenden können sich dafür in Murmelgruppen austauschen, bevor im Plenum die Ideen zusammengetragen werden. Anschließend können die auf der </a:t>
            </a:r>
            <a:r>
              <a:rPr lang="de-DE" sz="2200"/>
              <a:t>nächsten Folie </a:t>
            </a:r>
            <a:r>
              <a:rPr lang="de-DE" sz="2200"/>
              <a:t>zusammengetragenen Aspekte vorgestellt werden. </a:t>
            </a:r>
            <a:endParaRPr/>
          </a:p>
          <a:p>
            <a:pPr marL="0" indent="0">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fontScale="90000"/>
          </a:bodyPr>
          <a:lstStyle/>
          <a:p>
            <a:pPr>
              <a:defRPr/>
            </a:pPr>
            <a:r>
              <a:rPr lang="de-DE" sz="2700"/>
              <a:t>Einschätzung der vorgestellten Verfahren zur </a:t>
            </a:r>
            <a:r>
              <a:rPr lang="de-DE" sz="2700"/>
              <a:t>Sprachstandserhebung</a:t>
            </a:r>
            <a:r>
              <a:rPr lang="de-DE" sz="2700"/>
              <a:t> </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graphicFrame>
        <p:nvGraphicFramePr>
          <p:cNvPr id="6" name="Inhaltsplatzhalter 2" hidden="0"/>
          <p:cNvGraphicFramePr>
            <a:graphicFrameLocks xmlns:a="http://schemas.openxmlformats.org/drawingml/2006/main"/>
          </p:cNvGraphicFramePr>
          <p:nvPr isPhoto="0" userDrawn="0"/>
        </p:nvGraphicFramePr>
        <p:xfrm>
          <a:off x="365920" y="1570233"/>
          <a:ext cx="8412160" cy="4359277"/>
        </p:xfrm>
        <a:graphic>
          <a:graphicData uri="http://schemas.openxmlformats.org/drawingml/2006/table">
            <a:tbl>
              <a:tblPr firstRow="1" firstCol="0" lastRow="0" lastCol="0" bandRow="1" bandCol="0">
                <a:tableStyleId>{17AEE810-B9C9-D244-03F0-22C91DBE39A2}</a:tableStyleId>
              </a:tblPr>
              <a:tblGrid>
                <a:gridCol w="1728502"/>
                <a:gridCol w="1980220"/>
                <a:gridCol w="1548172"/>
                <a:gridCol w="1692188"/>
                <a:gridCol w="1463078"/>
              </a:tblGrid>
              <a:tr h="823072">
                <a:tc>
                  <a:txBody>
                    <a:bodyPr/>
                    <a:p>
                      <a:pPr>
                        <a:defRPr/>
                      </a:pPr>
                      <a:endParaRPr lang="de-DE" sz="1600">
                        <a:latin typeface="Calibri"/>
                      </a:endParaRPr>
                    </a:p>
                  </a:txBody>
                  <a:tcPr marT="45731" marB="45731"/>
                </a:tc>
                <a:tc>
                  <a:txBody>
                    <a:bodyPr/>
                    <a:p>
                      <a:pPr algn="ctr">
                        <a:defRPr/>
                      </a:pPr>
                      <a:r>
                        <a:rPr lang="de-DE" sz="1600"/>
                        <a:t>C-Test </a:t>
                      </a:r>
                      <a:endParaRPr lang="de-DE" sz="1600">
                        <a:latin typeface="Calibri"/>
                      </a:endParaRPr>
                    </a:p>
                  </a:txBody>
                  <a:tcPr marT="45731" marB="45731"/>
                </a:tc>
                <a:tc>
                  <a:txBody>
                    <a:bodyPr/>
                    <a:p>
                      <a:pPr algn="ctr">
                        <a:defRPr/>
                      </a:pPr>
                      <a:r>
                        <a:rPr lang="de-DE" sz="1600"/>
                        <a:t>Europäisches Sprachen-</a:t>
                      </a:r>
                      <a:br>
                        <a:rPr lang="de-DE" sz="1600"/>
                      </a:br>
                      <a:r>
                        <a:rPr lang="de-DE" sz="1600"/>
                        <a:t>portfolio</a:t>
                      </a:r>
                      <a:r>
                        <a:rPr lang="de-DE" sz="1600"/>
                        <a:t> </a:t>
                      </a:r>
                      <a:endParaRPr lang="de-DE" sz="1600">
                        <a:latin typeface="Calibri"/>
                      </a:endParaRPr>
                    </a:p>
                  </a:txBody>
                  <a:tcPr marT="45731" marB="45731"/>
                </a:tc>
                <a:tc>
                  <a:txBody>
                    <a:bodyPr/>
                    <a:p>
                      <a:pPr algn="ctr">
                        <a:defRPr/>
                      </a:pPr>
                      <a:r>
                        <a:rPr lang="de-DE" sz="1600"/>
                        <a:t>Niveau-</a:t>
                      </a:r>
                      <a:endParaRPr/>
                    </a:p>
                    <a:p>
                      <a:pPr algn="ctr">
                        <a:defRPr/>
                      </a:pPr>
                      <a:r>
                        <a:rPr lang="de-DE" sz="1600"/>
                        <a:t>beschreibungen</a:t>
                      </a:r>
                      <a:r>
                        <a:rPr lang="de-DE" sz="1600"/>
                        <a:t> </a:t>
                      </a:r>
                      <a:r>
                        <a:rPr lang="de-DE" sz="1600"/>
                        <a:t>DaZ</a:t>
                      </a:r>
                      <a:r>
                        <a:rPr lang="de-DE" sz="1600"/>
                        <a:t> </a:t>
                      </a:r>
                      <a:endParaRPr lang="de-DE" sz="1600">
                        <a:latin typeface="Calibri"/>
                      </a:endParaRPr>
                    </a:p>
                  </a:txBody>
                  <a:tcPr marT="45731" marB="45731"/>
                </a:tc>
                <a:tc>
                  <a:txBody>
                    <a:bodyPr/>
                    <a:p>
                      <a:pPr algn="ctr">
                        <a:defRPr/>
                      </a:pPr>
                      <a:r>
                        <a:rPr lang="de-DE" sz="1600"/>
                        <a:t>Fast Catch Bumerang</a:t>
                      </a:r>
                      <a:endParaRPr/>
                    </a:p>
                    <a:p>
                      <a:pPr algn="ctr">
                        <a:defRPr/>
                      </a:pPr>
                      <a:endParaRPr lang="de-DE" sz="1600">
                        <a:latin typeface="Calibri"/>
                      </a:endParaRPr>
                    </a:p>
                  </a:txBody>
                  <a:tcPr marT="45731" marB="45731"/>
                </a:tc>
              </a:tr>
              <a:tr h="579202">
                <a:tc>
                  <a:txBody>
                    <a:bodyPr/>
                    <a:p>
                      <a:pPr>
                        <a:defRPr/>
                      </a:pPr>
                      <a:r>
                        <a:rPr lang="de-DE" sz="1600"/>
                        <a:t>Verfahrenstyp</a:t>
                      </a:r>
                      <a:r>
                        <a:rPr lang="de-DE" sz="1600"/>
                        <a:t> </a:t>
                      </a:r>
                      <a:endParaRPr lang="de-DE" sz="1600">
                        <a:latin typeface="Calibri"/>
                      </a:endParaRPr>
                    </a:p>
                  </a:txBody>
                  <a:tcPr marT="45731" marB="45731"/>
                </a:tc>
                <a:tc>
                  <a:txBody>
                    <a:bodyPr/>
                    <a:p>
                      <a:pPr algn="ctr">
                        <a:defRPr/>
                      </a:pPr>
                      <a:r>
                        <a:rPr lang="de-DE" sz="1600"/>
                        <a:t>halbstandardisierter</a:t>
                      </a:r>
                      <a:endParaRPr/>
                    </a:p>
                    <a:p>
                      <a:pPr algn="ctr">
                        <a:defRPr/>
                      </a:pPr>
                      <a:r>
                        <a:rPr lang="de-DE" sz="1600"/>
                        <a:t>Test  </a:t>
                      </a:r>
                      <a:endParaRPr lang="de-DE" sz="1600">
                        <a:latin typeface="Calibri"/>
                      </a:endParaRPr>
                    </a:p>
                  </a:txBody>
                  <a:tcPr marT="45731" marB="45731"/>
                </a:tc>
                <a:tc>
                  <a:txBody>
                    <a:bodyPr/>
                    <a:p>
                      <a:pPr algn="ctr">
                        <a:defRPr/>
                      </a:pPr>
                      <a:r>
                        <a:rPr lang="de-DE" sz="1600"/>
                        <a:t>Schätzverfahren</a:t>
                      </a:r>
                      <a:endParaRPr lang="de-DE" sz="1600">
                        <a:latin typeface="Calibri"/>
                      </a:endParaRPr>
                    </a:p>
                  </a:txBody>
                  <a:tcPr marT="45731" marB="45731"/>
                </a:tc>
                <a:tc>
                  <a:txBody>
                    <a:bodyPr/>
                    <a:p>
                      <a:pPr algn="ctr">
                        <a:defRPr/>
                      </a:pPr>
                      <a:r>
                        <a:rPr lang="de-DE" sz="1600"/>
                        <a:t>strukturierte</a:t>
                      </a:r>
                      <a:r>
                        <a:rPr lang="de-DE" sz="1600"/>
                        <a:t> </a:t>
                      </a:r>
                      <a:endParaRPr lang="de-DE" sz="1600"/>
                    </a:p>
                    <a:p>
                      <a:pPr algn="ctr">
                        <a:defRPr/>
                      </a:pPr>
                      <a:r>
                        <a:rPr lang="de-DE" sz="1600"/>
                        <a:t>Beobachtung </a:t>
                      </a:r>
                      <a:endParaRPr lang="de-DE" sz="1600">
                        <a:latin typeface="Calibri"/>
                      </a:endParaRPr>
                    </a:p>
                  </a:txBody>
                  <a:tcPr marT="45731" marB="45731"/>
                </a:tc>
                <a:tc>
                  <a:txBody>
                    <a:bodyPr/>
                    <a:p>
                      <a:pPr algn="ctr">
                        <a:defRPr/>
                      </a:pPr>
                      <a:r>
                        <a:rPr lang="de-DE" sz="1600"/>
                        <a:t>Profilanalyse</a:t>
                      </a:r>
                      <a:endParaRPr lang="de-DE" sz="1600">
                        <a:latin typeface="Calibri"/>
                      </a:endParaRPr>
                    </a:p>
                  </a:txBody>
                  <a:tcPr marT="45731" marB="45731"/>
                </a:tc>
              </a:tr>
              <a:tr h="396300">
                <a:tc>
                  <a:txBody>
                    <a:bodyPr/>
                    <a:p>
                      <a:pPr>
                        <a:defRPr/>
                      </a:pPr>
                      <a:r>
                        <a:rPr lang="de-DE" sz="1600"/>
                        <a:t>Objektivität</a:t>
                      </a:r>
                      <a:endParaRPr lang="de-DE" sz="1600">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r>
              <a:tr h="396300">
                <a:tc>
                  <a:txBody>
                    <a:bodyPr/>
                    <a:p>
                      <a:pPr>
                        <a:defRPr/>
                      </a:pPr>
                      <a:r>
                        <a:rPr lang="de-DE" sz="1600"/>
                        <a:t>Reliabilität</a:t>
                      </a:r>
                      <a:endParaRPr lang="de-DE" sz="1600">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r>
              <a:tr h="396300">
                <a:tc>
                  <a:txBody>
                    <a:bodyPr/>
                    <a:p>
                      <a:pPr>
                        <a:defRPr/>
                      </a:pPr>
                      <a:r>
                        <a:rPr lang="de-DE" sz="1600"/>
                        <a:t>Validität</a:t>
                      </a:r>
                      <a:endParaRPr lang="de-DE" sz="1600">
                        <a:latin typeface="Calibri"/>
                      </a:endParaRPr>
                    </a:p>
                  </a:txBody>
                  <a:tcPr marT="45731" marB="45731"/>
                </a:tc>
                <a:tc>
                  <a:txBody>
                    <a:bodyPr/>
                    <a:p>
                      <a:pPr marL="0" marR="0" lvl="0" indent="0" algn="ctr" defTabSz="914400">
                        <a:lnSpc>
                          <a:spcPct val="100000"/>
                        </a:lnSpc>
                        <a:spcBef>
                          <a:spcPts val="0"/>
                        </a:spcBef>
                        <a:spcAft>
                          <a:spcPts val="0"/>
                        </a:spcAft>
                        <a:buClrTx/>
                        <a:buSzTx/>
                        <a:buFontTx/>
                        <a:buNone/>
                        <a:defRPr/>
                      </a:pPr>
                      <a:r>
                        <a:rPr lang="de-DE" sz="2000" u="none" strike="noStrike" cap="none" spc="0">
                          <a:ln>
                            <a:noFill/>
                          </a:ln>
                        </a:rPr>
                        <a:t>ø/+</a:t>
                      </a:r>
                      <a:endParaRPr lang="de-DE" sz="1800">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r>
              <a:tr h="396300">
                <a:tc>
                  <a:txBody>
                    <a:bodyPr/>
                    <a:p>
                      <a:pPr>
                        <a:defRPr/>
                      </a:pPr>
                      <a:r>
                        <a:rPr lang="de-DE" sz="1600"/>
                        <a:t>Ökonomie</a:t>
                      </a:r>
                      <a:endParaRPr lang="de-DE" sz="1600">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 </a:t>
                      </a:r>
                      <a:endParaRPr lang="de-DE" sz="2000" b="1">
                        <a:latin typeface="Calibri"/>
                      </a:endParaRPr>
                    </a:p>
                  </a:txBody>
                  <a:tcPr marT="45731" marB="45731"/>
                </a:tc>
              </a:tr>
              <a:tr h="396300">
                <a:tc>
                  <a:txBody>
                    <a:bodyPr/>
                    <a:p>
                      <a:pPr>
                        <a:defRPr/>
                      </a:pPr>
                      <a:r>
                        <a:rPr lang="de-DE" sz="1600"/>
                        <a:t>Testfairness</a:t>
                      </a:r>
                      <a:r>
                        <a:rPr lang="de-DE" sz="1600"/>
                        <a:t> </a:t>
                      </a:r>
                      <a:endParaRPr lang="de-DE" sz="1600">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algn="ctr">
                        <a:defRPr/>
                      </a:pPr>
                      <a:r>
                        <a:rPr lang="de-DE" sz="2000"/>
                        <a:t>ø</a:t>
                      </a:r>
                      <a:endParaRPr lang="de-DE" sz="2000" b="1">
                        <a:latin typeface="Calibri"/>
                      </a:endParaRPr>
                    </a:p>
                  </a:txBody>
                  <a:tcPr marT="45731" marB="45731"/>
                </a:tc>
                <a:tc>
                  <a:txBody>
                    <a:bodyPr/>
                    <a:p>
                      <a:pPr marL="0" marR="0" lvl="0" indent="0" algn="ctr" defTabSz="914400">
                        <a:lnSpc>
                          <a:spcPct val="100000"/>
                        </a:lnSpc>
                        <a:spcBef>
                          <a:spcPts val="0"/>
                        </a:spcBef>
                        <a:spcAft>
                          <a:spcPts val="0"/>
                        </a:spcAft>
                        <a:buClrTx/>
                        <a:buSzTx/>
                        <a:buFontTx/>
                        <a:buNone/>
                        <a:defRPr/>
                      </a:pPr>
                      <a:r>
                        <a:rPr lang="de-DE" sz="2000" u="none" strike="noStrike" cap="none" spc="0">
                          <a:ln>
                            <a:noFill/>
                          </a:ln>
                        </a:rPr>
                        <a:t>ø/+</a:t>
                      </a:r>
                      <a:endParaRPr lang="de-DE" sz="1800">
                        <a:latin typeface="Calibri"/>
                      </a:endParaRPr>
                    </a:p>
                  </a:txBody>
                  <a:tcPr marT="45731" marB="45731"/>
                </a:tc>
              </a:tr>
              <a:tr h="396300">
                <a:tc>
                  <a:txBody>
                    <a:bodyPr/>
                    <a:p>
                      <a:pPr>
                        <a:defRPr/>
                      </a:pPr>
                      <a:r>
                        <a:rPr lang="de-DE" sz="1600"/>
                        <a:t>Mehrsprachigkeit</a:t>
                      </a:r>
                      <a:r>
                        <a:rPr lang="de-DE" sz="1600"/>
                        <a:t> </a:t>
                      </a:r>
                      <a:endParaRPr lang="de-DE" sz="1600">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r>
              <a:tr h="579202">
                <a:tc>
                  <a:txBody>
                    <a:bodyPr/>
                    <a:p>
                      <a:pPr>
                        <a:defRPr/>
                      </a:pPr>
                      <a:r>
                        <a:rPr lang="de-DE" sz="1600"/>
                        <a:t>Prozess-orientierung</a:t>
                      </a:r>
                      <a:endParaRPr lang="de-DE" sz="1600">
                        <a:latin typeface="Calibri"/>
                      </a:endParaRPr>
                    </a:p>
                  </a:txBody>
                  <a:tcPr marT="45731" marB="45731"/>
                </a:tc>
                <a:tc>
                  <a:txBody>
                    <a:bodyPr/>
                    <a:p>
                      <a:pPr algn="ctr">
                        <a:defRPr/>
                      </a:pPr>
                      <a:r>
                        <a:rPr lang="de-DE" sz="2000"/>
                        <a:t>- </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a:t>
                      </a:r>
                      <a:endParaRPr lang="de-DE" sz="2000" b="1">
                        <a:latin typeface="Calibri"/>
                      </a:endParaRPr>
                    </a:p>
                  </a:txBody>
                  <a:tcPr marT="45731" marB="45731"/>
                </a:tc>
                <a:tc>
                  <a:txBody>
                    <a:bodyPr/>
                    <a:p>
                      <a:pPr algn="ctr">
                        <a:defRPr/>
                      </a:pPr>
                      <a:r>
                        <a:rPr lang="de-DE" sz="2000"/>
                        <a:t>+ </a:t>
                      </a:r>
                      <a:endParaRPr lang="de-DE" sz="2000" b="1">
                        <a:latin typeface="Calibri"/>
                      </a:endParaRPr>
                    </a:p>
                  </a:txBody>
                  <a:tcPr marT="45731" marB="45731"/>
                </a:tc>
              </a:tr>
            </a:tbl>
          </a:graphicData>
        </a:graphic>
      </p:graphicFrame>
      <p:sp>
        <p:nvSpPr>
          <p:cNvPr id="7" name="Textfeld 5" hidden="0"/>
          <p:cNvSpPr txBox="1">
            <a:spLocks noChangeArrowheads="1"/>
          </p:cNvSpPr>
          <p:nvPr isPhoto="0" userDrawn="0"/>
        </p:nvSpPr>
        <p:spPr bwMode="auto">
          <a:xfrm>
            <a:off x="365920" y="5925082"/>
            <a:ext cx="8029575" cy="523220"/>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a:t>Tabelle 2: Einschätzung der vorgestellten Verfahren zur </a:t>
            </a:r>
            <a:r>
              <a:rPr lang="de-DE" sz="1400"/>
              <a:t>Sprachstandserhebung</a:t>
            </a:r>
            <a:r>
              <a:rPr lang="de-DE" sz="1400"/>
              <a:t> </a:t>
            </a:r>
            <a:endParaRPr/>
          </a:p>
          <a:p>
            <a:pPr>
              <a:spcBef>
                <a:spcPts val="0"/>
              </a:spcBef>
              <a:buClrTx/>
              <a:buFontTx/>
              <a:buNone/>
              <a:defRPr/>
            </a:pPr>
            <a:r>
              <a:rPr lang="de-DE" sz="1400"/>
              <a:t>(eigene Darstellung). </a:t>
            </a:r>
            <a:endParaRPr lang="de-DE" sz="1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(1/2)</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rmAutofit/>
          </a:bodyPr>
          <a:lstStyle/>
          <a:p>
            <a:pPr marL="0" indent="0">
              <a:lnSpc>
                <a:spcPct val="100000"/>
              </a:lnSpc>
              <a:buNone/>
              <a:defRPr/>
            </a:pPr>
            <a:r>
              <a:rPr lang="de-DE" sz="2200"/>
              <a:t>Die </a:t>
            </a:r>
            <a:r>
              <a:rPr lang="de-DE" sz="2200"/>
              <a:t>Tabelle zeigt noch einmal in komprimierter Form eine Einschätzung der in diesem Baustein vorgestellten Verfahren im Hinblick auf das Einhalten relevanter Kriterien für die </a:t>
            </a:r>
            <a:r>
              <a:rPr lang="de-DE" sz="2200"/>
              <a:t>Sprachstandserhebung</a:t>
            </a:r>
            <a:r>
              <a:rPr lang="de-DE" sz="2200"/>
              <a:t>. Insgesamt wird in diesem Fortbildungsbaustein deutlich, dass die schulischen Einsatzmöglichkeiten der verschiedenen Verfahren sehr unterschiedlich sind und dass diese zumeist nicht für den Einsatz im Fachunterricht vorgesehen sind.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5362" name="Titel 1" hidden="0"/>
          <p:cNvSpPr>
            <a:spLocks noGrp="1"/>
          </p:cNvSpPr>
          <p:nvPr isPhoto="0" userDrawn="0">
            <p:ph type="title" hasCustomPrompt="0"/>
          </p:nvPr>
        </p:nvSpPr>
        <p:spPr bwMode="auto"/>
        <p:txBody>
          <a:bodyPr/>
          <a:lstStyle/>
          <a:p>
            <a:pPr>
              <a:defRPr/>
            </a:pPr>
            <a:r>
              <a:rPr lang="de-DE"/>
              <a:t>Kommentare (2/2)</a:t>
            </a:r>
            <a:endParaRPr/>
          </a:p>
        </p:txBody>
      </p:sp>
      <p:sp>
        <p:nvSpPr>
          <p:cNvPr id="15364"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3" name="Inhaltsplatzhalter 2" hidden="0"/>
          <p:cNvSpPr>
            <a:spLocks noGrp="1"/>
          </p:cNvSpPr>
          <p:nvPr isPhoto="0" userDrawn="0">
            <p:ph type="body" sz="quarter" idx="10" hasCustomPrompt="0"/>
          </p:nvPr>
        </p:nvSpPr>
        <p:spPr bwMode="auto"/>
        <p:txBody>
          <a:bodyPr>
            <a:noAutofit/>
          </a:bodyPr>
          <a:lstStyle/>
          <a:p>
            <a:pPr marL="0" indent="0">
              <a:lnSpc>
                <a:spcPct val="100000"/>
              </a:lnSpc>
              <a:spcBef>
                <a:spcPts val="0"/>
              </a:spcBef>
              <a:spcAft>
                <a:spcPts val="600"/>
              </a:spcAft>
              <a:buNone/>
              <a:defRPr/>
            </a:pPr>
            <a:r>
              <a:rPr lang="de-DE" sz="1600"/>
              <a:t>Zur </a:t>
            </a:r>
            <a:r>
              <a:rPr lang="de-DE" sz="1600"/>
              <a:t>Vertiefung der in diesem Baustein erworbenen Kenntnisse zu ausgewählten Verfahren der </a:t>
            </a:r>
            <a:r>
              <a:rPr lang="de-DE" sz="1600"/>
              <a:t>Sprachstandserhebung</a:t>
            </a:r>
            <a:r>
              <a:rPr lang="de-DE" sz="1600"/>
              <a:t> empfiehlt sich die Lektüre der folgenden Texte: </a:t>
            </a:r>
            <a:endParaRPr/>
          </a:p>
          <a:p>
            <a:pPr>
              <a:lnSpc>
                <a:spcPct val="100000"/>
              </a:lnSpc>
              <a:spcBef>
                <a:spcPts val="0"/>
              </a:spcBef>
              <a:spcAft>
                <a:spcPts val="600"/>
              </a:spcAft>
              <a:defRPr/>
            </a:pPr>
            <a:r>
              <a:rPr lang="de-DE" sz="1600"/>
              <a:t>Döll, M. (2009). Beobachtung und Dokumentation von Kompetenz und Kompetenzzuwachs im Deutschen als Zweitsprache mit den Niveaubeschreibungen </a:t>
            </a:r>
            <a:r>
              <a:rPr lang="de-DE" sz="1600"/>
              <a:t>DaZ</a:t>
            </a:r>
            <a:r>
              <a:rPr lang="de-DE" sz="1600"/>
              <a:t>. In: </a:t>
            </a:r>
            <a:r>
              <a:rPr lang="de-DE" sz="1600"/>
              <a:t>D. Lengyel</a:t>
            </a:r>
            <a:r>
              <a:rPr lang="de-DE" sz="1600"/>
              <a:t>, H. H. </a:t>
            </a:r>
            <a:r>
              <a:rPr lang="de-DE" sz="1600"/>
              <a:t>Reich</a:t>
            </a:r>
            <a:r>
              <a:rPr lang="de-DE" sz="1600"/>
              <a:t>, H.-J.</a:t>
            </a:r>
            <a:r>
              <a:rPr lang="de-DE" sz="1600"/>
              <a:t> Roth</a:t>
            </a:r>
            <a:r>
              <a:rPr lang="de-DE" sz="1600"/>
              <a:t>, </a:t>
            </a:r>
            <a:r>
              <a:rPr lang="de-DE" sz="1600"/>
              <a:t>M. Döll</a:t>
            </a:r>
            <a:r>
              <a:rPr lang="de-DE" sz="1600"/>
              <a:t> (</a:t>
            </a:r>
            <a:r>
              <a:rPr lang="de-DE" sz="1600"/>
              <a:t>Hrsg</a:t>
            </a:r>
            <a:r>
              <a:rPr lang="de-DE" sz="1600"/>
              <a:t>.). </a:t>
            </a:r>
            <a:r>
              <a:rPr lang="de-DE" sz="1600" i="1"/>
              <a:t>Von der Sprachdiagnose zur Sprachförderung (</a:t>
            </a:r>
            <a:r>
              <a:rPr lang="de-DE" sz="1600" i="1"/>
              <a:t>FörMig</a:t>
            </a:r>
            <a:r>
              <a:rPr lang="de-DE" sz="1600" i="1"/>
              <a:t> Edition Band 5)</a:t>
            </a:r>
            <a:r>
              <a:rPr lang="de-DE" sz="1600"/>
              <a:t>. Münster: </a:t>
            </a:r>
            <a:r>
              <a:rPr lang="de-DE" sz="1600"/>
              <a:t>Waxmann</a:t>
            </a:r>
            <a:r>
              <a:rPr lang="de-DE" sz="1600"/>
              <a:t>, S. </a:t>
            </a:r>
            <a:r>
              <a:rPr lang="de-DE" sz="1600"/>
              <a:t>109-114</a:t>
            </a:r>
            <a:r>
              <a:rPr lang="de-DE" sz="1600"/>
              <a:t>.</a:t>
            </a:r>
            <a:endParaRPr/>
          </a:p>
          <a:p>
            <a:pPr>
              <a:lnSpc>
                <a:spcPct val="100000"/>
              </a:lnSpc>
              <a:spcBef>
                <a:spcPts val="0"/>
              </a:spcBef>
              <a:spcAft>
                <a:spcPts val="600"/>
              </a:spcAft>
              <a:defRPr/>
            </a:pPr>
            <a:r>
              <a:rPr lang="de-DE" sz="1600"/>
              <a:t>Baur, </a:t>
            </a:r>
            <a:r>
              <a:rPr lang="de-DE" sz="1600"/>
              <a:t>R. &amp; </a:t>
            </a:r>
            <a:r>
              <a:rPr lang="de-DE" sz="1600"/>
              <a:t>Spettmann</a:t>
            </a:r>
            <a:r>
              <a:rPr lang="de-DE" sz="1600"/>
              <a:t>, M. (2009). Der C-Test als Instrument der Sprachdiagnose und Sprachförderung. In: D. </a:t>
            </a:r>
            <a:r>
              <a:rPr lang="de-DE" sz="1600"/>
              <a:t>Lengyel</a:t>
            </a:r>
            <a:r>
              <a:rPr lang="de-DE" sz="1600"/>
              <a:t>, </a:t>
            </a:r>
            <a:r>
              <a:rPr lang="de-DE" sz="1600"/>
              <a:t>H. H. Reich</a:t>
            </a:r>
            <a:r>
              <a:rPr lang="de-DE" sz="1600"/>
              <a:t>, </a:t>
            </a:r>
            <a:r>
              <a:rPr lang="de-DE" sz="1600"/>
              <a:t>H.-J. Roth</a:t>
            </a:r>
            <a:r>
              <a:rPr lang="de-DE" sz="1600"/>
              <a:t>, M.</a:t>
            </a:r>
            <a:r>
              <a:rPr lang="de-DE" sz="1600"/>
              <a:t> Döll</a:t>
            </a:r>
            <a:r>
              <a:rPr lang="de-DE" sz="1600"/>
              <a:t> </a:t>
            </a:r>
            <a:r>
              <a:rPr lang="de-DE" sz="1600"/>
              <a:t>(Hrsg.). </a:t>
            </a:r>
            <a:r>
              <a:rPr lang="de-DE" sz="1600" i="1"/>
              <a:t>Von der Sprachdiagnose zur Sprachförderung (</a:t>
            </a:r>
            <a:r>
              <a:rPr lang="de-DE" sz="1600" i="1"/>
              <a:t>FörMig</a:t>
            </a:r>
            <a:r>
              <a:rPr lang="de-DE" sz="1600" i="1"/>
              <a:t> Edition Band 5).</a:t>
            </a:r>
            <a:r>
              <a:rPr lang="de-DE" sz="1600"/>
              <a:t> Münster: </a:t>
            </a:r>
            <a:r>
              <a:rPr lang="de-DE" sz="1600"/>
              <a:t>Waxmann</a:t>
            </a:r>
            <a:r>
              <a:rPr lang="de-DE" sz="1600"/>
              <a:t>, S. </a:t>
            </a:r>
            <a:r>
              <a:rPr lang="de-DE" sz="1600"/>
              <a:t>115-127</a:t>
            </a:r>
            <a:r>
              <a:rPr lang="de-DE" sz="1600"/>
              <a:t>.</a:t>
            </a:r>
            <a:endParaRPr/>
          </a:p>
          <a:p>
            <a:pPr>
              <a:lnSpc>
                <a:spcPct val="100000"/>
              </a:lnSpc>
              <a:spcBef>
                <a:spcPts val="0"/>
              </a:spcBef>
              <a:spcAft>
                <a:spcPts val="600"/>
              </a:spcAft>
              <a:defRPr/>
            </a:pPr>
            <a:r>
              <a:rPr lang="de-DE" sz="1600"/>
              <a:t>Dirim</a:t>
            </a:r>
            <a:r>
              <a:rPr lang="de-DE" sz="1600"/>
              <a:t>, </a:t>
            </a:r>
            <a:r>
              <a:rPr lang="de-DE" sz="1600"/>
              <a:t>I. &amp; Döll</a:t>
            </a:r>
            <a:r>
              <a:rPr lang="de-DE" sz="1600"/>
              <a:t>, M. (2009). ‚Bumerang‘. Erfassung der Sprachkompetenzen im Übergang von der Schule in den Beruf. Vergleichende Beobachtungen zum Türkischen und Deutschen am Beispiel einer Schülerin. In: </a:t>
            </a:r>
            <a:r>
              <a:rPr lang="de-DE" sz="1600"/>
              <a:t>D. Lengyel</a:t>
            </a:r>
            <a:r>
              <a:rPr lang="de-DE" sz="1600"/>
              <a:t>, H. H.</a:t>
            </a:r>
            <a:r>
              <a:rPr lang="de-DE" sz="1600"/>
              <a:t> Reich</a:t>
            </a:r>
            <a:r>
              <a:rPr lang="de-DE" sz="1600"/>
              <a:t>, </a:t>
            </a:r>
            <a:r>
              <a:rPr lang="de-DE" sz="1600"/>
              <a:t>H-J. Roth</a:t>
            </a:r>
            <a:r>
              <a:rPr lang="de-DE" sz="1600"/>
              <a:t>, </a:t>
            </a:r>
            <a:r>
              <a:rPr lang="de-DE" sz="1600"/>
              <a:t>M. Döll</a:t>
            </a:r>
            <a:r>
              <a:rPr lang="de-DE" sz="1600"/>
              <a:t> (Hrsg.). </a:t>
            </a:r>
            <a:r>
              <a:rPr lang="de-DE" sz="1600" i="1"/>
              <a:t>Von der Sprachdiagnose zur Sprachförderung (</a:t>
            </a:r>
            <a:r>
              <a:rPr lang="de-DE" sz="1600" i="1"/>
              <a:t>FörMig</a:t>
            </a:r>
            <a:r>
              <a:rPr lang="de-DE" sz="1600" i="1"/>
              <a:t> Edition Band 5)</a:t>
            </a:r>
            <a:r>
              <a:rPr lang="de-DE" sz="1600"/>
              <a:t>. Münster: </a:t>
            </a:r>
            <a:r>
              <a:rPr lang="de-DE" sz="1600"/>
              <a:t>Waxmann</a:t>
            </a:r>
            <a:r>
              <a:rPr lang="de-DE" sz="1600"/>
              <a:t>, S. </a:t>
            </a:r>
            <a:r>
              <a:rPr lang="de-DE" sz="1600"/>
              <a:t>139-146</a:t>
            </a:r>
            <a:r>
              <a:rPr lang="de-DE" sz="1600"/>
              <a:t>. </a:t>
            </a:r>
            <a:endParaRPr/>
          </a:p>
          <a:p>
            <a:pPr marL="0" indent="0">
              <a:lnSpc>
                <a:spcPct val="100000"/>
              </a:lnSpc>
              <a:spcBef>
                <a:spcPts val="0"/>
              </a:spcBef>
              <a:spcAft>
                <a:spcPts val="600"/>
              </a:spcAft>
              <a:buNone/>
              <a:defRPr/>
            </a:pPr>
            <a:r>
              <a:rPr lang="de-DE" sz="1600"/>
              <a:t>Die </a:t>
            </a:r>
            <a:r>
              <a:rPr lang="de-DE" sz="1600"/>
              <a:t>Bearbeitung der Texte kann mithilfe der Methode </a:t>
            </a:r>
            <a:r>
              <a:rPr lang="de-DE" sz="1600" i="1"/>
              <a:t>Gruppenpuzzle</a:t>
            </a:r>
            <a:r>
              <a:rPr lang="de-DE" sz="1600"/>
              <a:t> </a:t>
            </a:r>
            <a:r>
              <a:rPr lang="de-DE" sz="1600"/>
              <a:t>oder alternativ als nachbereitende Hausaufgabe erfolgen.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98306" name="Titel 1" hidden="0"/>
          <p:cNvSpPr>
            <a:spLocks noGrp="1"/>
          </p:cNvSpPr>
          <p:nvPr isPhoto="0" userDrawn="0">
            <p:ph type="title" hasCustomPrompt="0"/>
          </p:nvPr>
        </p:nvSpPr>
        <p:spPr bwMode="auto"/>
        <p:txBody>
          <a:bodyPr/>
          <a:lstStyle/>
          <a:p>
            <a:pPr>
              <a:defRPr/>
            </a:pPr>
            <a:r>
              <a:rPr lang="de-DE"/>
              <a:t>Literatur und Literaturhinweise</a:t>
            </a:r>
            <a:endParaRPr/>
          </a:p>
        </p:txBody>
      </p:sp>
      <p:sp>
        <p:nvSpPr>
          <p:cNvPr id="98308" name="Fußzeilenplatzhalter 3"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r>
              <a:rPr lang="de-DE" sz="1200"/>
              <a:t> </a:t>
            </a:r>
            <a:endParaRPr/>
          </a:p>
        </p:txBody>
      </p:sp>
      <p:sp>
        <p:nvSpPr>
          <p:cNvPr id="98307" name="Inhaltsplatzhalter 2" hidden="0"/>
          <p:cNvSpPr>
            <a:spLocks noGrp="1"/>
          </p:cNvSpPr>
          <p:nvPr isPhoto="0" userDrawn="0">
            <p:ph type="body" sz="quarter" idx="10" hasCustomPrompt="0"/>
          </p:nvPr>
        </p:nvSpPr>
        <p:spPr bwMode="auto">
          <a:xfrm>
            <a:off x="622299" y="1360313"/>
            <a:ext cx="7886700" cy="4952916"/>
          </a:xfrm>
        </p:spPr>
        <p:txBody>
          <a:bodyPr>
            <a:noAutofit/>
          </a:bodyPr>
          <a:lstStyle/>
          <a:p>
            <a:pPr marL="358775" indent="-358775">
              <a:lnSpc>
                <a:spcPct val="100000"/>
              </a:lnSpc>
              <a:spcBef>
                <a:spcPts val="0"/>
              </a:spcBef>
              <a:spcAft>
                <a:spcPts val="600"/>
              </a:spcAft>
              <a:buNone/>
              <a:defRPr/>
            </a:pPr>
            <a:r>
              <a:rPr lang="de-DE" sz="1400"/>
              <a:t>Baur, R. &amp; </a:t>
            </a:r>
            <a:r>
              <a:rPr lang="de-DE" sz="1400"/>
              <a:t>Spettmann</a:t>
            </a:r>
            <a:r>
              <a:rPr lang="de-DE" sz="1400"/>
              <a:t>, M. (2009). Der C-Test als Instrument der Sprachdiagnose und Sprachförderung. In: </a:t>
            </a:r>
            <a:r>
              <a:rPr lang="de-DE" sz="1400"/>
              <a:t>D. Lengyel</a:t>
            </a:r>
            <a:r>
              <a:rPr lang="de-DE" sz="1400"/>
              <a:t>, H. H.</a:t>
            </a:r>
            <a:r>
              <a:rPr lang="de-DE" sz="1400"/>
              <a:t> Reich, H.-J. Roth, M. Döll (Hrsg.). </a:t>
            </a:r>
            <a:r>
              <a:rPr lang="de-DE" sz="1400" i="1"/>
              <a:t>Von der Sprachdiagnose zur Sprachförderung.</a:t>
            </a:r>
            <a:r>
              <a:rPr lang="de-DE" sz="1400"/>
              <a:t> Münster: </a:t>
            </a:r>
            <a:r>
              <a:rPr lang="de-DE" sz="1400"/>
              <a:t>Waxmann</a:t>
            </a:r>
            <a:r>
              <a:rPr lang="de-DE" sz="1400"/>
              <a:t>, S. 115-127.</a:t>
            </a:r>
            <a:endParaRPr/>
          </a:p>
          <a:p>
            <a:pPr marL="358775" indent="-358775">
              <a:lnSpc>
                <a:spcPct val="100000"/>
              </a:lnSpc>
              <a:spcBef>
                <a:spcPts val="0"/>
              </a:spcBef>
              <a:spcAft>
                <a:spcPts val="600"/>
              </a:spcAft>
              <a:buNone/>
              <a:defRPr/>
            </a:pPr>
            <a:r>
              <a:rPr lang="de-DE" sz="1400"/>
              <a:t>Baur</a:t>
            </a:r>
            <a:r>
              <a:rPr lang="de-DE" sz="1400"/>
              <a:t>, R. &amp; </a:t>
            </a:r>
            <a:r>
              <a:rPr lang="de-DE" sz="1400"/>
              <a:t>Spettmann</a:t>
            </a:r>
            <a:r>
              <a:rPr lang="de-DE" sz="1400"/>
              <a:t>, M. (2008). </a:t>
            </a:r>
            <a:r>
              <a:rPr lang="de-DE" sz="1400"/>
              <a:t>Sprachstandsmessung</a:t>
            </a:r>
            <a:r>
              <a:rPr lang="de-DE" sz="1400"/>
              <a:t> und Sprachförderung mit dem C-Test. In: </a:t>
            </a:r>
            <a:r>
              <a:rPr lang="de-DE" sz="1400"/>
              <a:t>B. Ahrenholz</a:t>
            </a:r>
            <a:r>
              <a:rPr lang="de-DE" sz="1400"/>
              <a:t>, I. </a:t>
            </a:r>
            <a:r>
              <a:rPr lang="de-DE" sz="1400"/>
              <a:t>Oomen</a:t>
            </a:r>
            <a:r>
              <a:rPr lang="de-DE" sz="1400"/>
              <a:t>-Welke (Hrsg.). </a:t>
            </a:r>
            <a:r>
              <a:rPr lang="de-DE" sz="1400" i="1"/>
              <a:t>Deutsch als Zweitsprache</a:t>
            </a:r>
            <a:r>
              <a:rPr lang="de-DE" sz="1400"/>
              <a:t>. </a:t>
            </a:r>
            <a:r>
              <a:rPr lang="de-DE" sz="1400"/>
              <a:t>Baltmannsweiler</a:t>
            </a:r>
            <a:r>
              <a:rPr lang="de-DE" sz="1400"/>
              <a:t>: Schneider Verlag </a:t>
            </a:r>
            <a:r>
              <a:rPr lang="de-DE" sz="1400"/>
              <a:t>Hohengehren</a:t>
            </a:r>
            <a:r>
              <a:rPr lang="de-DE" sz="1400"/>
              <a:t>, S. 430-441.</a:t>
            </a:r>
            <a:endParaRPr/>
          </a:p>
          <a:p>
            <a:pPr marL="358775" indent="-358775">
              <a:lnSpc>
                <a:spcPct val="100000"/>
              </a:lnSpc>
              <a:spcBef>
                <a:spcPts val="0"/>
              </a:spcBef>
              <a:spcAft>
                <a:spcPts val="600"/>
              </a:spcAft>
              <a:buNone/>
              <a:defRPr/>
            </a:pPr>
            <a:r>
              <a:rPr lang="de-DE" sz="1400"/>
              <a:t>Beese</a:t>
            </a:r>
            <a:r>
              <a:rPr lang="de-DE" sz="1400"/>
              <a:t>, M., </a:t>
            </a:r>
            <a:r>
              <a:rPr lang="de-DE" sz="1400"/>
              <a:t>Benholz</a:t>
            </a:r>
            <a:r>
              <a:rPr lang="de-DE" sz="1400"/>
              <a:t>, C., </a:t>
            </a:r>
            <a:r>
              <a:rPr lang="de-DE" sz="1400"/>
              <a:t>Chlosta</a:t>
            </a:r>
            <a:r>
              <a:rPr lang="de-DE" sz="1400"/>
              <a:t>, C., Gürsoy, E., Hinrichs, B., Niederhaus, C. &amp; </a:t>
            </a:r>
            <a:r>
              <a:rPr lang="de-DE" sz="1400"/>
              <a:t>Oleschko</a:t>
            </a:r>
            <a:r>
              <a:rPr lang="de-DE" sz="1400"/>
              <a:t>, S. (2014).</a:t>
            </a:r>
            <a:r>
              <a:rPr lang="de-DE" sz="1400" i="1"/>
              <a:t> DLL 16. Sprachbildung in allen Fächern. Deutsch als Zweitsprache</a:t>
            </a:r>
            <a:r>
              <a:rPr lang="de-DE" sz="1400"/>
              <a:t>. München: Klett-Langenscheidt</a:t>
            </a:r>
            <a:r>
              <a:rPr lang="de-DE" sz="1400"/>
              <a:t>.</a:t>
            </a:r>
            <a:endParaRPr/>
          </a:p>
          <a:p>
            <a:pPr marL="358775" indent="-358775">
              <a:lnSpc>
                <a:spcPct val="100000"/>
              </a:lnSpc>
              <a:spcBef>
                <a:spcPts val="0"/>
              </a:spcBef>
              <a:spcAft>
                <a:spcPts val="600"/>
              </a:spcAft>
              <a:buNone/>
              <a:defRPr/>
            </a:pPr>
            <a:r>
              <a:rPr lang="de-DE" sz="1400"/>
              <a:t>Bickes</a:t>
            </a:r>
            <a:r>
              <a:rPr lang="de-DE" sz="1400"/>
              <a:t>,</a:t>
            </a:r>
            <a:r>
              <a:rPr lang="de-DE" sz="1400"/>
              <a:t> C.</a:t>
            </a:r>
            <a:r>
              <a:rPr lang="de-DE" sz="1400"/>
              <a:t> </a:t>
            </a:r>
            <a:r>
              <a:rPr lang="de-DE" sz="1400"/>
              <a:t>(2016). </a:t>
            </a:r>
            <a:r>
              <a:rPr lang="de-DE" sz="1400" i="1"/>
              <a:t>Funktion und Struktur von Bildungs- und Fachsprache. Ein grammatischer Leitfaden.</a:t>
            </a:r>
            <a:r>
              <a:rPr lang="de-DE" sz="1400"/>
              <a:t> Hannover: </a:t>
            </a:r>
            <a:r>
              <a:rPr lang="de-DE" sz="1400"/>
              <a:t>unidruck</a:t>
            </a:r>
            <a:r>
              <a:rPr lang="de-DE" sz="1400"/>
              <a:t>.</a:t>
            </a:r>
            <a:endParaRPr/>
          </a:p>
          <a:p>
            <a:pPr marL="358775" indent="-358775">
              <a:lnSpc>
                <a:spcPct val="100000"/>
              </a:lnSpc>
              <a:spcBef>
                <a:spcPts val="0"/>
              </a:spcBef>
              <a:spcAft>
                <a:spcPts val="600"/>
              </a:spcAft>
              <a:buNone/>
              <a:defRPr/>
            </a:pPr>
            <a:r>
              <a:rPr lang="de-DE" sz="1400"/>
              <a:t>Bühler-Otten</a:t>
            </a:r>
            <a:r>
              <a:rPr lang="de-DE" sz="1400"/>
              <a:t>, S. (2007). Sprachenportfolios. Eine kommentierte Übersicht. In: H. H. Reich, H.-J. Roth &amp; U. Neumann (Hrsg.). </a:t>
            </a:r>
            <a:r>
              <a:rPr lang="de-DE" sz="1400" i="1"/>
              <a:t>Sprachdiagnostik im Lernprozess. Verfahren zur Analyse von Sprachständen im Kontext von Zweisprachigkeit.</a:t>
            </a:r>
            <a:r>
              <a:rPr lang="de-DE" sz="1400"/>
              <a:t> Münster: </a:t>
            </a:r>
            <a:r>
              <a:rPr lang="de-DE" sz="1400"/>
              <a:t>Waxmann</a:t>
            </a:r>
            <a:r>
              <a:rPr lang="de-DE" sz="1400"/>
              <a:t>, S. 55-70</a:t>
            </a:r>
            <a:r>
              <a:rPr lang="de-DE" sz="1400"/>
              <a:t>.</a:t>
            </a:r>
            <a:endParaRPr/>
          </a:p>
          <a:p>
            <a:pPr marL="358775" indent="-358775">
              <a:lnSpc>
                <a:spcPct val="100000"/>
              </a:lnSpc>
              <a:spcBef>
                <a:spcPts val="0"/>
              </a:spcBef>
              <a:spcAft>
                <a:spcPts val="600"/>
              </a:spcAft>
              <a:buNone/>
              <a:defRPr/>
            </a:pPr>
            <a:r>
              <a:rPr lang="de-DE" sz="1400"/>
              <a:t>Dirim</a:t>
            </a:r>
            <a:r>
              <a:rPr lang="de-DE" sz="1400"/>
              <a:t>, I. &amp; Döll, M. (2009). ‚Bumerang‘. Erfassung der Sprachkompetenzen im Übergang von der Schule in den Beruf. Vergleichende Beobachtungen zum Türkischen und Deutschen am Beispiel einer Schülerin. In: D. </a:t>
            </a:r>
            <a:r>
              <a:rPr lang="de-DE" sz="1400"/>
              <a:t>Lengyel</a:t>
            </a:r>
            <a:r>
              <a:rPr lang="de-DE" sz="1400"/>
              <a:t>,</a:t>
            </a:r>
            <a:r>
              <a:rPr lang="de-DE" sz="1400"/>
              <a:t>, H. H. Reich, H.-J. Roth, M. Döll (Hrsg.). </a:t>
            </a:r>
            <a:r>
              <a:rPr lang="de-DE" sz="1400" i="1"/>
              <a:t>Von der Sprachdiagnose zur Sprachförderung.</a:t>
            </a:r>
            <a:r>
              <a:rPr lang="de-DE" sz="1400"/>
              <a:t> Münster: </a:t>
            </a:r>
            <a:r>
              <a:rPr lang="de-DE" sz="1400"/>
              <a:t>Waxmann</a:t>
            </a:r>
            <a:r>
              <a:rPr lang="de-DE" sz="1400"/>
              <a:t>, S. 139-146</a:t>
            </a:r>
            <a:r>
              <a:rPr lang="de-DE" sz="1400"/>
              <a:t>.</a:t>
            </a:r>
            <a:endParaRPr lang="de-DE" sz="14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2290" name="Titel 1" hidden="0"/>
          <p:cNvSpPr>
            <a:spLocks noGrp="1"/>
          </p:cNvSpPr>
          <p:nvPr isPhoto="0" userDrawn="0">
            <p:ph type="title" hasCustomPrompt="0"/>
          </p:nvPr>
        </p:nvSpPr>
        <p:spPr bwMode="auto"/>
        <p:txBody>
          <a:bodyPr/>
          <a:lstStyle/>
          <a:p>
            <a:pPr>
              <a:defRPr/>
            </a:pPr>
            <a:r>
              <a:rPr lang="de-DE"/>
              <a:t>Kommentare</a:t>
            </a:r>
            <a:endParaRPr/>
          </a:p>
        </p:txBody>
      </p:sp>
      <p:sp>
        <p:nvSpPr>
          <p:cNvPr id="12292"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3" name="Inhaltsplatzhalter 2" hidden="0"/>
          <p:cNvSpPr>
            <a:spLocks noGrp="1"/>
          </p:cNvSpPr>
          <p:nvPr isPhoto="0" userDrawn="0">
            <p:ph type="body" sz="quarter" idx="10" hasCustomPrompt="0"/>
          </p:nvPr>
        </p:nvSpPr>
        <p:spPr bwMode="auto"/>
        <p:txBody>
          <a:bodyPr>
            <a:normAutofit fontScale="77500" lnSpcReduction="20000"/>
          </a:bodyPr>
          <a:lstStyle/>
          <a:p>
            <a:pPr marL="0" indent="0">
              <a:lnSpc>
                <a:spcPct val="120000"/>
              </a:lnSpc>
              <a:buNone/>
              <a:defRPr/>
            </a:pPr>
            <a:r>
              <a:rPr lang="de-DE"/>
              <a:t>Erwartungshorizonte der Lehrkraft: </a:t>
            </a:r>
            <a:endParaRPr/>
          </a:p>
          <a:p>
            <a:pPr marL="0" indent="0">
              <a:lnSpc>
                <a:spcPct val="120000"/>
              </a:lnSpc>
              <a:buNone/>
              <a:defRPr/>
            </a:pPr>
            <a:r>
              <a:rPr lang="de-DE"/>
              <a:t>Aufgabe </a:t>
            </a:r>
            <a:r>
              <a:rPr lang="de-DE"/>
              <a:t>c) </a:t>
            </a:r>
            <a:endParaRPr/>
          </a:p>
          <a:p>
            <a:pPr>
              <a:lnSpc>
                <a:spcPct val="120000"/>
              </a:lnSpc>
              <a:defRPr/>
            </a:pPr>
            <a:r>
              <a:rPr lang="de-DE"/>
              <a:t>Wenn die obere Lichtquelle grünes Licht aussendet, ist auch der obere Halbschatten grün, da diese Lichtquelle in das Schattengebiet hineinleuchtet. </a:t>
            </a:r>
            <a:endParaRPr/>
          </a:p>
          <a:p>
            <a:pPr>
              <a:lnSpc>
                <a:spcPct val="120000"/>
              </a:lnSpc>
              <a:defRPr/>
            </a:pPr>
            <a:r>
              <a:rPr lang="de-DE"/>
              <a:t>(Gleiches gilt für die rote untere Leuchte). </a:t>
            </a:r>
            <a:endParaRPr/>
          </a:p>
          <a:p>
            <a:pPr>
              <a:lnSpc>
                <a:spcPct val="120000"/>
              </a:lnSpc>
              <a:defRPr/>
            </a:pPr>
            <a:endParaRPr lang="de-DE"/>
          </a:p>
          <a:p>
            <a:pPr marL="0" indent="0">
              <a:lnSpc>
                <a:spcPct val="120000"/>
              </a:lnSpc>
              <a:buNone/>
              <a:defRPr/>
            </a:pPr>
            <a:r>
              <a:rPr lang="de-DE"/>
              <a:t>Aufgabe d) </a:t>
            </a:r>
            <a:endParaRPr/>
          </a:p>
          <a:p>
            <a:pPr>
              <a:lnSpc>
                <a:spcPct val="120000"/>
              </a:lnSpc>
              <a:defRPr/>
            </a:pPr>
            <a:r>
              <a:rPr lang="de-DE"/>
              <a:t>Je weiter der Schirm nach hinten verschoben wird/je größer die Bildweite ist, desto größer ist das Schattenbild. </a:t>
            </a:r>
            <a:endParaRPr/>
          </a:p>
          <a:p>
            <a:pPr>
              <a:lnSpc>
                <a:spcPct val="120000"/>
              </a:lnSpc>
              <a:defRPr/>
            </a:pPr>
            <a:r>
              <a:rPr lang="de-DE"/>
              <a:t>Je näher der Schirm an den Gegenstand herangeschoben wird/je kleiner die Bildweite ist, desto kleiner ist das Schattenbild. </a:t>
            </a:r>
            <a:endParaRPr/>
          </a:p>
          <a:p>
            <a:pPr>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0354" name="Titel 1" hidden="0"/>
          <p:cNvSpPr>
            <a:spLocks noGrp="1"/>
          </p:cNvSpPr>
          <p:nvPr isPhoto="0" userDrawn="0">
            <p:ph type="title" hasCustomPrompt="0"/>
          </p:nvPr>
        </p:nvSpPr>
        <p:spPr bwMode="auto"/>
        <p:txBody>
          <a:bodyPr/>
          <a:lstStyle/>
          <a:p>
            <a:pPr>
              <a:defRPr/>
            </a:pPr>
            <a:r>
              <a:rPr lang="de-DE"/>
              <a:t>Literatur und Literaturhinweise</a:t>
            </a:r>
            <a:endParaRPr lang="de-DE"/>
          </a:p>
        </p:txBody>
      </p:sp>
      <p:sp>
        <p:nvSpPr>
          <p:cNvPr id="100356" name="Fußzeilenplatzhalter 3"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100355" name="Inhaltsplatzhalter 2" hidden="0"/>
          <p:cNvSpPr>
            <a:spLocks noGrp="1"/>
          </p:cNvSpPr>
          <p:nvPr isPhoto="0" userDrawn="0">
            <p:ph type="body" sz="quarter" idx="10" hasCustomPrompt="0"/>
          </p:nvPr>
        </p:nvSpPr>
        <p:spPr bwMode="auto">
          <a:xfrm>
            <a:off x="622299" y="1377118"/>
            <a:ext cx="7886700" cy="4544871"/>
          </a:xfrm>
        </p:spPr>
        <p:txBody>
          <a:bodyPr>
            <a:noAutofit/>
          </a:bodyPr>
          <a:lstStyle/>
          <a:p>
            <a:pPr marL="358775" indent="-358775">
              <a:lnSpc>
                <a:spcPct val="100000"/>
              </a:lnSpc>
              <a:spcBef>
                <a:spcPts val="0"/>
              </a:spcBef>
              <a:spcAft>
                <a:spcPts val="600"/>
              </a:spcAft>
              <a:buNone/>
              <a:defRPr/>
            </a:pPr>
            <a:r>
              <a:rPr lang="de-DE" sz="1400"/>
              <a:t>Döll, M. (2009). Beobachtung und Dokumentation von Kompetenz und Kompetenzzuwachs im Deutschen als Zweitsprache mit den Niveaubeschreibungen </a:t>
            </a:r>
            <a:r>
              <a:rPr lang="de-DE" sz="1400"/>
              <a:t>DaZ</a:t>
            </a:r>
            <a:r>
              <a:rPr lang="de-DE" sz="1400"/>
              <a:t>. In: D. </a:t>
            </a:r>
            <a:r>
              <a:rPr lang="de-DE" sz="1400"/>
              <a:t>Lengyel</a:t>
            </a:r>
            <a:r>
              <a:rPr lang="de-DE" sz="1400"/>
              <a:t>, H. H.</a:t>
            </a:r>
            <a:r>
              <a:rPr lang="de-DE" sz="1400"/>
              <a:t> Reich, H.-J. Roth, M. Döll (Hrsg.). </a:t>
            </a:r>
            <a:r>
              <a:rPr lang="de-DE" sz="1400" i="1"/>
              <a:t>Von der Sprachdiagnose zur Sprachförderung</a:t>
            </a:r>
            <a:r>
              <a:rPr lang="de-DE" sz="1400"/>
              <a:t>. Münster: </a:t>
            </a:r>
            <a:r>
              <a:rPr lang="de-DE" sz="1400"/>
              <a:t>Waxmann</a:t>
            </a:r>
            <a:r>
              <a:rPr lang="de-DE" sz="1400"/>
              <a:t>, S. 109-114.</a:t>
            </a:r>
            <a:endParaRPr/>
          </a:p>
          <a:p>
            <a:pPr marL="358775" indent="-358775">
              <a:lnSpc>
                <a:spcPct val="100000"/>
              </a:lnSpc>
              <a:spcBef>
                <a:spcPts val="0"/>
              </a:spcBef>
              <a:spcAft>
                <a:spcPts val="600"/>
              </a:spcAft>
              <a:buNone/>
              <a:defRPr/>
            </a:pPr>
            <a:r>
              <a:rPr lang="de-DE" sz="1400"/>
              <a:t>Europarat/Rat für kulturelle Zusammenarbeit (2001). </a:t>
            </a:r>
            <a:r>
              <a:rPr lang="de-DE" sz="1400" i="1"/>
              <a:t>Gemeinsamer europäischer Referenzrahmen für Sprachen: lernen, lehren, beurteilen</a:t>
            </a:r>
            <a:r>
              <a:rPr lang="de-DE" sz="1400"/>
              <a:t>. Berlin: Langenscheidt. </a:t>
            </a:r>
            <a:endParaRPr/>
          </a:p>
          <a:p>
            <a:pPr marL="358775" indent="-358775">
              <a:lnSpc>
                <a:spcPct val="100000"/>
              </a:lnSpc>
              <a:spcBef>
                <a:spcPts val="0"/>
              </a:spcBef>
              <a:spcAft>
                <a:spcPts val="600"/>
              </a:spcAft>
              <a:buNone/>
              <a:defRPr/>
            </a:pPr>
            <a:r>
              <a:rPr lang="de-DE" sz="1400"/>
              <a:t>Europäisches Sprachportfolio. Grundportfolio (Hrsg.) (2007). </a:t>
            </a:r>
            <a:r>
              <a:rPr lang="de-DE" sz="1400" i="1"/>
              <a:t>BLK-Verbundprojekt. „Sprachen lehren und lernen als Kontinuum“.</a:t>
            </a:r>
            <a:r>
              <a:rPr lang="de-DE" sz="1400"/>
              <a:t> Berlin/ Bremen/ Hessen/Nordrhein-Westfalen. </a:t>
            </a:r>
            <a:r>
              <a:rPr lang="de-DE" sz="1400"/>
              <a:t>URL: </a:t>
            </a:r>
            <a:r>
              <a:rPr lang="de-DE" sz="1400" u="sng">
                <a:hlinkClick r:id="rId2" tooltip="http://www.sprachenportfolio.de/PDF/GrundportfolioOnline.pdf"/>
              </a:rPr>
              <a:t>http://</a:t>
            </a:r>
            <a:r>
              <a:rPr lang="de-DE" sz="1400" u="sng">
                <a:hlinkClick r:id="rId2" tooltip="http://www.sprachenportfolio.de/PDF/GrundportfolioOnline.pdf"/>
              </a:rPr>
              <a:t>www.sprachenportfolio.de/PDF/GrundportfolioOnline.pdf</a:t>
            </a:r>
            <a:r>
              <a:rPr lang="de-DE" sz="1400"/>
              <a:t> [letzter Zugriff: 24.05.2016].</a:t>
            </a:r>
            <a:endParaRPr/>
          </a:p>
          <a:p>
            <a:pPr marL="358775" indent="-358775">
              <a:lnSpc>
                <a:spcPct val="100000"/>
              </a:lnSpc>
              <a:spcBef>
                <a:spcPts val="0"/>
              </a:spcBef>
              <a:spcAft>
                <a:spcPts val="600"/>
              </a:spcAft>
              <a:buNone/>
              <a:defRPr/>
            </a:pPr>
            <a:r>
              <a:rPr lang="de-DE" sz="1400"/>
              <a:t>Gantefort</a:t>
            </a:r>
            <a:r>
              <a:rPr lang="de-DE" sz="1400"/>
              <a:t>, C., Roth, H.-J. (2008). Ein Sturz und seine Folgen. Zur Evaluation von Textkompetenz im narrativen Schreiben mit dem </a:t>
            </a:r>
            <a:r>
              <a:rPr lang="de-DE" sz="1400"/>
              <a:t>FörMig</a:t>
            </a:r>
            <a:r>
              <a:rPr lang="de-DE" sz="1400"/>
              <a:t>-Instrument ‚Tulpenbeet‘. In: T. Klinger, K. </a:t>
            </a:r>
            <a:r>
              <a:rPr lang="de-DE" sz="1400"/>
              <a:t>Schwippert</a:t>
            </a:r>
            <a:r>
              <a:rPr lang="de-DE" sz="1400"/>
              <a:t>, B. Leiblein (Hrsg.). </a:t>
            </a:r>
            <a:r>
              <a:rPr lang="de-DE" sz="1400" i="1"/>
              <a:t>Evaluation im Modellprogramm </a:t>
            </a:r>
            <a:r>
              <a:rPr lang="de-DE" sz="1400" i="1"/>
              <a:t>FörMig</a:t>
            </a:r>
            <a:r>
              <a:rPr lang="de-DE" sz="1400" i="1"/>
              <a:t>. Planung und Realisierung eines Evaluationskonzepts</a:t>
            </a:r>
            <a:r>
              <a:rPr lang="de-DE" sz="1400"/>
              <a:t>. Münster: </a:t>
            </a:r>
            <a:r>
              <a:rPr lang="de-DE" sz="1400"/>
              <a:t>Waxmann</a:t>
            </a:r>
            <a:r>
              <a:rPr lang="de-DE" sz="1400"/>
              <a:t>, S. 29-50.</a:t>
            </a:r>
            <a:endParaRPr/>
          </a:p>
          <a:p>
            <a:pPr marL="358775" indent="-358775">
              <a:lnSpc>
                <a:spcPct val="100000"/>
              </a:lnSpc>
              <a:spcBef>
                <a:spcPts val="0"/>
              </a:spcBef>
              <a:spcAft>
                <a:spcPts val="600"/>
              </a:spcAft>
              <a:buNone/>
              <a:defRPr/>
            </a:pPr>
            <a:r>
              <a:rPr lang="de-DE" sz="1400"/>
              <a:t>Grießhaber, W. (2013). </a:t>
            </a:r>
            <a:r>
              <a:rPr lang="de-DE" sz="1400" i="1"/>
              <a:t>Die Profilanalyse für Deutsch als Instrument zur Sprachförderung</a:t>
            </a:r>
            <a:r>
              <a:rPr lang="de-DE" sz="1400"/>
              <a:t>. Online verfügbar unter: </a:t>
            </a:r>
            <a:r>
              <a:rPr lang="de-DE" sz="1400" u="sng">
                <a:hlinkClick r:id="rId3" tooltip="https://www.uni-due.de/imperia/md/content/prodaz/griesshaber_profilanalyse_deutsch.pdf"/>
              </a:rPr>
              <a:t>https://www.uni-due.de/imperia/md/content/prodaz/griesshaber_profilanalyse_deutsch.pdf</a:t>
            </a:r>
            <a:r>
              <a:rPr lang="de-DE" sz="1400"/>
              <a:t>  [letzter Zugriff: 24.05.2016].</a:t>
            </a:r>
            <a:endParaRPr/>
          </a:p>
          <a:p>
            <a:pPr marL="358775" indent="-358775">
              <a:lnSpc>
                <a:spcPct val="100000"/>
              </a:lnSpc>
              <a:spcBef>
                <a:spcPts val="0"/>
              </a:spcBef>
              <a:spcAft>
                <a:spcPts val="600"/>
              </a:spcAft>
              <a:buNone/>
              <a:defRPr/>
            </a:pPr>
            <a:r>
              <a:rPr lang="de-DE" sz="1400"/>
              <a:t>Hesse, I. &amp; </a:t>
            </a:r>
            <a:r>
              <a:rPr lang="de-DE" sz="1400"/>
              <a:t>Latzko</a:t>
            </a:r>
            <a:r>
              <a:rPr lang="de-DE" sz="1400"/>
              <a:t>, B. (2011). </a:t>
            </a:r>
            <a:r>
              <a:rPr lang="de-DE" sz="1400" i="1"/>
              <a:t>Diagnostik für Lehrkräfte</a:t>
            </a:r>
            <a:r>
              <a:rPr lang="de-DE" sz="1400"/>
              <a:t>. 2. Aufl. Opladen: Barbara </a:t>
            </a:r>
            <a:r>
              <a:rPr lang="de-DE" sz="1400"/>
              <a:t>Budrich</a:t>
            </a:r>
            <a:r>
              <a:rPr lang="de-DE" sz="1400"/>
              <a:t>. </a:t>
            </a:r>
            <a:endParaRPr/>
          </a:p>
          <a:p>
            <a:pPr marL="358775" indent="-358775">
              <a:lnSpc>
                <a:spcPct val="100000"/>
              </a:lnSpc>
              <a:spcBef>
                <a:spcPts val="0"/>
              </a:spcBef>
              <a:spcAft>
                <a:spcPts val="600"/>
              </a:spcAft>
              <a:buNone/>
              <a:defRPr/>
            </a:pPr>
            <a:r>
              <a:rPr lang="de-DE" sz="1400"/>
              <a:t>Ingenkamp</a:t>
            </a:r>
            <a:r>
              <a:rPr lang="de-DE" sz="1400"/>
              <a:t>, K. &amp; </a:t>
            </a:r>
            <a:r>
              <a:rPr lang="de-DE" sz="1400"/>
              <a:t>Lissmann</a:t>
            </a:r>
            <a:r>
              <a:rPr lang="de-DE" sz="1400"/>
              <a:t>, U. (2008). </a:t>
            </a:r>
            <a:r>
              <a:rPr lang="de-DE" sz="1400" i="1"/>
              <a:t>Lehrbuch der pädagogischen Diagnostik</a:t>
            </a:r>
            <a:r>
              <a:rPr lang="de-DE" sz="1400"/>
              <a:t>. Weinheim: Beltz.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0354" name="Titel 1" hidden="0"/>
          <p:cNvSpPr>
            <a:spLocks noGrp="1"/>
          </p:cNvSpPr>
          <p:nvPr isPhoto="0" userDrawn="0">
            <p:ph type="title" hasCustomPrompt="0"/>
          </p:nvPr>
        </p:nvSpPr>
        <p:spPr bwMode="auto"/>
        <p:txBody>
          <a:bodyPr/>
          <a:lstStyle/>
          <a:p>
            <a:pPr>
              <a:defRPr/>
            </a:pPr>
            <a:r>
              <a:rPr lang="de-DE"/>
              <a:t>Literatur und Literaturhinweise</a:t>
            </a:r>
            <a:endParaRPr lang="de-DE"/>
          </a:p>
        </p:txBody>
      </p:sp>
      <p:sp>
        <p:nvSpPr>
          <p:cNvPr id="100356" name="Fußzeilenplatzhalter 3"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100355" name="Inhaltsplatzhalter 2" hidden="0"/>
          <p:cNvSpPr>
            <a:spLocks noGrp="1"/>
          </p:cNvSpPr>
          <p:nvPr isPhoto="0" userDrawn="0">
            <p:ph type="body" sz="quarter" idx="10" hasCustomPrompt="0"/>
          </p:nvPr>
        </p:nvSpPr>
        <p:spPr bwMode="auto">
          <a:xfrm>
            <a:off x="622299" y="1344367"/>
            <a:ext cx="7886700" cy="4544871"/>
          </a:xfrm>
        </p:spPr>
        <p:txBody>
          <a:bodyPr>
            <a:noAutofit/>
          </a:bodyPr>
          <a:lstStyle/>
          <a:p>
            <a:pPr marL="358775" indent="-358775">
              <a:lnSpc>
                <a:spcPct val="100000"/>
              </a:lnSpc>
              <a:spcBef>
                <a:spcPts val="0"/>
              </a:spcBef>
              <a:spcAft>
                <a:spcPts val="600"/>
              </a:spcAft>
              <a:buNone/>
              <a:defRPr/>
            </a:pPr>
            <a:r>
              <a:rPr lang="de-DE" sz="1400"/>
              <a:t>Jürgens, E. &amp; Sacher, W. (2008). </a:t>
            </a:r>
            <a:r>
              <a:rPr lang="de-DE" sz="1400" i="1"/>
              <a:t>Leistungserziehung und pädagogische Diagnostik in der Schule. Grundlagen und Anregungen für die Praxis.</a:t>
            </a:r>
            <a:r>
              <a:rPr lang="de-DE" sz="1400"/>
              <a:t> Stuttgart: Kohlhammer.   </a:t>
            </a:r>
            <a:endParaRPr/>
          </a:p>
          <a:p>
            <a:pPr marL="358775" indent="-358775">
              <a:lnSpc>
                <a:spcPct val="100000"/>
              </a:lnSpc>
              <a:spcBef>
                <a:spcPts val="0"/>
              </a:spcBef>
              <a:spcAft>
                <a:spcPts val="600"/>
              </a:spcAft>
              <a:buNone/>
              <a:defRPr/>
            </a:pPr>
            <a:r>
              <a:rPr lang="de-DE" sz="1400"/>
              <a:t>Lengyel</a:t>
            </a:r>
            <a:r>
              <a:rPr lang="de-DE" sz="1400"/>
              <a:t>, </a:t>
            </a:r>
            <a:r>
              <a:rPr lang="de-DE" sz="1400"/>
              <a:t>D.</a:t>
            </a:r>
            <a:r>
              <a:rPr lang="de-DE" sz="1400"/>
              <a:t> (2007). Sprachdiagnostik bei mehrsprachigen Kindern. Zur Leistungsfähigkeit sprachheilpädagogischer Instrumente und Verfahren. In: H. H. Reich, H.-J. Roth, U. Neumann (Hrsg.). </a:t>
            </a:r>
            <a:r>
              <a:rPr lang="de-DE" sz="1400" i="1"/>
              <a:t>Sprachdiagnostik im Lernprozess. Verfahren zur Analyse von Sprachständen im Kontext von Zweisprachigkeit.</a:t>
            </a:r>
            <a:r>
              <a:rPr lang="de-DE" sz="1400"/>
              <a:t> Münster: </a:t>
            </a:r>
            <a:r>
              <a:rPr lang="de-DE" sz="1400"/>
              <a:t>Waxmann</a:t>
            </a:r>
            <a:r>
              <a:rPr lang="de-DE" sz="1400"/>
              <a:t>, S. 95-113. </a:t>
            </a:r>
            <a:endParaRPr/>
          </a:p>
          <a:p>
            <a:pPr marL="358775" indent="-358775">
              <a:lnSpc>
                <a:spcPct val="100000"/>
              </a:lnSpc>
              <a:spcBef>
                <a:spcPts val="0"/>
              </a:spcBef>
              <a:spcAft>
                <a:spcPts val="600"/>
              </a:spcAft>
              <a:buNone/>
              <a:defRPr/>
            </a:pPr>
            <a:r>
              <a:rPr lang="de-DE" sz="1400"/>
              <a:t>May, P. (2013). HSP 1-10. </a:t>
            </a:r>
            <a:r>
              <a:rPr lang="de-DE" sz="1400" i="1"/>
              <a:t>Hamburger Schreibprobe. Manual/Handbuch. Diagnose orthografischer Kompetenz.</a:t>
            </a:r>
            <a:r>
              <a:rPr lang="de-DE" sz="1400"/>
              <a:t> Stuttgart: </a:t>
            </a:r>
            <a:r>
              <a:rPr lang="de-DE" sz="1400"/>
              <a:t>vpm</a:t>
            </a:r>
            <a:r>
              <a:rPr lang="de-DE" sz="1400"/>
              <a:t>/Klett. </a:t>
            </a:r>
            <a:endParaRPr/>
          </a:p>
          <a:p>
            <a:pPr marL="358775" indent="-358775">
              <a:lnSpc>
                <a:spcPct val="100000"/>
              </a:lnSpc>
              <a:spcBef>
                <a:spcPts val="0"/>
              </a:spcBef>
              <a:spcAft>
                <a:spcPts val="600"/>
              </a:spcAft>
              <a:buNone/>
              <a:defRPr/>
            </a:pPr>
            <a:r>
              <a:rPr lang="de-DE" sz="1400"/>
              <a:t>May</a:t>
            </a:r>
            <a:r>
              <a:rPr lang="de-DE" sz="1400"/>
              <a:t>, P. (2012). </a:t>
            </a:r>
            <a:r>
              <a:rPr lang="de-DE" sz="1400" i="1"/>
              <a:t>HSP – was ist das</a:t>
            </a:r>
            <a:r>
              <a:rPr lang="de-DE" sz="1400" i="1"/>
              <a:t>?</a:t>
            </a:r>
            <a:r>
              <a:rPr lang="de-DE" sz="1400"/>
              <a:t>. URL: </a:t>
            </a:r>
            <a:r>
              <a:rPr lang="de-DE" sz="1400" u="sng">
                <a:hlinkClick r:id="rId2" tooltip="http://afs-weiterstadt.de/iWeb/AFS_-_Podcasts/BFZ_undMorpheme/Eintrage/2012/6/30_Literatur-Diagnostik-Medien_files/hamburger Schreibprobe_1.pdf"/>
              </a:rPr>
              <a:t>http://afs-weiterstadt.de/iWeb/AFS_-_Podcasts/BFZ_undMorpheme/Eintrage/2012/6/30_Literatur-Diagnostik-Medien_files/hamburger%20Schreibprobe_1.pdf</a:t>
            </a:r>
            <a:r>
              <a:rPr lang="de-DE" sz="1400"/>
              <a:t> [letzter Zugriff: 24.05.2016].</a:t>
            </a:r>
            <a:endParaRPr/>
          </a:p>
          <a:p>
            <a:pPr marL="358775" indent="-358775">
              <a:lnSpc>
                <a:spcPct val="100000"/>
              </a:lnSpc>
              <a:spcBef>
                <a:spcPts val="0"/>
              </a:spcBef>
              <a:spcAft>
                <a:spcPts val="600"/>
              </a:spcAft>
              <a:buNone/>
              <a:defRPr/>
            </a:pPr>
            <a:r>
              <a:rPr lang="de-DE" sz="1400"/>
              <a:t>Quetz</a:t>
            </a:r>
            <a:r>
              <a:rPr lang="de-DE" sz="1400"/>
              <a:t>, J. (2007). Standards und Kompetenzentwicklung in Fremd- und Zweitsprachen. Der Gemeinsame europäische Referenzrahmen für Sprachen und das Europäische Sprachenportfolio. In: H. H. Reich, H.-J. Roth, U. Neumann (Hrsg.). Sprachdiagnostik im Lernprozess. Verfahren zur Analyse von Sprachständen im Kontext von Zweisprachigkeit. Münster: </a:t>
            </a:r>
            <a:r>
              <a:rPr lang="de-DE" sz="1400"/>
              <a:t>Waxmann</a:t>
            </a:r>
            <a:r>
              <a:rPr lang="de-DE" sz="1400"/>
              <a:t>, S. 43-54</a:t>
            </a:r>
            <a:r>
              <a:rPr lang="de-DE" sz="1400"/>
              <a:t>.</a:t>
            </a:r>
            <a:endParaRPr lang="de-DE" sz="14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00354" name="Titel 1" hidden="0"/>
          <p:cNvSpPr>
            <a:spLocks noGrp="1"/>
          </p:cNvSpPr>
          <p:nvPr isPhoto="0" userDrawn="0">
            <p:ph type="title" hasCustomPrompt="0"/>
          </p:nvPr>
        </p:nvSpPr>
        <p:spPr bwMode="auto"/>
        <p:txBody>
          <a:bodyPr/>
          <a:lstStyle/>
          <a:p>
            <a:pPr>
              <a:defRPr/>
            </a:pPr>
            <a:r>
              <a:rPr lang="de-DE"/>
              <a:t>Literatur und Literaturhinweise</a:t>
            </a:r>
            <a:endParaRPr lang="de-DE"/>
          </a:p>
        </p:txBody>
      </p:sp>
      <p:sp>
        <p:nvSpPr>
          <p:cNvPr id="100356" name="Fußzeilenplatzhalter 3"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100355" name="Inhaltsplatzhalter 2" hidden="0"/>
          <p:cNvSpPr>
            <a:spLocks noGrp="1"/>
          </p:cNvSpPr>
          <p:nvPr isPhoto="0" userDrawn="0">
            <p:ph type="body" sz="quarter" idx="10" hasCustomPrompt="0"/>
          </p:nvPr>
        </p:nvSpPr>
        <p:spPr bwMode="auto"/>
        <p:txBody>
          <a:bodyPr>
            <a:noAutofit/>
          </a:bodyPr>
          <a:lstStyle/>
          <a:p>
            <a:pPr marL="358775" indent="-358775">
              <a:lnSpc>
                <a:spcPct val="100000"/>
              </a:lnSpc>
              <a:spcBef>
                <a:spcPts val="0"/>
              </a:spcBef>
              <a:spcAft>
                <a:spcPts val="600"/>
              </a:spcAft>
              <a:buNone/>
              <a:defRPr/>
            </a:pPr>
            <a:r>
              <a:rPr lang="de-DE" sz="1400"/>
              <a:t>Redder, A., </a:t>
            </a:r>
            <a:r>
              <a:rPr lang="de-DE" sz="1400"/>
              <a:t>Schwippert</a:t>
            </a:r>
            <a:r>
              <a:rPr lang="de-DE" sz="1400"/>
              <a:t>, K., </a:t>
            </a:r>
            <a:r>
              <a:rPr lang="de-DE" sz="1400"/>
              <a:t>Hasselhorn</a:t>
            </a:r>
            <a:r>
              <a:rPr lang="de-DE" sz="1400"/>
              <a:t>, M., </a:t>
            </a:r>
            <a:r>
              <a:rPr lang="de-DE" sz="1400"/>
              <a:t>Forschner</a:t>
            </a:r>
            <a:r>
              <a:rPr lang="de-DE" sz="1400"/>
              <a:t>, S., Fickermann, D., </a:t>
            </a:r>
            <a:r>
              <a:rPr lang="de-DE" sz="1400"/>
              <a:t>Ehlich</a:t>
            </a:r>
            <a:r>
              <a:rPr lang="de-DE" sz="1400"/>
              <a:t>, K., Becker-</a:t>
            </a:r>
            <a:r>
              <a:rPr lang="de-DE" sz="1400"/>
              <a:t>Mrotzeck</a:t>
            </a:r>
            <a:r>
              <a:rPr lang="de-DE" sz="1400"/>
              <a:t>, M., Krüger-</a:t>
            </a:r>
            <a:r>
              <a:rPr lang="de-DE" sz="1400"/>
              <a:t>Potratz</a:t>
            </a:r>
            <a:r>
              <a:rPr lang="de-DE" sz="1400"/>
              <a:t>, M., </a:t>
            </a:r>
            <a:r>
              <a:rPr lang="de-DE" sz="1400"/>
              <a:t>Rossbach</a:t>
            </a:r>
            <a:r>
              <a:rPr lang="de-DE" sz="1400"/>
              <a:t>, H.-G., </a:t>
            </a:r>
            <a:r>
              <a:rPr lang="de-DE" sz="1400"/>
              <a:t>Stanat</a:t>
            </a:r>
            <a:r>
              <a:rPr lang="de-DE" sz="1400"/>
              <a:t>, P., Weinert, S. (2011). </a:t>
            </a:r>
            <a:r>
              <a:rPr lang="de-DE" sz="1400" i="1"/>
              <a:t>Bilanz und Konzeptualisierung von strukturierter Forschung zu "Sprachdiagnostik und Sprachförderung". Hamburg: Hamburger Zentrum zur Unterstützung der wissenschaftlichen Begleitung und Erforschung schulischer Entwicklungsprozesse (ZUSE).</a:t>
            </a:r>
            <a:r>
              <a:rPr lang="de-DE" sz="1400"/>
              <a:t> </a:t>
            </a:r>
            <a:endParaRPr/>
          </a:p>
          <a:p>
            <a:pPr marL="358775" indent="-358775">
              <a:lnSpc>
                <a:spcPct val="100000"/>
              </a:lnSpc>
              <a:spcBef>
                <a:spcPts val="0"/>
              </a:spcBef>
              <a:spcAft>
                <a:spcPts val="600"/>
              </a:spcAft>
              <a:buNone/>
              <a:defRPr/>
            </a:pPr>
            <a:r>
              <a:rPr lang="de-DE" sz="1400"/>
              <a:t>Reich</a:t>
            </a:r>
            <a:r>
              <a:rPr lang="de-DE" sz="1400"/>
              <a:t>, H. H. &amp; Roth, H.-J. (2007). HAVAS 5. Das Hamburger Verfahren zur Analyse des Sprachstands bei Fünfjährigen. In: H. H. Reich, H.-J. Roth, U. Neumann (Hrsg.). </a:t>
            </a:r>
            <a:r>
              <a:rPr lang="de-DE" sz="1400" i="1"/>
              <a:t>Sprachdiagnostik im Lernprozess. Verfahren zur Analyse von Sprachständen im Kontext von Zweisprachigkeit.</a:t>
            </a:r>
            <a:r>
              <a:rPr lang="de-DE" sz="1400"/>
              <a:t> Münster: </a:t>
            </a:r>
            <a:r>
              <a:rPr lang="de-DE" sz="1400"/>
              <a:t>Waxmann</a:t>
            </a:r>
            <a:r>
              <a:rPr lang="de-DE" sz="1400"/>
              <a:t>, S. 71-94. </a:t>
            </a:r>
            <a:endParaRPr lang="de-DE" sz="1400"/>
          </a:p>
          <a:p>
            <a:pPr marL="358775" indent="-358775">
              <a:lnSpc>
                <a:spcPct val="100000"/>
              </a:lnSpc>
              <a:spcBef>
                <a:spcPts val="0"/>
              </a:spcBef>
              <a:spcAft>
                <a:spcPts val="600"/>
              </a:spcAft>
              <a:buNone/>
              <a:defRPr/>
            </a:pPr>
            <a:r>
              <a:rPr lang="de-DE" sz="1400"/>
              <a:t>Reich, H. H., Roth, H.-J. &amp; Döll, M. (2009). Fast Catch Bumerang. Auswertungshinweise, Schreibimpuls und Auswertungsbogen. </a:t>
            </a:r>
            <a:r>
              <a:rPr lang="de-DE" sz="1400"/>
              <a:t>In: D. </a:t>
            </a:r>
            <a:r>
              <a:rPr lang="de-DE" sz="1400"/>
              <a:t>Lengyel</a:t>
            </a:r>
            <a:r>
              <a:rPr lang="de-DE" sz="1400"/>
              <a:t>, H. H.</a:t>
            </a:r>
            <a:r>
              <a:rPr lang="de-DE" sz="1400"/>
              <a:t> Reich, H.-J. Roth, M. Döll (Hrsg.). </a:t>
            </a:r>
            <a:r>
              <a:rPr lang="de-DE" sz="1400" i="1"/>
              <a:t>Von der Sprachdiagnose zur Sprachförderung</a:t>
            </a:r>
            <a:r>
              <a:rPr lang="de-DE" sz="1400"/>
              <a:t>. Münster: </a:t>
            </a:r>
            <a:r>
              <a:rPr lang="de-DE" sz="1400"/>
              <a:t>Waxmann</a:t>
            </a:r>
            <a:r>
              <a:rPr lang="de-DE" sz="1400"/>
              <a:t>, S</a:t>
            </a:r>
            <a:r>
              <a:rPr lang="de-DE" sz="1400"/>
              <a:t>. 207-241.</a:t>
            </a:r>
            <a:endParaRPr lang="de-DE" sz="1400"/>
          </a:p>
          <a:p>
            <a:pPr marL="358775" indent="-358775">
              <a:lnSpc>
                <a:spcPct val="100000"/>
              </a:lnSpc>
              <a:spcBef>
                <a:spcPts val="0"/>
              </a:spcBef>
              <a:spcAft>
                <a:spcPts val="600"/>
              </a:spcAft>
              <a:buNone/>
              <a:defRPr/>
            </a:pPr>
            <a:r>
              <a:rPr lang="de-DE" sz="1400"/>
              <a:t>Sächsisches </a:t>
            </a:r>
            <a:r>
              <a:rPr lang="de-DE" sz="1400"/>
              <a:t>Bildungsinstitut (</a:t>
            </a:r>
            <a:r>
              <a:rPr lang="de-DE" sz="1400"/>
              <a:t>Hrsg</a:t>
            </a:r>
            <a:r>
              <a:rPr lang="de-DE" sz="1400"/>
              <a:t>.) (2013). </a:t>
            </a:r>
            <a:r>
              <a:rPr lang="de-DE" sz="1400" i="1"/>
              <a:t>Niveaubeschreibungen Deutsch als Zweitsprache für die Sekundarstufe I</a:t>
            </a:r>
            <a:r>
              <a:rPr lang="de-DE" sz="1400"/>
              <a:t>. </a:t>
            </a:r>
            <a:r>
              <a:rPr lang="de-DE" sz="1400"/>
              <a:t>URL: </a:t>
            </a:r>
            <a:r>
              <a:rPr lang="de-DE" sz="1400" u="sng">
                <a:hlinkClick r:id="rId2" tooltip="https://publikationen.sachsen.de/bdb/artikel/14477/documents/26554"/>
              </a:rPr>
              <a:t>https://publikationen.sachsen.de/bdb/artikel/14477/documents/26554</a:t>
            </a:r>
            <a:r>
              <a:rPr lang="de-DE" sz="1400"/>
              <a:t>  [letzter Zugriff: 24.05.2016]. </a:t>
            </a:r>
            <a:endParaRPr lang="de-DE" sz="1400"/>
          </a:p>
          <a:p>
            <a:pPr marL="358775" indent="-358775">
              <a:lnSpc>
                <a:spcPct val="100000"/>
              </a:lnSpc>
              <a:spcBef>
                <a:spcPts val="0"/>
              </a:spcBef>
              <a:spcAft>
                <a:spcPts val="600"/>
              </a:spcAft>
              <a:buNone/>
              <a:defRPr/>
            </a:pPr>
            <a:r>
              <a:rPr lang="de-DE" sz="1400"/>
              <a:t>Schneider</a:t>
            </a:r>
            <a:r>
              <a:rPr lang="de-DE" sz="1400"/>
              <a:t>, W. &amp; Schlagmüller, M. &amp; </a:t>
            </a:r>
            <a:r>
              <a:rPr lang="de-DE" sz="1400"/>
              <a:t>Ennemoser</a:t>
            </a:r>
            <a:r>
              <a:rPr lang="de-DE" sz="1400"/>
              <a:t>, M. (2007). </a:t>
            </a:r>
            <a:r>
              <a:rPr lang="de-DE" sz="1400" i="1"/>
              <a:t>LGVT 6-12. Lesegeschwindigkeits- und Verständnistest für die Klassenstufen 6-12</a:t>
            </a:r>
            <a:r>
              <a:rPr lang="de-DE" sz="1400"/>
              <a:t>. Göttingen: </a:t>
            </a:r>
            <a:r>
              <a:rPr lang="de-DE" sz="1400"/>
              <a:t>Hogrefe</a:t>
            </a:r>
            <a:r>
              <a:rPr lang="de-DE" sz="1400"/>
              <a:t>. </a:t>
            </a:r>
            <a:endParaRPr lang="de-DE" sz="1400"/>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el 1" hidden="0"/>
          <p:cNvSpPr>
            <a:spLocks noGrp="1"/>
          </p:cNvSpPr>
          <p:nvPr isPhoto="0" userDrawn="0">
            <p:ph type="title" hasCustomPrompt="0"/>
          </p:nvPr>
        </p:nvSpPr>
        <p:spPr bwMode="auto"/>
        <p:txBody>
          <a:bodyPr/>
          <a:lstStyle/>
          <a:p>
            <a:pPr>
              <a:defRPr/>
            </a:pPr>
            <a:r>
              <a:rPr lang="de-DE"/>
              <a:t>Literatur und Literaturhinweise</a:t>
            </a:r>
            <a:endParaRPr lang="de-DE"/>
          </a:p>
        </p:txBody>
      </p:sp>
      <p:sp>
        <p:nvSpPr>
          <p:cNvPr id="3" name="Fußzeilenplatzhalter 2" hidden="0"/>
          <p:cNvSpPr>
            <a:spLocks noGrp="1"/>
          </p:cNvSpPr>
          <p:nvPr isPhoto="0" userDrawn="0">
            <p:ph type="ftr" sz="quarter" idx="3" hasCustomPrompt="0"/>
          </p:nvPr>
        </p:nvSpPr>
        <p:spPr bwMode="auto"/>
        <p:txBody>
          <a:bodyPr/>
          <a:lstStyle/>
          <a:p>
            <a:pPr>
              <a:defRPr/>
            </a:pPr>
            <a:r>
              <a:rPr lang="en-US"/>
              <a:t>Herkunft, Sprache und Bildungschancen</a:t>
            </a:r>
            <a:endParaRPr lang="en-US"/>
          </a:p>
        </p:txBody>
      </p:sp>
      <p:sp>
        <p:nvSpPr>
          <p:cNvPr id="4" name="Foliennummernplatzhalter 3"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5" name="Textplatzhalter 4" hidden="0"/>
          <p:cNvSpPr>
            <a:spLocks noGrp="1"/>
          </p:cNvSpPr>
          <p:nvPr isPhoto="0" userDrawn="0">
            <p:ph type="body" sz="quarter" idx="10" hasCustomPrompt="0"/>
          </p:nvPr>
        </p:nvSpPr>
        <p:spPr bwMode="auto"/>
        <p:txBody>
          <a:bodyPr/>
          <a:lstStyle/>
          <a:p>
            <a:pPr marL="358775" indent="-358775">
              <a:lnSpc>
                <a:spcPct val="100000"/>
              </a:lnSpc>
              <a:spcBef>
                <a:spcPts val="0"/>
              </a:spcBef>
              <a:spcAft>
                <a:spcPts val="600"/>
              </a:spcAft>
              <a:buNone/>
              <a:defRPr/>
            </a:pPr>
            <a:r>
              <a:rPr lang="de-DE" sz="1400"/>
              <a:t>Siems</a:t>
            </a:r>
            <a:r>
              <a:rPr lang="de-DE" sz="1400"/>
              <a:t>, M. (2013). </a:t>
            </a:r>
            <a:r>
              <a:rPr lang="de-DE" sz="1400" i="1"/>
              <a:t>Verfahren der </a:t>
            </a:r>
            <a:r>
              <a:rPr lang="de-DE" sz="1400" i="1"/>
              <a:t>Sprachstandsfeststellung</a:t>
            </a:r>
            <a:r>
              <a:rPr lang="de-DE" sz="1400" i="1"/>
              <a:t> für Schülerinnen und Schüler mit Deutsch als Zweitsprache.</a:t>
            </a:r>
            <a:r>
              <a:rPr lang="de-DE" sz="1400"/>
              <a:t> URL: https://www.uni-due.de/imperia/md/content/prodaz/sprachstandsfeststellungs</a:t>
            </a:r>
            <a:br>
              <a:rPr lang="de-DE" sz="1400"/>
            </a:br>
            <a:r>
              <a:rPr lang="de-DE" sz="1400"/>
              <a:t>verfahren_siems.pdf [letzter Zugriff: 24.05.2016].</a:t>
            </a:r>
            <a:endParaRPr/>
          </a:p>
          <a:p>
            <a:pPr marL="358775" indent="-358775">
              <a:lnSpc>
                <a:spcPct val="100000"/>
              </a:lnSpc>
              <a:spcBef>
                <a:spcPts val="0"/>
              </a:spcBef>
              <a:spcAft>
                <a:spcPts val="600"/>
              </a:spcAft>
              <a:buNone/>
              <a:defRPr/>
            </a:pPr>
            <a:r>
              <a:rPr lang="de-DE" sz="1400"/>
              <a:t>Thomé</a:t>
            </a:r>
            <a:r>
              <a:rPr lang="de-DE" sz="1400"/>
              <a:t>, G. &amp;  </a:t>
            </a:r>
            <a:r>
              <a:rPr lang="de-DE" sz="1400"/>
              <a:t>Thomé</a:t>
            </a:r>
            <a:r>
              <a:rPr lang="de-DE" sz="1400"/>
              <a:t>, D. (2014). </a:t>
            </a:r>
            <a:r>
              <a:rPr lang="de-DE" sz="1400" i="1"/>
              <a:t>OLFA 3–9. Oldenburger Fehleranalyse für die Klassen 3-9. Instrument und Handbuch zur Ermittlung der orthographischen Kompetenz und Leistung aus freien Texten und für die Planung und Qualitätssicherung von Fördermaßnahmen. Mit Kopiervorlagen</a:t>
            </a:r>
            <a:r>
              <a:rPr lang="de-DE" sz="1400"/>
              <a:t>. Oldenburg: </a:t>
            </a:r>
            <a:r>
              <a:rPr lang="de-DE" sz="1400"/>
              <a:t>isb</a:t>
            </a:r>
            <a:r>
              <a:rPr lang="de-DE" sz="1400"/>
              <a:t>.</a:t>
            </a:r>
            <a:endParaRPr/>
          </a:p>
          <a:p>
            <a:pPr marL="358775" indent="-358775">
              <a:lnSpc>
                <a:spcPct val="100000"/>
              </a:lnSpc>
              <a:spcBef>
                <a:spcPts val="0"/>
              </a:spcBef>
              <a:spcAft>
                <a:spcPts val="600"/>
              </a:spcAft>
              <a:buNone/>
              <a:defRPr/>
            </a:pPr>
            <a:r>
              <a:rPr lang="de-DE" sz="1400"/>
              <a:t>Witt, S. (2015). </a:t>
            </a:r>
            <a:r>
              <a:rPr lang="de-DE" sz="1400" i="1"/>
              <a:t>Pädagogische Diagnostik. Der DIE-Wissensbaustein für die Praxis</a:t>
            </a:r>
            <a:r>
              <a:rPr lang="de-DE" sz="1400"/>
              <a:t>. URL: </a:t>
            </a:r>
            <a:r>
              <a:rPr lang="de-DE" sz="1400" u="sng">
                <a:hlinkClick r:id="rId2" tooltip="http://www.die-bonn.de/wb/2015-paedagogische-diagnostik-01.pdf"/>
              </a:rPr>
              <a:t>http://www.die-bonn.de/wb/2015-paedagogische-diagnostik-01.pdf</a:t>
            </a:r>
            <a:r>
              <a:rPr lang="de-DE" sz="1400"/>
              <a:t> [letzter Zugriff: 24.05.2016].</a:t>
            </a:r>
            <a:endParaRPr/>
          </a:p>
          <a:p>
            <a:pPr>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lstStyle/>
          <a:p>
            <a:pPr>
              <a:defRPr/>
            </a:pPr>
            <a:r>
              <a:rPr lang="de-DE" sz="2700"/>
              <a:t>Ziele der </a:t>
            </a:r>
            <a:r>
              <a:rPr lang="de-DE" sz="2700"/>
              <a:t>Sprachstandserhebung</a:t>
            </a:r>
            <a:endParaRPr lang="de-DE" sz="2700"/>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a:bodyPr>
          <a:lstStyle/>
          <a:p>
            <a:pPr marL="0" indent="0">
              <a:buNone/>
              <a:defRPr/>
            </a:pPr>
            <a:endParaRPr lang="de-DE"/>
          </a:p>
          <a:p>
            <a:pPr marL="0" indent="0">
              <a:buFont typeface="Wingdings"/>
              <a:buNone/>
              <a:defRPr/>
            </a:pP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
        <p:nvSpPr>
          <p:cNvPr id="8" name="Textfeld 5" hidden="0"/>
          <p:cNvSpPr txBox="1">
            <a:spLocks noChangeArrowheads="1"/>
          </p:cNvSpPr>
          <p:nvPr isPhoto="0" userDrawn="0"/>
        </p:nvSpPr>
        <p:spPr bwMode="auto">
          <a:xfrm>
            <a:off x="622299" y="5906813"/>
            <a:ext cx="8029575" cy="307777"/>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a:t>Abbildung </a:t>
            </a:r>
            <a:r>
              <a:rPr lang="de-DE" sz="1400"/>
              <a:t>1: Ziele der </a:t>
            </a:r>
            <a:r>
              <a:rPr lang="de-DE" sz="1400"/>
              <a:t>Sprachstandserhebung</a:t>
            </a:r>
            <a:r>
              <a:rPr lang="de-DE" sz="1400"/>
              <a:t> (eigene Darstellung). </a:t>
            </a:r>
            <a:endParaRPr lang="de-DE" sz="1400"/>
          </a:p>
        </p:txBody>
      </p:sp>
      <p:sp>
        <p:nvSpPr>
          <p:cNvPr id="3" name="Ellipse 2" hidden="0"/>
          <p:cNvSpPr/>
          <p:nvPr isPhoto="0" userDrawn="0"/>
        </p:nvSpPr>
        <p:spPr bwMode="auto">
          <a:xfrm>
            <a:off x="4665838" y="2178440"/>
            <a:ext cx="2520000" cy="252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b="1"/>
              <a:t>Überbrückung dieser</a:t>
            </a:r>
            <a:br>
              <a:rPr lang="de-DE" sz="1400" b="1"/>
            </a:br>
            <a:r>
              <a:rPr lang="de-DE" sz="1400" b="1"/>
              <a:t>Differenz als Aufgabe</a:t>
            </a:r>
            <a:br>
              <a:rPr lang="de-DE" sz="1400" b="1"/>
            </a:br>
            <a:r>
              <a:rPr lang="de-DE" sz="1400" b="1"/>
              <a:t>des Unterrichts – </a:t>
            </a:r>
            <a:endParaRPr/>
          </a:p>
          <a:p>
            <a:pPr algn="ctr">
              <a:spcBef>
                <a:spcPts val="600"/>
              </a:spcBef>
              <a:defRPr/>
            </a:pPr>
            <a:r>
              <a:rPr lang="de-DE" sz="1400" b="1" u="sng"/>
              <a:t>auch des Fachunterrichts</a:t>
            </a:r>
            <a:endParaRPr lang="de-DE" sz="1400" b="1" u="sng"/>
          </a:p>
        </p:txBody>
      </p:sp>
      <p:sp>
        <p:nvSpPr>
          <p:cNvPr id="9" name="Ellipse 8" hidden="0"/>
          <p:cNvSpPr/>
          <p:nvPr isPhoto="0" userDrawn="0"/>
        </p:nvSpPr>
        <p:spPr bwMode="auto">
          <a:xfrm>
            <a:off x="1782850" y="1498937"/>
            <a:ext cx="1800000" cy="180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b="1"/>
              <a:t>Welche Kompetenzen werden benötigt?</a:t>
            </a:r>
            <a:endParaRPr lang="de-DE" sz="1400" b="1" u="sng"/>
          </a:p>
        </p:txBody>
      </p:sp>
      <p:sp>
        <p:nvSpPr>
          <p:cNvPr id="10" name="Ellipse 9" hidden="0"/>
          <p:cNvSpPr/>
          <p:nvPr isPhoto="0" userDrawn="0"/>
        </p:nvSpPr>
        <p:spPr bwMode="auto">
          <a:xfrm>
            <a:off x="1782850" y="3788840"/>
            <a:ext cx="1800000" cy="1800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de-DE" sz="1400" b="1"/>
              <a:t>Wo stehen die Schüler/innen?</a:t>
            </a:r>
            <a:endParaRPr lang="de-DE" sz="1400" b="1" u="sng"/>
          </a:p>
        </p:txBody>
      </p:sp>
      <p:sp>
        <p:nvSpPr>
          <p:cNvPr id="4" name="Pfeil nach unten 3" hidden="0"/>
          <p:cNvSpPr/>
          <p:nvPr isPhoto="0" userDrawn="0"/>
        </p:nvSpPr>
        <p:spPr bwMode="auto">
          <a:xfrm rot="17476883">
            <a:off x="3831009" y="2372194"/>
            <a:ext cx="696685" cy="523813"/>
          </a:xfrm>
          <a:prstGeom prst="downArrow">
            <a:avLst>
              <a:gd name="adj1" fmla="val 50000"/>
              <a:gd name="adj2" fmla="val 50000"/>
            </a:avLst>
          </a:prstGeom>
          <a:solidFill>
            <a:srgbClr val="BB0F21"/>
          </a:solidFill>
          <a:ln>
            <a:solidFill>
              <a:srgbClr val="BB0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Pfeil nach unten 11" hidden="0"/>
          <p:cNvSpPr/>
          <p:nvPr isPhoto="0" userDrawn="0"/>
        </p:nvSpPr>
        <p:spPr bwMode="auto">
          <a:xfrm rot="14542515">
            <a:off x="3854102" y="4054485"/>
            <a:ext cx="696685" cy="523813"/>
          </a:xfrm>
          <a:prstGeom prst="downArrow">
            <a:avLst>
              <a:gd name="adj1" fmla="val 50000"/>
              <a:gd name="adj2" fmla="val 50000"/>
            </a:avLst>
          </a:prstGeom>
          <a:solidFill>
            <a:srgbClr val="BB0F21"/>
          </a:solidFill>
          <a:ln>
            <a:solidFill>
              <a:srgbClr val="BB0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2290" name="Titel 1" hidden="0"/>
          <p:cNvSpPr>
            <a:spLocks noGrp="1"/>
          </p:cNvSpPr>
          <p:nvPr isPhoto="0" userDrawn="0">
            <p:ph type="title" hasCustomPrompt="0"/>
          </p:nvPr>
        </p:nvSpPr>
        <p:spPr bwMode="auto"/>
        <p:txBody>
          <a:bodyPr/>
          <a:lstStyle/>
          <a:p>
            <a:pPr>
              <a:defRPr/>
            </a:pPr>
            <a:r>
              <a:rPr lang="de-DE"/>
              <a:t>Kommentare</a:t>
            </a:r>
            <a:endParaRPr/>
          </a:p>
        </p:txBody>
      </p:sp>
      <p:sp>
        <p:nvSpPr>
          <p:cNvPr id="12292"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3" name="Inhaltsplatzhalter 2" hidden="0"/>
          <p:cNvSpPr>
            <a:spLocks noGrp="1"/>
          </p:cNvSpPr>
          <p:nvPr isPhoto="0" userDrawn="0">
            <p:ph type="body" sz="quarter" idx="10" hasCustomPrompt="0"/>
          </p:nvPr>
        </p:nvSpPr>
        <p:spPr bwMode="auto">
          <a:xfrm flipH="0" flipV="0">
            <a:off x="628650" y="1177777"/>
            <a:ext cx="7886700" cy="5345328"/>
          </a:xfrm>
        </p:spPr>
        <p:txBody>
          <a:bodyPr vertOverflow="overflow" horzOverflow="clip" vert="horz" wrap="square" lIns="91440" tIns="45720" rIns="91440" bIns="45720" numCol="1" spcCol="0" rtlCol="0" fromWordArt="0" anchor="t" anchorCtr="0" forceAA="0" upright="0" compatLnSpc="0">
            <a:normAutofit fontScale="70000" lnSpcReduction="6000"/>
          </a:bodyPr>
          <a:lstStyle/>
          <a:p>
            <a:pPr marL="0" indent="0">
              <a:lnSpc>
                <a:spcPct val="120000"/>
              </a:lnSpc>
              <a:spcBef>
                <a:spcPts val="0"/>
              </a:spcBef>
              <a:buNone/>
              <a:defRPr/>
            </a:pPr>
            <a:r>
              <a:rPr lang="de-DE"/>
              <a:t>Warum ist </a:t>
            </a:r>
            <a:r>
              <a:rPr lang="de-DE"/>
              <a:t>das Thema </a:t>
            </a:r>
            <a:r>
              <a:rPr lang="de-DE"/>
              <a:t>Sprachstandserhebung</a:t>
            </a:r>
            <a:r>
              <a:rPr lang="de-DE"/>
              <a:t> </a:t>
            </a:r>
            <a:r>
              <a:rPr lang="de-DE"/>
              <a:t>für (angehende) </a:t>
            </a:r>
            <a:r>
              <a:rPr lang="de-DE"/>
              <a:t>Fachlehrkräfte </a:t>
            </a:r>
            <a:r>
              <a:rPr lang="de-DE"/>
              <a:t>überhaupt relevant?</a:t>
            </a:r>
            <a:endParaRPr/>
          </a:p>
          <a:p>
            <a:pPr>
              <a:lnSpc>
                <a:spcPct val="120000"/>
              </a:lnSpc>
              <a:spcBef>
                <a:spcPts val="0"/>
              </a:spcBef>
              <a:defRPr/>
            </a:pPr>
            <a:r>
              <a:rPr lang="de-DE"/>
              <a:t>Die </a:t>
            </a:r>
            <a:r>
              <a:rPr lang="de-DE"/>
              <a:t>Fachinhalte werden durch die Sprache vermittelt. Das Verstehen und Verwenden einer angemessenen Fach- und Bildungssprache ist Grundvoraussetzung für das Verstehen und Anwenden der inhaltlichen Lerngegenstände. </a:t>
            </a:r>
            <a:endParaRPr/>
          </a:p>
          <a:p>
            <a:pPr>
              <a:lnSpc>
                <a:spcPct val="120000"/>
              </a:lnSpc>
              <a:spcBef>
                <a:spcPts val="0"/>
              </a:spcBef>
              <a:defRPr/>
            </a:pPr>
            <a:r>
              <a:rPr lang="de-DE"/>
              <a:t>Das niedersächsische Kerncurriculum für die Naturwissenschaften weist sprachliche Kompetenzen explizit aus. Insbesondere in der prozessbezogenen Kompetenz „Kommunikation“ wird Sprache zum Lehrgegenstand der naturwissenschaftlichen Fächer gemacht (sachgerecht argumentieren, Fachsprache von Alltagssprache unterscheiden, Informationsquellen nutzen, Präsentationen gestalten). </a:t>
            </a:r>
            <a:endParaRPr/>
          </a:p>
          <a:p>
            <a:pPr>
              <a:lnSpc>
                <a:spcPct val="120000"/>
              </a:lnSpc>
              <a:spcBef>
                <a:spcPts val="0"/>
              </a:spcBef>
              <a:defRPr/>
            </a:pPr>
            <a:r>
              <a:rPr lang="de-DE"/>
              <a:t>Um diesen Anforderungen gerecht zu werden, muss Sprache explizit vermittelt werden. Wie für die inhaltsbezogenen </a:t>
            </a:r>
            <a:r>
              <a:rPr lang="de-DE"/>
              <a:t>Kompetenzen </a:t>
            </a:r>
            <a:r>
              <a:rPr lang="de-DE"/>
              <a:t>muss auch für die sprachlichen Kompetenzen erhoben werden, welche Kompetenzen gebraucht werden und auf welchem Stand die </a:t>
            </a:r>
            <a:r>
              <a:rPr lang="de-DE"/>
              <a:t>Schüler/innen </a:t>
            </a:r>
            <a:r>
              <a:rPr lang="de-DE"/>
              <a:t>stehen.</a:t>
            </a:r>
            <a:endParaRPr/>
          </a:p>
          <a:p>
            <a:pPr>
              <a:lnSpc>
                <a:spcPct val="120000"/>
              </a:lnSpc>
              <a:spcBef>
                <a:spcPts val="0"/>
              </a:spcBef>
              <a:defRPr/>
            </a:pPr>
            <a:r>
              <a:rPr lang="de-DE"/>
              <a:t>Fachlehrkräfte </a:t>
            </a:r>
            <a:r>
              <a:rPr lang="de-DE"/>
              <a:t>können keine umfassende </a:t>
            </a:r>
            <a:r>
              <a:rPr lang="de-DE"/>
              <a:t>Sprachstandsdiagnose</a:t>
            </a:r>
            <a:r>
              <a:rPr lang="de-DE"/>
              <a:t> leisten. Sie sollten aber dazu in der Lage sein, den Sprachstand ihrer </a:t>
            </a:r>
            <a:r>
              <a:rPr lang="de-DE"/>
              <a:t>Schüler/innen </a:t>
            </a:r>
            <a:r>
              <a:rPr lang="de-DE"/>
              <a:t>bezogen auf die in ihrem Fach erwarteten Kompetenzen einzuschätzen</a:t>
            </a:r>
            <a:r>
              <a:rPr lang="de-DE"/>
              <a:t>.</a:t>
            </a:r>
            <a:endParaRPr lang="de-DE"/>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194" name="Titel 1" hidden="0"/>
          <p:cNvSpPr>
            <a:spLocks noGrp="1"/>
          </p:cNvSpPr>
          <p:nvPr isPhoto="0" userDrawn="0">
            <p:ph type="title" hasCustomPrompt="0"/>
          </p:nvPr>
        </p:nvSpPr>
        <p:spPr bwMode="auto"/>
        <p:txBody>
          <a:bodyPr>
            <a:normAutofit/>
          </a:bodyPr>
          <a:lstStyle/>
          <a:p>
            <a:pPr>
              <a:defRPr/>
            </a:pPr>
            <a:r>
              <a:rPr lang="de-DE" sz="2700"/>
              <a:t>Diskussion</a:t>
            </a:r>
            <a:endParaRPr/>
          </a:p>
        </p:txBody>
      </p:sp>
      <p:sp>
        <p:nvSpPr>
          <p:cNvPr id="8197" name="Fußzeilenplatzhalter 7"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7" name="Inhaltsplatzhalter 2" hidden="0"/>
          <p:cNvSpPr>
            <a:spLocks noGrp="1"/>
          </p:cNvSpPr>
          <p:nvPr isPhoto="0" userDrawn="0">
            <p:ph type="body" sz="quarter" idx="10" hasCustomPrompt="0"/>
          </p:nvPr>
        </p:nvSpPr>
        <p:spPr bwMode="auto"/>
        <p:txBody>
          <a:bodyPr>
            <a:normAutofit/>
          </a:bodyPr>
          <a:lstStyle/>
          <a:p>
            <a:pPr lvl="0">
              <a:lnSpc>
                <a:spcPct val="100000"/>
              </a:lnSpc>
              <a:spcBef>
                <a:spcPts val="0"/>
              </a:spcBef>
              <a:spcAft>
                <a:spcPts val="0"/>
              </a:spcAft>
              <a:buClr>
                <a:srgbClr val="808080"/>
              </a:buClr>
              <a:defRPr/>
            </a:pPr>
            <a:r>
              <a:rPr lang="de-DE">
                <a:solidFill>
                  <a:srgbClr val="000000"/>
                </a:solidFill>
                <a:latin typeface="Calibri"/>
                <a:ea typeface="ＭＳ Ｐゴシック"/>
              </a:rPr>
              <a:t>Inwieweit </a:t>
            </a:r>
            <a:r>
              <a:rPr lang="de-DE">
                <a:solidFill>
                  <a:srgbClr val="000000"/>
                </a:solidFill>
                <a:latin typeface="Calibri"/>
                <a:ea typeface="ＭＳ Ｐゴシック"/>
              </a:rPr>
              <a:t>sind die sprachlichen Leistungen von Schüler/innen der Grund für eine schlechte Leistungsbewertung im Fachunterricht? </a:t>
            </a:r>
            <a:endParaRPr/>
          </a:p>
          <a:p>
            <a:pPr lvl="0">
              <a:lnSpc>
                <a:spcPct val="100000"/>
              </a:lnSpc>
              <a:spcBef>
                <a:spcPts val="0"/>
              </a:spcBef>
              <a:spcAft>
                <a:spcPts val="0"/>
              </a:spcAft>
              <a:buClr>
                <a:srgbClr val="808080"/>
              </a:buClr>
              <a:defRPr/>
            </a:pPr>
            <a:r>
              <a:rPr lang="de-DE">
                <a:solidFill>
                  <a:srgbClr val="000000"/>
                </a:solidFill>
                <a:latin typeface="Calibri"/>
                <a:ea typeface="ＭＳ Ｐゴシック"/>
              </a:rPr>
              <a:t>Welche Sprachkompetenzen können im Fachunterricht gefördert werden? </a:t>
            </a:r>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r>
              <a:rPr lang="de-DE" b="1">
                <a:solidFill>
                  <a:srgbClr val="000000"/>
                </a:solidFill>
                <a:latin typeface="Calibri"/>
                <a:ea typeface="ＭＳ Ｐゴシック"/>
              </a:rPr>
              <a:t>Vorgaben:</a:t>
            </a:r>
            <a:endParaRPr/>
          </a:p>
          <a:p>
            <a:pPr lvl="0">
              <a:lnSpc>
                <a:spcPct val="100000"/>
              </a:lnSpc>
              <a:spcBef>
                <a:spcPts val="0"/>
              </a:spcBef>
              <a:spcAft>
                <a:spcPts val="0"/>
              </a:spcAft>
              <a:buClr>
                <a:srgbClr val="808080"/>
              </a:buClr>
              <a:defRPr/>
            </a:pPr>
            <a:r>
              <a:rPr lang="de-DE">
                <a:solidFill>
                  <a:srgbClr val="000000"/>
                </a:solidFill>
                <a:latin typeface="Calibri"/>
                <a:ea typeface="ＭＳ Ｐゴシック"/>
              </a:rPr>
              <a:t>10 </a:t>
            </a:r>
            <a:r>
              <a:rPr lang="de-DE">
                <a:solidFill>
                  <a:srgbClr val="000000"/>
                </a:solidFill>
                <a:latin typeface="Calibri"/>
                <a:ea typeface="ＭＳ Ｐゴシック"/>
              </a:rPr>
              <a:t>Minuten Zeit</a:t>
            </a:r>
            <a:endParaRPr/>
          </a:p>
          <a:p>
            <a:pPr lvl="0">
              <a:lnSpc>
                <a:spcPct val="100000"/>
              </a:lnSpc>
              <a:spcBef>
                <a:spcPts val="0"/>
              </a:spcBef>
              <a:spcAft>
                <a:spcPts val="0"/>
              </a:spcAft>
              <a:buClr>
                <a:srgbClr val="808080"/>
              </a:buClr>
              <a:defRPr/>
            </a:pPr>
            <a:r>
              <a:rPr lang="de-DE">
                <a:solidFill>
                  <a:srgbClr val="000000"/>
                </a:solidFill>
                <a:latin typeface="Calibri"/>
                <a:ea typeface="ＭＳ Ｐゴシック"/>
              </a:rPr>
              <a:t>Zusammenarbeit in </a:t>
            </a:r>
            <a:r>
              <a:rPr lang="de-DE">
                <a:solidFill>
                  <a:srgbClr val="000000"/>
                </a:solidFill>
                <a:latin typeface="Calibri"/>
                <a:ea typeface="ＭＳ Ｐゴシック"/>
              </a:rPr>
              <a:t>Partnerarbeit oder Kleingruppen</a:t>
            </a:r>
            <a:endParaRPr lang="de-DE">
              <a:solidFill>
                <a:srgbClr val="000000"/>
              </a:solidFill>
              <a:latin typeface="Calibri"/>
              <a:ea typeface="ＭＳ Ｐゴシック"/>
            </a:endParaRPr>
          </a:p>
          <a:p>
            <a:pPr marL="0" lvl="0" indent="0">
              <a:lnSpc>
                <a:spcPct val="100000"/>
              </a:lnSpc>
              <a:spcBef>
                <a:spcPts val="0"/>
              </a:spcBef>
              <a:spcAft>
                <a:spcPts val="0"/>
              </a:spcAft>
              <a:buClr>
                <a:srgbClr val="808080"/>
              </a:buClr>
              <a:buNone/>
              <a:defRPr/>
            </a:pPr>
            <a:endParaRPr lang="de-DE">
              <a:solidFill>
                <a:srgbClr val="000000"/>
              </a:solidFill>
              <a:latin typeface="Calibri"/>
              <a:ea typeface="ＭＳ Ｐゴシック"/>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bg>
      <p:bgPr shadeToTitle="0">
        <a:solidFill>
          <a:schemeClr val="bg2">
            <a:lumMod val="90000"/>
          </a:schemeClr>
        </a:solidFill>
      </p:bgPr>
    </p:bg>
    <p:spTree>
      <p:nvGrpSpPr>
        <p:cNvPr id="1" name="" hidden="0"/>
        <p:cNvGrpSpPr/>
        <p:nvPr isPhoto="0" userDrawn="0"/>
      </p:nvGrpSpPr>
      <p:grpSpPr bwMode="auto">
        <a:xfrm>
          <a:off x="0" y="0"/>
          <a:ext cx="0" cy="0"/>
          <a:chOff x="0" y="0"/>
          <a:chExt cx="0" cy="0"/>
        </a:xfrm>
      </p:grpSpPr>
      <p:sp>
        <p:nvSpPr>
          <p:cNvPr id="12290" name="Titel 1" hidden="0"/>
          <p:cNvSpPr>
            <a:spLocks noGrp="1"/>
          </p:cNvSpPr>
          <p:nvPr isPhoto="0" userDrawn="0">
            <p:ph type="title" hasCustomPrompt="0"/>
          </p:nvPr>
        </p:nvSpPr>
        <p:spPr bwMode="auto"/>
        <p:txBody>
          <a:bodyPr/>
          <a:lstStyle/>
          <a:p>
            <a:pPr>
              <a:defRPr/>
            </a:pPr>
            <a:r>
              <a:rPr lang="de-DE"/>
              <a:t>Kommentare</a:t>
            </a:r>
            <a:endParaRPr/>
          </a:p>
        </p:txBody>
      </p:sp>
      <p:sp>
        <p:nvSpPr>
          <p:cNvPr id="12292" name="Fußzeilenplatzhalter 1" hidden="0"/>
          <p:cNvSpPr>
            <a:spLocks noGrp="1"/>
          </p:cNvSpPr>
          <p:nvPr isPhoto="0" userDrawn="0">
            <p:ph type="ftr" sz="quarter" idx="3" hasCustomPrompt="0"/>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Verfahren der </a:t>
            </a:r>
            <a:r>
              <a:rPr lang="de-DE" sz="1200"/>
              <a:t>Sprachstandserhebung</a:t>
            </a:r>
            <a:endParaRPr lang="de-DE" sz="1200"/>
          </a:p>
        </p:txBody>
      </p:sp>
      <p:sp>
        <p:nvSpPr>
          <p:cNvPr id="3" name="Inhaltsplatzhalter 2" hidden="0"/>
          <p:cNvSpPr>
            <a:spLocks noGrp="1"/>
          </p:cNvSpPr>
          <p:nvPr isPhoto="0" userDrawn="0">
            <p:ph type="body" sz="quarter" idx="10" hasCustomPrompt="0"/>
          </p:nvPr>
        </p:nvSpPr>
        <p:spPr bwMode="auto"/>
        <p:txBody>
          <a:bodyPr>
            <a:normAutofit/>
          </a:bodyPr>
          <a:lstStyle/>
          <a:p>
            <a:pPr>
              <a:lnSpc>
                <a:spcPct val="100000"/>
              </a:lnSpc>
              <a:defRPr/>
            </a:pPr>
            <a:r>
              <a:rPr lang="de-DE" sz="2200"/>
              <a:t>Die Überleitung zu der folgenden Inputphase </a:t>
            </a:r>
            <a:r>
              <a:rPr lang="de-DE" sz="2200"/>
              <a:t>kann über </a:t>
            </a:r>
            <a:r>
              <a:rPr lang="de-DE" sz="2200"/>
              <a:t>eine Diskussion der </a:t>
            </a:r>
            <a:r>
              <a:rPr lang="de-DE" sz="2200"/>
              <a:t>Frage erfolgen, </a:t>
            </a:r>
            <a:r>
              <a:rPr lang="de-DE" sz="2200"/>
              <a:t>inwieweit die sprachlichen (und nicht die fachlichen) Leistungen von </a:t>
            </a:r>
            <a:r>
              <a:rPr lang="de-DE" sz="2200"/>
              <a:t>Schüler/innen der </a:t>
            </a:r>
            <a:r>
              <a:rPr lang="de-DE" sz="2200"/>
              <a:t>Grund für eine schlechte Leistungsbewertung im Fachunterricht sind. </a:t>
            </a:r>
            <a:endParaRPr lang="de-DE" sz="2200"/>
          </a:p>
          <a:p>
            <a:pPr>
              <a:lnSpc>
                <a:spcPct val="100000"/>
              </a:lnSpc>
              <a:defRPr/>
            </a:pPr>
            <a:r>
              <a:rPr lang="de-DE" sz="2200"/>
              <a:t>Zudem </a:t>
            </a:r>
            <a:r>
              <a:rPr lang="de-DE" sz="2200"/>
              <a:t>kann </a:t>
            </a:r>
            <a:r>
              <a:rPr lang="de-DE" sz="2200"/>
              <a:t>an die Studierenden die </a:t>
            </a:r>
            <a:r>
              <a:rPr lang="de-DE" sz="2200"/>
              <a:t>Frage </a:t>
            </a:r>
            <a:r>
              <a:rPr lang="de-DE" sz="2200"/>
              <a:t>gerichtet werden</a:t>
            </a:r>
            <a:r>
              <a:rPr lang="de-DE" sz="2200"/>
              <a:t>, welche Sprachkompetenzen im Fachunterricht gefördert werden können. </a:t>
            </a:r>
            <a:endParaRPr/>
          </a:p>
        </p:txBody>
      </p:sp>
      <p:sp>
        <p:nvSpPr>
          <p:cNvPr id="2" name="Foliennummernplatzhalter 1" hidden="0"/>
          <p:cNvSpPr>
            <a:spLocks noGrp="1"/>
          </p:cNvSpPr>
          <p:nvPr isPhoto="0" userDrawn="0">
            <p:ph type="sldNum" sz="quarter" idx="4" hasCustomPrompt="0"/>
          </p:nvPr>
        </p:nvSpPr>
        <p:spPr bwMode="auto"/>
        <p:txBody>
          <a:bodyPr/>
          <a:lstStyle/>
          <a:p>
            <a:pPr>
              <a:defRPr/>
            </a:pPr>
            <a:fld id="{48F63A3B-78C7-47BE-AE5E-E10140E04643}" type="slidenum">
              <a:rPr lang="en-US"/>
              <a:t/>
            </a:fld>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ONLYOFFICE/7.0.1.37</Application>
  <DocSecurity>0</DocSecurity>
  <PresentationFormat>Bildschirmpräsentation (4:3)</PresentationFormat>
  <Paragraphs>0</Paragraphs>
  <Slides>53</Slides>
  <Notes>53</Notes>
  <HiddenSlides>0</HiddenSlides>
  <MMClips>2</MMClips>
  <ScaleCrop>0</ScaleCrop>
  <HeadingPairs>
    <vt:vector size="4" baseType="variant">
      <vt:variant>
        <vt:lpstr>Theme</vt:lpstr>
      </vt:variant>
      <vt:variant>
        <vt:i4>1</vt:i4>
      </vt:variant>
      <vt:variant>
        <vt:lpstr>Slide Titles</vt:lpstr>
      </vt:variant>
      <vt:variant>
        <vt:i4>53</vt:i4>
      </vt:variant>
    </vt:vector>
  </HeadingPairs>
  <TitlesOfParts>
    <vt:vector size="5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Janina Schendel</dc:creator>
  <cp:keywords/>
  <dc:description/>
  <dc:identifier/>
  <dc:language/>
  <cp:lastModifiedBy>Patrick Lüer</cp:lastModifiedBy>
  <cp:revision>236</cp:revision>
  <dcterms:created xsi:type="dcterms:W3CDTF">2016-09-06T13:06:13Z</dcterms:created>
  <dcterms:modified xsi:type="dcterms:W3CDTF">2022-03-01T14:56:45Z</dcterms:modified>
  <cp:category/>
  <cp:contentStatus/>
  <cp:version/>
</cp:coreProperties>
</file>