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slides/slide3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35.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s/slide27.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28.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slides/slide38.xml" ContentType="application/vnd.openxmlformats-officedocument.presentationml.slide+xml"/>
  <Override PartName="/ppt/notesSlides/notesSlide12.xml" ContentType="application/vnd.openxmlformats-officedocument.presentationml.notesSlide+xml"/>
  <Override PartName="/ppt/slides/slide34.xml" ContentType="application/vnd.openxmlformats-officedocument.presentationml.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9144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B52D9A6C-635E-B724-3A7F-5FE2DF763501}">
  <a:tblStyle styleId="{B52D9A6C-635E-B724-3A7F-5FE2DF763501}" styleName="Helle Formatvorlage 1">
    <a:wholeTbl>
      <a:tcTxStyle>
        <a:fontRef idx="minor">
          <a:srgbClr val="000000"/>
        </a:fontRef>
        <a:schemeClr val="tx1"/>
      </a:tcTxStyle>
      <a:tcStyle>
        <a:tcBdr>
          <a:left>
            <a:ln w="12700">
              <a:noFill/>
            </a:ln>
          </a:left>
          <a:right>
            <a:ln w="12700">
              <a:noFill/>
            </a:ln>
          </a:right>
          <a:top>
            <a:ln w="12700">
              <a:solidFill>
                <a:schemeClr val="tx1"/>
              </a:solidFill>
            </a:ln>
          </a:top>
          <a:bottom>
            <a:ln w="12700">
              <a:solidFill>
                <a:schemeClr val="tx1"/>
              </a:solidFill>
            </a:ln>
          </a:bottom>
          <a:insideH>
            <a:ln w="12700">
              <a:noFill/>
            </a:ln>
          </a:insideH>
          <a:insideV>
            <a:ln w="12700">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band2V>
      <a:tcStyle>
        <a:tcBdr/>
        <a:fill>
          <a:solidFill>
            <a:schemeClr val="tx1">
              <a:alpha val="20000"/>
            </a:schemeClr>
          </a:solidFill>
        </a:fill>
      </a:tcStyle>
    </a:band2V>
    <a:lastCol>
      <a:tcStyle>
        <a:tcBdr/>
      </a:tcStyle>
    </a:lastCol>
    <a:firstCol>
      <a:tcStyle>
        <a:tcBdr/>
      </a:tcStyle>
    </a:firstCol>
    <a:lastRow>
      <a:tcStyle>
        <a:tcBdr>
          <a:top>
            <a:ln w="12700">
              <a:solidFill>
                <a:schemeClr val="tx1"/>
              </a:solidFill>
            </a:ln>
          </a:top>
        </a:tcBdr>
        <a:fill>
          <a:noFill/>
        </a:fill>
      </a:tcStyle>
    </a:lastRow>
    <a:seCell>
      <a:tcStyle>
        <a:tcBdr/>
      </a:tcStyle>
    </a:seCell>
    <a:swCell>
      <a:tcStyle>
        <a:tcBdr/>
      </a:tcStyle>
    </a:swCell>
    <a:firstRow>
      <a:tcStyle>
        <a:tcBdr>
          <a:bottom>
            <a:ln w="12700">
              <a:solidFill>
                <a:schemeClr val="tx1"/>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esProps" Target="presProps.xml" /><Relationship Id="rId44" Type="http://schemas.openxmlformats.org/officeDocument/2006/relationships/tableStyles" Target="tableStyles.xml" /><Relationship Id="rId4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2" name="Kopfzeilenplatzhalter 1" hidden="0"/>
          <p:cNvSpPr>
            <a:spLocks noGrp="1"/>
          </p:cNvSpPr>
          <p:nvPr isPhoto="0" userDrawn="0">
            <p:ph type="hdr" sz="quarter" hasCustomPrompt="0"/>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hidden="0"/>
          <p:cNvSpPr>
            <a:spLocks noGrp="1"/>
          </p:cNvSpPr>
          <p:nvPr isPhoto="0" userDrawn="0">
            <p:ph type="dt" idx="1" hasCustomPrompt="0"/>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6325FE08-938C-40A5-B2DC-F0F241D8ED35}" type="datetimeFigureOut">
              <a:rPr lang="de-DE"/>
              <a:t/>
            </a:fld>
            <a:endParaRPr lang="de-DE"/>
          </a:p>
        </p:txBody>
      </p:sp>
      <p:sp>
        <p:nvSpPr>
          <p:cNvPr id="4" name="Folienbildplatzhalter 3" hidden="0"/>
          <p:cNvSpPr>
            <a:spLocks noChangeAspect="1" noGrp="1" noRot="1"/>
          </p:cNvSpPr>
          <p:nvPr isPhoto="0" userDrawn="0">
            <p:ph type="sldImg" idx="2" hasCustomPrompt="0"/>
          </p:nvPr>
        </p:nvSpPr>
        <p:spPr bwMode="auto">
          <a:xfrm>
            <a:off x="1166813" y="1241425"/>
            <a:ext cx="4464050" cy="33496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hidden="0"/>
          <p:cNvSpPr>
            <a:spLocks noGrp="1"/>
          </p:cNvSpPr>
          <p:nvPr isPhoto="0" userDrawn="0">
            <p:ph type="body" sz="quarter" idx="3" hasCustomPrompt="0"/>
          </p:nvPr>
        </p:nvSpPr>
        <p:spPr bwMode="auto">
          <a:xfrm>
            <a:off x="679768" y="4777194"/>
            <a:ext cx="5438140" cy="3908614"/>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Fußzeilenplatzhalter 5" hidden="0"/>
          <p:cNvSpPr>
            <a:spLocks noGrp="1"/>
          </p:cNvSpPr>
          <p:nvPr isPhoto="0" userDrawn="0">
            <p:ph type="ftr" sz="quarter" idx="4" hasCustomPrompt="0"/>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hidden="0"/>
          <p:cNvSpPr>
            <a:spLocks noGrp="1"/>
          </p:cNvSpPr>
          <p:nvPr isPhoto="0" userDrawn="0">
            <p:ph type="sldNum" sz="quarter" idx="5" hasCustomPrompt="0"/>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D07836B0-4074-4F3D-AE4D-FFF6179DF9BD}" type="slidenum">
              <a:rPr lang="de-DE"/>
              <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4034" name="Folienbildplatzhalter 1" hidden="0"/>
          <p:cNvSpPr>
            <a:spLocks noChangeAspect="1" noGrp="1" noRot="1" noTextEdit="1"/>
          </p:cNvSpPr>
          <p:nvPr isPhoto="0" userDrawn="0">
            <p:ph type="sldImg" hasCustomPrompt="0"/>
          </p:nvPr>
        </p:nvSpPr>
        <p:spPr bwMode="auto">
          <a:ln/>
        </p:spPr>
      </p:sp>
      <p:sp>
        <p:nvSpPr>
          <p:cNvPr id="44035" name="Notizenplatzhalter 2" hidden="0"/>
          <p:cNvSpPr>
            <a:spLocks noGrp="1"/>
          </p:cNvSpPr>
          <p:nvPr isPhoto="0" userDrawn="0">
            <p:ph type="body" idx="1" hasCustomPrompt="0"/>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de-DE">
                <a:latin typeface="Arial"/>
              </a:rPr>
              <a:t>Abbildung:</a:t>
            </a:r>
            <a:r>
              <a:rPr lang="de-DE">
                <a:latin typeface="Arial"/>
              </a:rPr>
              <a:t>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ndParaRPr>
          </a:p>
        </p:txBody>
      </p:sp>
      <p:sp>
        <p:nvSpPr>
          <p:cNvPr id="44036"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F154110B-FDC1-4A01-BCF2-D13A5286E73A}" type="slidenum">
              <a:rPr lang="de-DE" sz="1200"/>
              <a:t/>
            </a:fld>
            <a:endParaRPr lang="de-DE" sz="1200"/>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4274" name="Folienbildplatzhalter 1" hidden="0"/>
          <p:cNvSpPr>
            <a:spLocks noChangeAspect="1" noGrp="1" noRot="1" noTextEdit="1"/>
          </p:cNvSpPr>
          <p:nvPr isPhoto="0" userDrawn="0">
            <p:ph type="sldImg" hasCustomPrompt="0"/>
          </p:nvPr>
        </p:nvSpPr>
        <p:spPr bwMode="auto">
          <a:ln/>
        </p:spPr>
      </p:sp>
      <p:sp>
        <p:nvSpPr>
          <p:cNvPr id="54275" name="Notizenplatzhalter 2" hidden="0"/>
          <p:cNvSpPr>
            <a:spLocks noGrp="1"/>
          </p:cNvSpPr>
          <p:nvPr isPhoto="0" userDrawn="0">
            <p:ph type="body" idx="1" hasCustomPrompt="0"/>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de-DE">
                <a:latin typeface="+mn-lt"/>
              </a:rPr>
              <a:t>Abbildungen: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ndParaRPr>
          </a:p>
        </p:txBody>
      </p:sp>
      <p:sp>
        <p:nvSpPr>
          <p:cNvPr id="54276"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44BF98FB-3B55-498C-B548-0BE77ADB4CC1}" type="slidenum">
              <a:rPr lang="de-DE" sz="1200"/>
              <a:t/>
            </a:fld>
            <a:endParaRPr lang="de-DE" sz="1200"/>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6322" name="Folienbildplatzhalter 1" hidden="0"/>
          <p:cNvSpPr>
            <a:spLocks noChangeAspect="1" noGrp="1" noRot="1" noTextEdit="1"/>
          </p:cNvSpPr>
          <p:nvPr isPhoto="0" userDrawn="0">
            <p:ph type="sldImg" hasCustomPrompt="0"/>
          </p:nvPr>
        </p:nvSpPr>
        <p:spPr bwMode="auto">
          <a:ln/>
        </p:spPr>
      </p:sp>
      <p:sp>
        <p:nvSpPr>
          <p:cNvPr id="56323" name="Notizenplatzhalter 2" hidden="0"/>
          <p:cNvSpPr>
            <a:spLocks noGrp="1"/>
          </p:cNvSpPr>
          <p:nvPr isPhoto="0" userDrawn="0">
            <p:ph type="body" idx="1" hasCustomPrompt="0"/>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de-DE">
                <a:latin typeface="Arial"/>
              </a:rPr>
              <a:t>Abbildungen: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ndParaRPr>
          </a:p>
        </p:txBody>
      </p:sp>
      <p:sp>
        <p:nvSpPr>
          <p:cNvPr id="56324"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F7E1E6E2-A48B-4A67-8647-DD2AB3B50D10}" type="slidenum">
              <a:rPr lang="de-DE" sz="1200"/>
              <a:t/>
            </a:fld>
            <a:endParaRPr lang="de-DE" sz="1200"/>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 name="Folienbildplatzhalter 1" hidden="0"/>
          <p:cNvSpPr>
            <a:spLocks noChangeAspect="1" noGrp="1" noRot="1"/>
          </p:cNvSpPr>
          <p:nvPr isPhoto="0" userDrawn="0">
            <p:ph type="sldImg" hasCustomPrompt="0"/>
          </p:nvPr>
        </p:nvSpPr>
        <p:spPr bwMode="auto"/>
      </p:sp>
      <p:sp>
        <p:nvSpPr>
          <p:cNvPr id="3" name="Notizenplatzhalter 2" hidden="0"/>
          <p:cNvSpPr>
            <a:spLocks noGrp="1"/>
          </p:cNvSpPr>
          <p:nvPr isPhoto="0" userDrawn="0">
            <p:ph type="body" idx="1" hasCustomPrompt="0"/>
          </p:nvPr>
        </p:nvSpPr>
        <p:spPr bwMode="auto"/>
        <p:txBody>
          <a:bodyPr/>
          <a:lstStyle/>
          <a:p>
            <a:pPr marL="342900" indent="-342900">
              <a:lnSpc>
                <a:spcPct val="100000"/>
              </a:lnSpc>
              <a:buFont typeface="Arial"/>
              <a:buChar char="•"/>
              <a:defRPr/>
            </a:pPr>
            <a:r>
              <a:rPr lang="de-DE" sz="1200"/>
              <a:t>Eine weitere Besonderheit auf Wortebene: Wörter, die aus mehreren Wortbestandteilen zusammengesetzt sind, können auf verschiedene Weisen verstanden werden, wie die Beispiele rund um das Grundwort </a:t>
            </a:r>
            <a:r>
              <a:rPr lang="de-DE" sz="1200" i="1"/>
              <a:t>Kuchen </a:t>
            </a:r>
            <a:r>
              <a:rPr lang="de-DE" sz="1200"/>
              <a:t>zeigen.</a:t>
            </a:r>
            <a:endParaRPr/>
          </a:p>
          <a:p>
            <a:pPr marL="342900" indent="-342900">
              <a:lnSpc>
                <a:spcPct val="100000"/>
              </a:lnSpc>
              <a:buFont typeface="Arial"/>
              <a:buChar char="•"/>
              <a:defRPr/>
            </a:pPr>
            <a:r>
              <a:rPr lang="de-DE" sz="1200"/>
              <a:t>Hinweis: Für Deutschlerner/innen ist dies eine Hürde im Spracherwerb, da keine für alle Fälle gültige Strategie für das Erschließen von Wortbedeutungen dieser Art vermittelt werden kann. </a:t>
            </a:r>
            <a:endParaRPr/>
          </a:p>
          <a:p>
            <a:pPr>
              <a:defRPr/>
            </a:pPr>
            <a:endParaRPr lang="de-DE"/>
          </a:p>
        </p:txBody>
      </p:sp>
      <p:sp>
        <p:nvSpPr>
          <p:cNvPr id="4" name="Foliennummernplatzhalter 3" hidden="0"/>
          <p:cNvSpPr>
            <a:spLocks noGrp="1"/>
          </p:cNvSpPr>
          <p:nvPr isPhoto="0" userDrawn="0">
            <p:ph type="sldNum" sz="quarter" idx="10" hasCustomPrompt="0"/>
          </p:nvPr>
        </p:nvSpPr>
        <p:spPr bwMode="auto"/>
        <p:txBody>
          <a:bodyPr/>
          <a:lstStyle/>
          <a:p>
            <a:pPr>
              <a:defRPr/>
            </a:pPr>
            <a:fld id="{D07836B0-4074-4F3D-AE4D-FFF6179DF9BD}" type="slidenum">
              <a:rPr lang="de-DE"/>
              <a:t/>
            </a:fld>
            <a:endParaRPr lang="de-DE"/>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8370" name="Folienbildplatzhalter 1" hidden="0"/>
          <p:cNvSpPr>
            <a:spLocks noChangeAspect="1" noGrp="1" noRot="1" noTextEdit="1"/>
          </p:cNvSpPr>
          <p:nvPr isPhoto="0" userDrawn="0">
            <p:ph type="sldImg" hasCustomPrompt="0"/>
          </p:nvPr>
        </p:nvSpPr>
        <p:spPr bwMode="auto">
          <a:ln/>
        </p:spPr>
      </p:sp>
      <p:sp>
        <p:nvSpPr>
          <p:cNvPr id="3" name="Notizenplatzhalter 2" hidden="0"/>
          <p:cNvSpPr>
            <a:spLocks noGrp="1"/>
          </p:cNvSpPr>
          <p:nvPr isPhoto="0" userDrawn="0">
            <p:ph type="body" idx="1" hasCustomPrompt="0"/>
          </p:nvPr>
        </p:nvSpPr>
        <p:spPr bwMode="auto"/>
        <p:txBody>
          <a:bodyPr/>
          <a:lstStyle/>
          <a:p>
            <a:pPr>
              <a:buFont typeface="Wingdings"/>
              <a:buNone/>
              <a:defRPr/>
            </a:pPr>
            <a:r>
              <a:rPr lang="de-DE"/>
              <a:t>Hinweise zur Aussprache:</a:t>
            </a:r>
            <a:endParaRPr/>
          </a:p>
          <a:p>
            <a:pPr marL="171450" indent="-171450">
              <a:buFont typeface="Wingdings"/>
              <a:buChar char="§"/>
              <a:defRPr/>
            </a:pPr>
            <a:r>
              <a:rPr lang="de-DE"/>
              <a:t>Griechisch: [</a:t>
            </a:r>
            <a:r>
              <a:rPr lang="de-DE">
                <a:solidFill>
                  <a:schemeClr val="tx1"/>
                </a:solidFill>
              </a:rPr>
              <a:t>patatɔsu:pa</a:t>
            </a:r>
            <a:r>
              <a:rPr lang="de-DE"/>
              <a:t>] Betonung auf </a:t>
            </a:r>
            <a:r>
              <a:rPr lang="de-DE">
                <a:solidFill>
                  <a:schemeClr val="tx1"/>
                </a:solidFill>
              </a:rPr>
              <a:t>ɔ</a:t>
            </a:r>
            <a:endParaRPr lang="de-DE" u="none"/>
          </a:p>
          <a:p>
            <a:pPr marL="171450" indent="-171450">
              <a:buFont typeface="Wingdings"/>
              <a:buChar char="§"/>
              <a:defRPr/>
            </a:pPr>
            <a:r>
              <a:rPr lang="de-DE"/>
              <a:t>Russisch: [</a:t>
            </a:r>
            <a:r>
              <a:rPr lang="de-DE"/>
              <a:t>su:d</a:t>
            </a:r>
            <a:r>
              <a:rPr lang="de-DE">
                <a:solidFill>
                  <a:schemeClr val="tx1"/>
                </a:solidFill>
              </a:rPr>
              <a:t>ɔ</a:t>
            </a:r>
            <a:r>
              <a:rPr lang="de-DE"/>
              <a:t>str</a:t>
            </a:r>
            <a:r>
              <a:rPr lang="de-DE">
                <a:solidFill>
                  <a:schemeClr val="tx1"/>
                </a:solidFill>
              </a:rPr>
              <a:t>ɔ</a:t>
            </a:r>
            <a:r>
              <a:rPr lang="de-DE"/>
              <a:t>jɛnjɛ</a:t>
            </a:r>
            <a:r>
              <a:rPr lang="de-DE"/>
              <a:t>] Betonung auf erstem ɛ</a:t>
            </a:r>
            <a:endParaRPr/>
          </a:p>
          <a:p>
            <a:pPr marL="171450" indent="-171450">
              <a:buFont typeface="Wingdings"/>
              <a:buChar char="§"/>
              <a:defRPr/>
            </a:pPr>
            <a:r>
              <a:rPr lang="de-DE"/>
              <a:t>Türkisch: [</a:t>
            </a:r>
            <a:r>
              <a:rPr lang="de-DE"/>
              <a:t>tʃœp</a:t>
            </a:r>
            <a:r>
              <a:rPr lang="de-DE"/>
              <a:t> </a:t>
            </a:r>
            <a:r>
              <a:rPr lang="de-DE"/>
              <a:t>tɔrbasə</a:t>
            </a:r>
            <a:r>
              <a:rPr lang="de-DE"/>
              <a:t>] Betonung auf ɔ</a:t>
            </a:r>
            <a:endParaRPr/>
          </a:p>
          <a:p>
            <a:pPr>
              <a:defRPr/>
            </a:pPr>
            <a:endParaRPr lang="de-DE"/>
          </a:p>
        </p:txBody>
      </p:sp>
      <p:sp>
        <p:nvSpPr>
          <p:cNvPr id="58372"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D403B296-3ED9-4A24-8A78-04BEB655A210}" type="slidenum">
              <a:rPr lang="de-DE" sz="1200"/>
              <a:t/>
            </a:fld>
            <a:endParaRPr lang="de-DE" sz="1200"/>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9394" name="Folienbildplatzhalter 1" hidden="0"/>
          <p:cNvSpPr>
            <a:spLocks noChangeAspect="1" noGrp="1" noRot="1" noTextEdit="1"/>
          </p:cNvSpPr>
          <p:nvPr isPhoto="0" userDrawn="0">
            <p:ph type="sldImg" hasCustomPrompt="0"/>
          </p:nvPr>
        </p:nvSpPr>
        <p:spPr bwMode="auto">
          <a:ln/>
        </p:spPr>
      </p:sp>
      <p:sp>
        <p:nvSpPr>
          <p:cNvPr id="59395" name="Notizenplatzhalter 2" hidden="0"/>
          <p:cNvSpPr>
            <a:spLocks noGrp="1"/>
          </p:cNvSpPr>
          <p:nvPr isPhoto="0" userDrawn="0">
            <p:ph type="body" idx="1" hasCustomPrompt="0"/>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de-DE">
                <a:latin typeface="+mn-lt"/>
              </a:rPr>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ndParaRPr>
          </a:p>
        </p:txBody>
      </p:sp>
      <p:sp>
        <p:nvSpPr>
          <p:cNvPr id="59396"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EC754E40-1CFC-4AFA-B378-565498B0EC16}" type="slidenum">
              <a:rPr lang="de-DE" sz="1200"/>
              <a:t/>
            </a:fld>
            <a:endParaRPr lang="de-DE" sz="1200"/>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60418" name="Folienbildplatzhalter 1" hidden="0"/>
          <p:cNvSpPr>
            <a:spLocks noChangeAspect="1" noGrp="1" noRot="1" noTextEdit="1"/>
          </p:cNvSpPr>
          <p:nvPr isPhoto="0" userDrawn="0">
            <p:ph type="sldImg" hasCustomPrompt="0"/>
          </p:nvPr>
        </p:nvSpPr>
        <p:spPr bwMode="auto">
          <a:ln/>
        </p:spPr>
      </p:sp>
      <p:sp>
        <p:nvSpPr>
          <p:cNvPr id="64515" name="Notizenplatzhalter 2" hidden="0"/>
          <p:cNvSpPr>
            <a:spLocks noGrp="1"/>
          </p:cNvSpPr>
          <p:nvPr isPhoto="0" userDrawn="0">
            <p:ph type="body" idx="1" hasCustomPrompt="0"/>
          </p:nvPr>
        </p:nvSpPr>
        <p:spPr bwMode="auto"/>
        <p:txBody>
          <a:bodyPr/>
          <a:lstStyle/>
          <a:p>
            <a:pPr marL="0" marR="0" lvl="0" indent="0" algn="l" defTabSz="914400">
              <a:lnSpc>
                <a:spcPct val="100000"/>
              </a:lnSpc>
              <a:spcBef>
                <a:spcPts val="0"/>
              </a:spcBef>
              <a:spcAft>
                <a:spcPts val="0"/>
              </a:spcAft>
              <a:buClrTx/>
              <a:buSzTx/>
              <a:buFontTx/>
              <a:buNone/>
              <a:defRPr/>
            </a:pPr>
            <a:r>
              <a:rPr lang="de-DE">
                <a:latin typeface="Arial"/>
                <a:ea typeface="ＭＳ Ｐゴシック"/>
              </a:rPr>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a typeface="ＭＳ Ｐゴシック"/>
            </a:endParaRPr>
          </a:p>
        </p:txBody>
      </p:sp>
      <p:sp>
        <p:nvSpPr>
          <p:cNvPr id="604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F299DBDA-FAC2-4DFF-8096-32BFC819EF7B}" type="slidenum">
              <a:rPr lang="de-DE" sz="1200"/>
              <a:t/>
            </a:fld>
            <a:endParaRPr lang="de-DE" sz="1200"/>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61442" name="Folienbildplatzhalter 1" hidden="0"/>
          <p:cNvSpPr>
            <a:spLocks noChangeAspect="1" noGrp="1" noRot="1" noTextEdit="1"/>
          </p:cNvSpPr>
          <p:nvPr isPhoto="0" userDrawn="0">
            <p:ph type="sldImg" hasCustomPrompt="0"/>
          </p:nvPr>
        </p:nvSpPr>
        <p:spPr bwMode="auto">
          <a:ln/>
        </p:spPr>
      </p:sp>
      <p:sp>
        <p:nvSpPr>
          <p:cNvPr id="57347" name="Notizenplatzhalter 2" hidden="0"/>
          <p:cNvSpPr>
            <a:spLocks noGrp="1"/>
          </p:cNvSpPr>
          <p:nvPr isPhoto="0" userDrawn="0">
            <p:ph type="body" idx="1" hasCustomPrompt="0"/>
          </p:nvPr>
        </p:nvSpPr>
        <p:spPr bwMode="auto"/>
        <p:txBody>
          <a:bodyPr/>
          <a:lstStyle/>
          <a:p>
            <a:pPr marL="228600" indent="-228600" algn="just">
              <a:lnSpc>
                <a:spcPct val="100000"/>
              </a:lnSpc>
              <a:buFont typeface="Wingdings"/>
              <a:buChar char="§"/>
              <a:defRPr/>
            </a:pPr>
            <a:r>
              <a:rPr lang="de-DE"/>
              <a:t>Eigentlich birgt die Tatsache, dass heutige Klassenzimmer in Bezug auf Kulturen und Sprachen so vielfältig sind, zahlreiche Chancen und Lerngelegenheiten. </a:t>
            </a:r>
            <a:endParaRPr/>
          </a:p>
          <a:p>
            <a:pPr marL="228600" indent="-228600" algn="just">
              <a:lnSpc>
                <a:spcPct val="100000"/>
              </a:lnSpc>
              <a:buFont typeface="Wingdings"/>
              <a:buChar char="§"/>
              <a:defRPr/>
            </a:pPr>
            <a:r>
              <a:rPr lang="de-DE"/>
              <a:t>Diese Erwartungen werden an alle Kinder gleichermaßen gestellt – unabhängig davon, ob sie Deutsch als Erstsprache oder als Zweitsprache erworben haben bzw. erwerben, müssen sie in der Schule zwei aufeinander aufbauende Leistungen erbringen: inhaltliches Verständnis und sprachliches Handeln in der Zielsprache Deutsch (Sprechen, Hören, Schreiben, Lesen).</a:t>
            </a:r>
            <a:endParaRPr/>
          </a:p>
          <a:p>
            <a:pPr marL="228600" indent="-228600" algn="just">
              <a:lnSpc>
                <a:spcPct val="100000"/>
              </a:lnSpc>
              <a:buFont typeface="Wingdings"/>
              <a:buChar char="§"/>
              <a:defRPr/>
            </a:pPr>
            <a:r>
              <a:rPr lang="de-DE"/>
              <a:t>Diese Gleichbehandlung wird jedoch nicht der Individualität von Sprachaneignung gerecht, die bei jedem Kind anders verläuft. Aufgrund dieser Individualität ist es möglich und völlig normal, dass einzelne Kinder hinter den Normalitätserwartungen zurückbleiben. </a:t>
            </a:r>
            <a:endParaRPr/>
          </a:p>
          <a:p>
            <a:pPr marL="228600" indent="-228600" algn="just">
              <a:lnSpc>
                <a:spcPct val="100000"/>
              </a:lnSpc>
              <a:buFont typeface="Wingdings"/>
              <a:buChar char="§"/>
              <a:defRPr/>
            </a:pPr>
            <a:endParaRPr lang="de-DE"/>
          </a:p>
          <a:p>
            <a:pPr marL="228600" marR="0" lvl="0" indent="-228600" algn="just" defTabSz="914400">
              <a:lnSpc>
                <a:spcPct val="100000"/>
              </a:lnSpc>
              <a:spcBef>
                <a:spcPts val="0"/>
              </a:spcBef>
              <a:spcAft>
                <a:spcPts val="0"/>
              </a:spcAft>
              <a:buClrTx/>
              <a:buSzTx/>
              <a:buFont typeface="Wingdings"/>
              <a:buChar char="§"/>
              <a:defRPr/>
            </a:pPr>
            <a:r>
              <a:rPr lang="en-GB" sz="1200">
                <a:solidFill>
                  <a:schemeClr val="tx1"/>
                </a:solidFill>
                <a:latin typeface="+mn-lt"/>
                <a:ea typeface="+mn-ea"/>
                <a:cs typeface="+mn-cs"/>
              </a:rPr>
              <a:t>Abbildung</a:t>
            </a:r>
            <a:r>
              <a:rPr lang="en-GB" sz="1200">
                <a:solidFill>
                  <a:schemeClr val="tx1"/>
                </a:solidFill>
                <a:latin typeface="+mn-lt"/>
                <a:ea typeface="+mn-ea"/>
                <a:cs typeface="+mn-cs"/>
              </a:rPr>
              <a:t>: ©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228600" indent="-228600" algn="just">
              <a:lnSpc>
                <a:spcPct val="100000"/>
              </a:lnSpc>
              <a:buFont typeface="Wingdings"/>
              <a:buChar char="§"/>
              <a:defRPr/>
            </a:pPr>
            <a:endParaRPr lang="de-DE"/>
          </a:p>
          <a:p>
            <a:pPr>
              <a:lnSpc>
                <a:spcPct val="100000"/>
              </a:lnSpc>
              <a:defRPr/>
            </a:pPr>
            <a:endParaRPr lang="de-DE">
              <a:latin typeface="Arial"/>
            </a:endParaRPr>
          </a:p>
        </p:txBody>
      </p:sp>
      <p:sp>
        <p:nvSpPr>
          <p:cNvPr id="61444"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3FFB0846-5AF1-4C05-BFC6-D089E5DF8CD0}" type="slidenum">
              <a:rPr lang="de-DE" sz="1200"/>
              <a:t/>
            </a:fld>
            <a:endParaRPr lang="de-DE" sz="1200"/>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62466" name="Folienbildplatzhalter 1" hidden="0"/>
          <p:cNvSpPr>
            <a:spLocks noChangeAspect="1" noGrp="1" noRot="1" noTextEdit="1"/>
          </p:cNvSpPr>
          <p:nvPr isPhoto="0" userDrawn="0">
            <p:ph type="sldImg" hasCustomPrompt="0"/>
          </p:nvPr>
        </p:nvSpPr>
        <p:spPr bwMode="auto">
          <a:ln/>
        </p:spPr>
      </p:sp>
      <p:sp>
        <p:nvSpPr>
          <p:cNvPr id="60419" name="Notizenplatzhalter 2" hidden="0"/>
          <p:cNvSpPr>
            <a:spLocks noGrp="1"/>
          </p:cNvSpPr>
          <p:nvPr isPhoto="0" userDrawn="0">
            <p:ph type="body" idx="1" hasCustomPrompt="0"/>
          </p:nvPr>
        </p:nvSpPr>
        <p:spPr bwMode="auto"/>
        <p:txBody>
          <a:bodyPr/>
          <a:lstStyle/>
          <a:p>
            <a:pPr marL="342900" indent="-342900" algn="just">
              <a:buFont typeface="Wingdings"/>
              <a:buChar char="§"/>
              <a:defRPr/>
            </a:pPr>
            <a:r>
              <a:rPr lang="de-DE" sz="1200"/>
              <a:t>Die Übung soll die Studierenden für den Zusammenhang von Sprache und Identität und die Chancen und Herausforderungen in mehrsprachigen Klassenzimmern sensibilisieren. </a:t>
            </a:r>
            <a:endParaRPr/>
          </a:p>
          <a:p>
            <a:pPr marL="342900" indent="-342900" algn="just">
              <a:buFont typeface="Wingdings"/>
              <a:buChar char="§"/>
              <a:defRPr/>
            </a:pPr>
            <a:r>
              <a:rPr lang="de-DE" sz="1200"/>
              <a:t>Ausgabe der Materialien:</a:t>
            </a:r>
            <a:endParaRPr/>
          </a:p>
          <a:p>
            <a:pPr marL="800100" lvl="1" indent="-342900" algn="just">
              <a:buFont typeface="Wingdings"/>
              <a:buChar char="§"/>
              <a:defRPr/>
            </a:pPr>
            <a:r>
              <a:rPr lang="de-DE" sz="1200"/>
              <a:t>Arbeitsblatt  </a:t>
            </a:r>
            <a:endParaRPr/>
          </a:p>
          <a:p>
            <a:pPr>
              <a:defRPr/>
            </a:pPr>
            <a:endParaRPr lang="de-DE" sz="1200" b="1">
              <a:latin typeface="Arial"/>
              <a:ea typeface="ＭＳ Ｐゴシック"/>
            </a:endParaRPr>
          </a:p>
        </p:txBody>
      </p:sp>
      <p:sp>
        <p:nvSpPr>
          <p:cNvPr id="62468"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57DEF369-A62D-4B63-8F73-C66DB1A5462D}" type="slidenum">
              <a:rPr lang="de-DE" sz="1200">
                <a:latin typeface="Calibri"/>
              </a:rPr>
              <a:t/>
            </a:fld>
            <a:endParaRPr lang="de-DE" sz="1200">
              <a:latin typeface="Calibri"/>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63490" name="Folienbildplatzhalter 1" hidden="0"/>
          <p:cNvSpPr>
            <a:spLocks noChangeAspect="1" noGrp="1" noRot="1" noTextEdit="1"/>
          </p:cNvSpPr>
          <p:nvPr isPhoto="0" userDrawn="0">
            <p:ph type="sldImg" hasCustomPrompt="0"/>
          </p:nvPr>
        </p:nvSpPr>
        <p:spPr bwMode="auto">
          <a:ln/>
        </p:spPr>
      </p:sp>
      <p:sp>
        <p:nvSpPr>
          <p:cNvPr id="61443" name="Notizenplatzhalter 2" hidden="0"/>
          <p:cNvSpPr>
            <a:spLocks noGrp="1"/>
          </p:cNvSpPr>
          <p:nvPr isPhoto="0" userDrawn="0">
            <p:ph type="body" idx="1" hasCustomPrompt="0"/>
          </p:nvPr>
        </p:nvSpPr>
        <p:spPr bwMode="auto"/>
        <p:txBody>
          <a:bodyPr/>
          <a:lstStyle/>
          <a:p>
            <a:pPr marL="0" indent="0" algn="just">
              <a:buFont typeface="Wingdings"/>
              <a:buNone/>
              <a:defRPr/>
            </a:pPr>
            <a:r>
              <a:rPr lang="de-DE"/>
              <a:t>Sammeln von Ergebnissen im Plenum, z. B.:</a:t>
            </a:r>
            <a:endParaRPr/>
          </a:p>
          <a:p>
            <a:pPr marL="171450" indent="-171450" algn="just">
              <a:buFont typeface="Wingdings"/>
              <a:buChar char="§"/>
              <a:defRPr/>
            </a:pPr>
            <a:r>
              <a:rPr lang="de-DE"/>
              <a:t>zu 1) Unter einem mehrsprachigen Klassenzimmer ist eine Lerngruppe zu verstehen, die durch unterschiedliche sprachliche (und häufig auch kulturelle) Hintergründe bzw. Biographien gekennzeichnet ist. Hier lernen Schüler/innen zusammen, die verschiedene (Erst-)Sprachen sprechen. </a:t>
            </a:r>
            <a:endParaRPr/>
          </a:p>
          <a:p>
            <a:pPr marL="171450" indent="-171450" algn="just">
              <a:buFont typeface="Wingdings"/>
              <a:buChar char="§"/>
              <a:defRPr/>
            </a:pPr>
            <a:r>
              <a:rPr lang="de-DE"/>
              <a:t>zu 2) Durch Sprache kann Zugehörigkeit, aber auch Ausgrenzung signalisiert werden; folglich müssen Schüler/innen, die eine andere Sprache sprechen als die in der Schule verlangte, sich meist entscheiden, ob sie sich sprachlich anpassen oder ausgrenzen.</a:t>
            </a:r>
            <a:endParaRPr/>
          </a:p>
          <a:p>
            <a:pPr marL="171450" indent="-171450" algn="just">
              <a:buFont typeface="Wingdings"/>
              <a:buChar char="§"/>
              <a:defRPr/>
            </a:pPr>
            <a:r>
              <a:rPr lang="de-DE"/>
              <a:t>zu 3) Heterogenität stellt immer eine Herausforderung dar, da sie individuelle didaktisch-methodische Entscheidungen verlangt, die i.d.R. mehr Vorbereitungsaufwand bedeuten (z. B. Vorbereiten von Maßnahmen zur Sprachförderung der Zielsprache Deutsch). Die Chancen (z. B. interkulturelles Lernen, vergleichende Sprachbetrachtung, Begriffslernen anhand verschiedener Sprachen etc.) bleiben oft ungenutzt.</a:t>
            </a:r>
            <a:endParaRPr lang="de-DE">
              <a:latin typeface="Arial"/>
              <a:ea typeface="ＭＳ Ｐゴシック"/>
            </a:endParaRPr>
          </a:p>
          <a:p>
            <a:pPr>
              <a:defRPr/>
            </a:pPr>
            <a:endParaRPr lang="de-DE">
              <a:latin typeface="Arial"/>
              <a:ea typeface="ＭＳ Ｐゴシック"/>
            </a:endParaRPr>
          </a:p>
          <a:p>
            <a:pPr marL="0" marR="0" lvl="0" indent="0" algn="l" defTabSz="914400">
              <a:lnSpc>
                <a:spcPct val="100000"/>
              </a:lnSpc>
              <a:spcBef>
                <a:spcPts val="0"/>
              </a:spcBef>
              <a:spcAft>
                <a:spcPts val="0"/>
              </a:spcAft>
              <a:buClrTx/>
              <a:buSzTx/>
              <a:buFontTx/>
              <a:buNone/>
              <a:defRPr/>
            </a:pPr>
            <a:r>
              <a:rPr lang="de-DE" b="0" i="0">
                <a:latin typeface="+mn-lt"/>
                <a:ea typeface="ＭＳ Ｐゴシック"/>
              </a:rPr>
              <a:t>Abbildung:</a:t>
            </a:r>
            <a:r>
              <a:rPr lang="de-DE" b="0" i="0">
                <a:latin typeface="+mn-lt"/>
                <a:ea typeface="ＭＳ Ｐゴシック"/>
              </a:rPr>
              <a:t> </a:t>
            </a:r>
            <a:r>
              <a:rPr lang="de-DE" sz="1200" b="0" i="0">
                <a:solidFill>
                  <a:schemeClr val="tx1"/>
                </a:solidFill>
                <a:latin typeface="+mn-lt"/>
                <a:ea typeface="+mn-ea"/>
                <a:cs typeface="+mn-cs"/>
              </a:rPr>
              <a:t>© Marie Hoch</a:t>
            </a:r>
            <a:endParaRPr/>
          </a:p>
          <a:p>
            <a:pPr>
              <a:defRPr/>
            </a:pPr>
            <a:endParaRPr lang="de-DE">
              <a:latin typeface="Arial"/>
              <a:ea typeface="ＭＳ Ｐゴシック"/>
            </a:endParaRPr>
          </a:p>
          <a:p>
            <a:pPr>
              <a:defRPr/>
            </a:pPr>
            <a:endParaRPr lang="de-DE">
              <a:latin typeface="Arial"/>
              <a:ea typeface="ＭＳ Ｐゴシック"/>
            </a:endParaRPr>
          </a:p>
        </p:txBody>
      </p:sp>
      <p:sp>
        <p:nvSpPr>
          <p:cNvPr id="63492"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5A43A5C4-FB21-4670-A85C-818B265917CE}" type="slidenum">
              <a:rPr lang="de-DE" sz="1200">
                <a:latin typeface="Calibri"/>
              </a:rPr>
              <a:t/>
            </a:fld>
            <a:endParaRPr lang="de-DE" sz="1200">
              <a:latin typeface="Calibri"/>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65538" name="Folienbildplatzhalter 1" hidden="0"/>
          <p:cNvSpPr>
            <a:spLocks noChangeAspect="1" noGrp="1" noRot="1" noTextEdit="1"/>
          </p:cNvSpPr>
          <p:nvPr isPhoto="0" userDrawn="0">
            <p:ph type="sldImg" hasCustomPrompt="0"/>
          </p:nvPr>
        </p:nvSpPr>
        <p:spPr bwMode="auto">
          <a:ln/>
        </p:spPr>
      </p:sp>
      <p:sp>
        <p:nvSpPr>
          <p:cNvPr id="65539" name="Notizenplatzhalter 2" hidden="0"/>
          <p:cNvSpPr>
            <a:spLocks noGrp="1"/>
          </p:cNvSpPr>
          <p:nvPr isPhoto="0" userDrawn="0">
            <p:ph type="body" idx="1" hasCustomPrompt="0"/>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de-DE">
                <a:latin typeface="Arial"/>
              </a:rPr>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ndParaRPr>
          </a:p>
        </p:txBody>
      </p:sp>
      <p:sp>
        <p:nvSpPr>
          <p:cNvPr id="6554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6D095CAF-D45E-46ED-8AFC-898499C0BA1F}" type="slidenum">
              <a:rPr lang="de-DE" sz="1200">
                <a:latin typeface="Calibri"/>
              </a:rPr>
              <a:t/>
            </a:fld>
            <a:endParaRPr lang="de-DE" sz="1200">
              <a:latin typeface="Calibri"/>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5058" name="Folienbildplatzhalter 1" hidden="0"/>
          <p:cNvSpPr>
            <a:spLocks noChangeAspect="1" noGrp="1" noRot="1" noTextEdit="1"/>
          </p:cNvSpPr>
          <p:nvPr isPhoto="0" userDrawn="0">
            <p:ph type="sldImg" hasCustomPrompt="0"/>
          </p:nvPr>
        </p:nvSpPr>
        <p:spPr bwMode="auto">
          <a:ln/>
        </p:spPr>
      </p:sp>
      <p:sp>
        <p:nvSpPr>
          <p:cNvPr id="38915" name="Notizenplatzhalter 2" hidden="0"/>
          <p:cNvSpPr>
            <a:spLocks noGrp="1"/>
          </p:cNvSpPr>
          <p:nvPr isPhoto="0" userDrawn="0">
            <p:ph type="body" idx="1" hasCustomPrompt="0"/>
          </p:nvPr>
        </p:nvSpPr>
        <p:spPr bwMode="auto"/>
        <p:txBody>
          <a:bodyPr/>
          <a:lstStyle/>
          <a:p>
            <a:pPr marL="171450" indent="-171450" algn="just">
              <a:lnSpc>
                <a:spcPct val="100000"/>
              </a:lnSpc>
              <a:buFont typeface="Wingdings"/>
              <a:buChar char="§"/>
              <a:defRPr/>
            </a:pPr>
            <a:r>
              <a:rPr lang="de-DE"/>
              <a:t>Einstieg in die Einheit über eine kurze Umfrage im Plenum: Die Studierenden, die mitmachen möchten, signalisieren per Meldung Zustimmung zu den drei Punkten, die nacheinander eingeblendet werden.</a:t>
            </a:r>
            <a:endParaRPr/>
          </a:p>
          <a:p>
            <a:pPr marL="171450" indent="-171450" algn="just">
              <a:lnSpc>
                <a:spcPct val="100000"/>
              </a:lnSpc>
              <a:buFont typeface="Wingdings"/>
              <a:buChar char="§"/>
              <a:defRPr/>
            </a:pPr>
            <a:r>
              <a:rPr lang="de-DE"/>
              <a:t>I.d.R. bildet das Ergebnis der Umfrage ab, was auch für moderne Klassenzimmer an allen Schulformen gilt: Melden sich zu allen Punkten zahlreiche Studierende, zeigt sich, dass das Seminar ein sog. mehrsprachiges Klassenzimmer ist, das durch eine große Vielfalt an Sprachen und Sprachbiographien gekennzeichnet ist.  </a:t>
            </a:r>
            <a:endParaRPr/>
          </a:p>
          <a:p>
            <a:pPr marL="171450" indent="-171450" algn="just">
              <a:lnSpc>
                <a:spcPct val="100000"/>
              </a:lnSpc>
              <a:buFont typeface="Wingdings"/>
              <a:buChar char="§"/>
              <a:defRPr/>
            </a:pPr>
            <a:r>
              <a:rPr lang="de-DE"/>
              <a:t>Sollte der unwahrscheinliche Fall eintreten, dass sich zu den Punkten 2 und 3 keine/wenige Studierende melden, kann auf diese unübliche Homogenität in Bezug auf Sprache hingewiesen werden. Darüber hinaus sollte betont werden, dass es i.d.R. mehrsprachige Klassenzimmer gibt (s.o.).</a:t>
            </a:r>
            <a:endParaRPr/>
          </a:p>
          <a:p>
            <a:pPr marL="171450" marR="0" lvl="0" indent="-171450" algn="just" defTabSz="914400">
              <a:lnSpc>
                <a:spcPct val="100000"/>
              </a:lnSpc>
              <a:spcBef>
                <a:spcPts val="0"/>
              </a:spcBef>
              <a:spcAft>
                <a:spcPts val="0"/>
              </a:spcAft>
              <a:buClrTx/>
              <a:buSzTx/>
              <a:buFont typeface="Wingdings"/>
              <a:buChar char="§"/>
              <a:defRPr/>
            </a:pPr>
            <a:r>
              <a:rPr lang="de-DE"/>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171450" indent="-171450" algn="just">
              <a:lnSpc>
                <a:spcPct val="100000"/>
              </a:lnSpc>
              <a:buFont typeface="Wingdings"/>
              <a:buChar char="§"/>
              <a:defRPr/>
            </a:pPr>
            <a:endParaRPr lang="de-DE"/>
          </a:p>
          <a:p>
            <a:pPr>
              <a:lnSpc>
                <a:spcPct val="100000"/>
              </a:lnSpc>
              <a:defRPr/>
            </a:pPr>
            <a:endParaRPr lang="de-DE">
              <a:latin typeface="Arial"/>
            </a:endParaRPr>
          </a:p>
        </p:txBody>
      </p:sp>
      <p:sp>
        <p:nvSpPr>
          <p:cNvPr id="4506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8FA21FD-9426-4CBC-B201-322277067E20}" type="slidenum">
              <a:rPr lang="de-DE" sz="1200"/>
              <a:t/>
            </a:fld>
            <a:endParaRPr lang="de-DE" sz="1200"/>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6082" name="Folienbildplatzhalter 1" hidden="0"/>
          <p:cNvSpPr>
            <a:spLocks noChangeAspect="1" noGrp="1" noRot="1" noTextEdit="1"/>
          </p:cNvSpPr>
          <p:nvPr isPhoto="0" userDrawn="0">
            <p:ph type="sldImg" hasCustomPrompt="0"/>
          </p:nvPr>
        </p:nvSpPr>
        <p:spPr bwMode="auto">
          <a:ln/>
        </p:spPr>
      </p:sp>
      <p:sp>
        <p:nvSpPr>
          <p:cNvPr id="46083" name="Notizenplatzhalter 2" hidden="0"/>
          <p:cNvSpPr>
            <a:spLocks noGrp="1"/>
          </p:cNvSpPr>
          <p:nvPr isPhoto="0" userDrawn="0">
            <p:ph type="body" idx="1" hasCustomPrompt="0"/>
          </p:nvPr>
        </p:nvSpPr>
        <p:spPr bwMode="auto">
          <a:prstGeom prst="rect">
            <a:avLst/>
          </a:prstGeom>
          <a:noFill/>
        </p:spPr>
        <p:txBody>
          <a:bodyPr/>
          <a:lstStyle/>
          <a:p>
            <a:pPr marL="171450" indent="-171450" algn="just">
              <a:buFont typeface="Wingdings"/>
              <a:buChar char="§"/>
              <a:defRPr/>
            </a:pPr>
            <a:r>
              <a:rPr lang="de-DE">
                <a:latin typeface="+mn-lt"/>
              </a:rPr>
              <a:t>Was zeichnet ein mehrsprachiges Klassenzimmer aus? Eine multikulturelle und multilinguale Schülerschaft, die sich folgendermaßen zusammensetzen kann:</a:t>
            </a:r>
            <a:endParaRPr/>
          </a:p>
          <a:p>
            <a:pPr marL="171450" indent="-171450" algn="just">
              <a:buFont typeface="Wingdings"/>
              <a:buChar char="§"/>
              <a:defRPr/>
            </a:pPr>
            <a:r>
              <a:rPr lang="de-DE">
                <a:latin typeface="+mn-lt"/>
              </a:rPr>
              <a:t>Deutsch als Erstsprache: Die Sprache, die ein Kind als erste erwirbt, wird oftmals </a:t>
            </a:r>
            <a:r>
              <a:rPr lang="de-DE" i="1">
                <a:latin typeface="+mn-lt"/>
              </a:rPr>
              <a:t>Muttersprache</a:t>
            </a:r>
            <a:r>
              <a:rPr lang="de-DE">
                <a:latin typeface="+mn-lt"/>
              </a:rPr>
              <a:t> genannt. Ein alternativer, neutralerer Begriff ist die Bezeichnung </a:t>
            </a:r>
            <a:r>
              <a:rPr lang="de-DE" i="1">
                <a:latin typeface="+mn-lt"/>
              </a:rPr>
              <a:t>Erstsprache</a:t>
            </a:r>
            <a:r>
              <a:rPr lang="de-DE">
                <a:latin typeface="+mn-lt"/>
              </a:rPr>
              <a:t>, da die dominante Sprache eines Menschen nicht unbedingt die von der Mutter vermittelte Sprache sein muss. Ein bilingual aufgewachsenes Kind kann mehrere Erstsprachen haben (simultaner Spracherwerb). </a:t>
            </a:r>
            <a:endParaRPr/>
          </a:p>
          <a:p>
            <a:pPr marL="171450" indent="-171450" algn="just">
              <a:buFont typeface="Wingdings"/>
              <a:buChar char="§"/>
              <a:defRPr/>
            </a:pPr>
            <a:r>
              <a:rPr lang="de-DE">
                <a:latin typeface="+mn-lt"/>
              </a:rPr>
              <a:t>Jede weitere Sprache, die nach der Erstsprache/den Erstsprachen erworben wird, ist die Zweitsprache (sukzessiver Zweitspracherwerb), sodass hier lediglich die Reihenfolge des Erwerbs angezeigt wird. Weder lassen die Bezeichnungen als Erst- und Zweitsprache Rückschlüsse auf die jeweilige Sprachkompetenz zu, noch implizieren sie eine Wertung (vgl. </a:t>
            </a:r>
            <a:r>
              <a:rPr lang="de-DE">
                <a:latin typeface="+mn-lt"/>
              </a:rPr>
              <a:t>Jeuk</a:t>
            </a:r>
            <a:r>
              <a:rPr lang="de-DE">
                <a:latin typeface="+mn-lt"/>
              </a:rPr>
              <a:t> 2015, S. 14f.). </a:t>
            </a:r>
            <a:endParaRPr/>
          </a:p>
        </p:txBody>
      </p:sp>
      <p:sp>
        <p:nvSpPr>
          <p:cNvPr id="46084"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F4B92911-067B-4D36-9164-BF69ACD64418}" type="slidenum">
              <a:rPr lang="de-DE" sz="1200"/>
              <a:t/>
            </a:fld>
            <a:endParaRPr lang="de-DE" sz="1200"/>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7106" name="Folienbildplatzhalter 1" hidden="0"/>
          <p:cNvSpPr>
            <a:spLocks noChangeAspect="1" noGrp="1" noRot="1" noTextEdit="1"/>
          </p:cNvSpPr>
          <p:nvPr isPhoto="0" userDrawn="0">
            <p:ph type="sldImg" hasCustomPrompt="0"/>
          </p:nvPr>
        </p:nvSpPr>
        <p:spPr bwMode="auto">
          <a:ln/>
        </p:spPr>
      </p:sp>
      <p:sp>
        <p:nvSpPr>
          <p:cNvPr id="43011" name="Notizenplatzhalter 2" hidden="0"/>
          <p:cNvSpPr>
            <a:spLocks noGrp="1"/>
          </p:cNvSpPr>
          <p:nvPr isPhoto="0" userDrawn="0">
            <p:ph type="body" idx="1" hasCustomPrompt="0"/>
          </p:nvPr>
        </p:nvSpPr>
        <p:spPr bwMode="auto"/>
        <p:txBody>
          <a:bodyPr/>
          <a:lstStyle/>
          <a:p>
            <a:pPr marL="171450" indent="-171450" algn="just">
              <a:lnSpc>
                <a:spcPct val="100000"/>
              </a:lnSpc>
              <a:buFont typeface="Wingdings"/>
              <a:buChar char="§"/>
              <a:defRPr/>
            </a:pPr>
            <a:r>
              <a:rPr lang="de-DE"/>
              <a:t>Oft sprechen Schüler/innen zu Hause eine oder mehrere verschiedene Familiensprache/n. Meistens wird die Sprache in Abhängigkeit von den Gesprächspartner/innen und der jeweiligen Situation gewählt. Grundsätzlich kann es verschiedenste Gründe haben, dass in der Familie mehrere Sprachen gesprochen werden. Ein mögliches Szenario ist, dass ein Elternteil eine andere Erstsprache als Deutsch spricht, sich sicherer und kompetenter in dieser Sprache fühlt und daher die Kommunikation in der Erstsprache bevorzugt, während der andere Elternteil beispielsweise Deutsch spricht.</a:t>
            </a:r>
            <a:endParaRPr/>
          </a:p>
          <a:p>
            <a:pPr marL="171450" indent="-171450" algn="just">
              <a:lnSpc>
                <a:spcPct val="100000"/>
              </a:lnSpc>
              <a:buFont typeface="Wingdings"/>
              <a:buChar char="§"/>
              <a:defRPr/>
            </a:pPr>
            <a:r>
              <a:rPr lang="de-DE"/>
              <a:t>Schließlich gibt es auch Schüler/innen mit bilingualem Hintergrund. Das heißt, dass die Kinder mehrere Erstsprachen haben, die sie simultan erwerben. Ein häufiges Erziehungsprinzip ist </a:t>
            </a:r>
            <a:r>
              <a:rPr lang="de-DE" i="1"/>
              <a:t>One</a:t>
            </a:r>
            <a:r>
              <a:rPr lang="de-DE" i="1"/>
              <a:t> Person – </a:t>
            </a:r>
            <a:r>
              <a:rPr lang="de-DE" i="1"/>
              <a:t>One</a:t>
            </a:r>
            <a:r>
              <a:rPr lang="de-DE" i="1"/>
              <a:t> Language. </a:t>
            </a:r>
            <a:r>
              <a:rPr lang="de-DE"/>
              <a:t>Hier entscheiden sich Eltern mit verschiedenen Erstsprachen bewusst dazu, dass jeweils ein Elternteil immer nur in der jeweiligen Erstsprache mit dem Kind spricht, so</a:t>
            </a:r>
            <a:r>
              <a:rPr lang="de-DE"/>
              <a:t> kann z.B.</a:t>
            </a:r>
            <a:r>
              <a:rPr lang="de-DE"/>
              <a:t> ein </a:t>
            </a:r>
            <a:r>
              <a:rPr lang="de-DE"/>
              <a:t>Elternteil Deutsch </a:t>
            </a:r>
            <a:r>
              <a:rPr lang="de-DE"/>
              <a:t>und ein Elternteil Türkisch sprechen.</a:t>
            </a:r>
            <a:endParaRPr/>
          </a:p>
          <a:p>
            <a:pPr marL="171450" indent="-171450" algn="just">
              <a:lnSpc>
                <a:spcPct val="100000"/>
              </a:lnSpc>
              <a:buFont typeface="Wingdings"/>
              <a:buChar char="§"/>
              <a:defRPr/>
            </a:pPr>
            <a:endParaRPr lang="de-DE"/>
          </a:p>
          <a:p>
            <a:pPr marL="171450" marR="0" lvl="0" indent="-171450" algn="just" defTabSz="914400">
              <a:lnSpc>
                <a:spcPct val="100000"/>
              </a:lnSpc>
              <a:spcBef>
                <a:spcPts val="0"/>
              </a:spcBef>
              <a:spcAft>
                <a:spcPts val="0"/>
              </a:spcAft>
              <a:buClrTx/>
              <a:buSzTx/>
              <a:buFont typeface="Wingdings"/>
              <a:buChar char="§"/>
              <a:defRPr/>
            </a:pPr>
            <a:r>
              <a:rPr lang="en-GB" sz="1200">
                <a:solidFill>
                  <a:schemeClr val="tx1"/>
                </a:solidFill>
                <a:latin typeface="+mn-lt"/>
                <a:ea typeface="+mn-ea"/>
                <a:cs typeface="+mn-cs"/>
              </a:rPr>
              <a:t>Abbildung</a:t>
            </a:r>
            <a:r>
              <a:rPr lang="en-GB" sz="1200">
                <a:solidFill>
                  <a:schemeClr val="tx1"/>
                </a:solidFill>
                <a:latin typeface="+mn-lt"/>
                <a:ea typeface="+mn-ea"/>
                <a:cs typeface="+mn-cs"/>
              </a:rPr>
              <a:t>: ©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171450" indent="-171450" algn="just">
              <a:lnSpc>
                <a:spcPct val="100000"/>
              </a:lnSpc>
              <a:buFont typeface="Wingdings"/>
              <a:buChar char="§"/>
              <a:defRPr/>
            </a:pPr>
            <a:endParaRPr lang="de-DE"/>
          </a:p>
        </p:txBody>
      </p:sp>
      <p:sp>
        <p:nvSpPr>
          <p:cNvPr id="47108"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A0348E1F-C8E4-4361-996F-C3D49FDA6DAE}" type="slidenum">
              <a:rPr lang="de-DE" sz="1200"/>
              <a:t/>
            </a:fld>
            <a:endParaRPr lang="de-DE" sz="1200"/>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8130" name="Folienbildplatzhalter 1" hidden="0"/>
          <p:cNvSpPr>
            <a:spLocks noChangeAspect="1" noGrp="1" noRot="1" noTextEdit="1"/>
          </p:cNvSpPr>
          <p:nvPr isPhoto="0" userDrawn="0">
            <p:ph type="sldImg" hasCustomPrompt="0"/>
          </p:nvPr>
        </p:nvSpPr>
        <p:spPr bwMode="auto">
          <a:ln/>
        </p:spPr>
      </p:sp>
      <p:sp>
        <p:nvSpPr>
          <p:cNvPr id="65539" name="Notizenplatzhalter 2" hidden="0"/>
          <p:cNvSpPr>
            <a:spLocks noGrp="1"/>
          </p:cNvSpPr>
          <p:nvPr isPhoto="0" userDrawn="0">
            <p:ph type="body" idx="1" hasCustomPrompt="0"/>
          </p:nvPr>
        </p:nvSpPr>
        <p:spPr bwMode="auto"/>
        <p:txBody>
          <a:bodyPr/>
          <a:lstStyle/>
          <a:p>
            <a:pPr marL="171450" indent="-171450" algn="just">
              <a:buFont typeface="Wingdings"/>
              <a:buChar char="§"/>
              <a:defRPr/>
            </a:pPr>
            <a:r>
              <a:rPr lang="de-DE"/>
              <a:t>Im Folgenden sollen ausgewählte typologische und strukturelle Unterschiede von Sprachen thematisiert werden, um aufzuzeigen, dass Sprachen sehr unterschiedlich aufgebaut sein können; es reicht nicht aus, eine Sprache zu beherrschen und die erlernten Muster auf andere Sprachen zu übertragen. Die Beispiele zeigen, dass in der Erstsprache erworbene Muster oft keine Gültigkeit in anderen Sprachen haben.</a:t>
            </a:r>
            <a:endParaRPr/>
          </a:p>
          <a:p>
            <a:pPr marL="171450" indent="-171450" algn="just">
              <a:buFont typeface="Wingdings"/>
              <a:buChar char="§"/>
              <a:defRPr/>
            </a:pPr>
            <a:endParaRPr lang="de-DE"/>
          </a:p>
          <a:p>
            <a:pPr marL="171450" marR="0" lvl="0" indent="-171450" algn="just" defTabSz="914400">
              <a:lnSpc>
                <a:spcPct val="100000"/>
              </a:lnSpc>
              <a:spcBef>
                <a:spcPts val="0"/>
              </a:spcBef>
              <a:spcAft>
                <a:spcPts val="0"/>
              </a:spcAft>
              <a:buClrTx/>
              <a:buSzTx/>
              <a:buFont typeface="Wingdings"/>
              <a:buChar char="§"/>
              <a:defRPr/>
            </a:pPr>
            <a:r>
              <a:rPr lang="de-DE"/>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171450" indent="-171450" algn="just">
              <a:buFont typeface="Wingdings"/>
              <a:buChar char="§"/>
              <a:defRPr/>
            </a:pPr>
            <a:endParaRPr lang="de-DE"/>
          </a:p>
          <a:p>
            <a:pPr algn="just">
              <a:buFont typeface="Wingdings"/>
              <a:buNone/>
              <a:defRPr/>
            </a:pPr>
            <a:endParaRPr lang="de-DE">
              <a:latin typeface="Calibri"/>
            </a:endParaRPr>
          </a:p>
        </p:txBody>
      </p:sp>
      <p:sp>
        <p:nvSpPr>
          <p:cNvPr id="48132"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9F129561-E131-4536-BAEB-564E8A8C6AC1}" type="slidenum">
              <a:rPr lang="de-DE" sz="1200"/>
              <a:t/>
            </a:fld>
            <a:endParaRPr lang="de-DE" sz="1200"/>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9154" name="Folienbildplatzhalter 1" hidden="0"/>
          <p:cNvSpPr>
            <a:spLocks noChangeAspect="1" noGrp="1" noRot="1" noTextEdit="1"/>
          </p:cNvSpPr>
          <p:nvPr isPhoto="0" userDrawn="0">
            <p:ph type="sldImg" hasCustomPrompt="0"/>
          </p:nvPr>
        </p:nvSpPr>
        <p:spPr bwMode="auto">
          <a:ln/>
        </p:spPr>
      </p:sp>
      <p:sp>
        <p:nvSpPr>
          <p:cNvPr id="83971" name="Notizenplatzhalter 2" hidden="0"/>
          <p:cNvSpPr>
            <a:spLocks noGrp="1"/>
          </p:cNvSpPr>
          <p:nvPr isPhoto="0" userDrawn="0">
            <p:ph type="body" idx="1" hasCustomPrompt="0"/>
          </p:nvPr>
        </p:nvSpPr>
        <p:spPr bwMode="auto"/>
        <p:txBody>
          <a:bodyPr/>
          <a:lstStyle/>
          <a:p>
            <a:pPr marL="171450" indent="-171450" algn="just">
              <a:lnSpc>
                <a:spcPct val="100000"/>
              </a:lnSpc>
              <a:buFont typeface="Wingdings"/>
              <a:buChar char="§"/>
              <a:defRPr/>
            </a:pPr>
            <a:r>
              <a:rPr lang="de-DE"/>
              <a:t>Auf der Ebene des Schriftsystems werden bereits zahlreiche Besonderheiten von Sprachen deutlich: Im Deutschen wird beispielsweise eine Alphabetschrift aus lateinischen Schriftzeichen für Vokale und Konsonanten verwendet. </a:t>
            </a:r>
            <a:endParaRPr/>
          </a:p>
          <a:p>
            <a:pPr marL="171450" indent="-171450" algn="just">
              <a:lnSpc>
                <a:spcPct val="100000"/>
              </a:lnSpc>
              <a:buFont typeface="Wingdings"/>
              <a:buChar char="§"/>
              <a:defRPr/>
            </a:pPr>
            <a:r>
              <a:rPr lang="de-DE"/>
              <a:t>Die deutsche Sprache nutzt das lateinische Alphabet – anders als z. B. Arabisch, Persisch oder Chinesisch.</a:t>
            </a:r>
            <a:endParaRPr/>
          </a:p>
          <a:p>
            <a:pPr marL="171450" indent="-171450" algn="just">
              <a:lnSpc>
                <a:spcPct val="100000"/>
              </a:lnSpc>
              <a:buFont typeface="Wingdings"/>
              <a:buChar char="§"/>
              <a:defRPr/>
            </a:pPr>
            <a:r>
              <a:rPr lang="de-DE"/>
              <a:t>Zudem verfügt das deutsche Zeichenset über besondere Zeichen, z. B. Umlaut, Diphthonge etc. – im Gegensatz zu vielen anderen Sprachen.</a:t>
            </a:r>
            <a:endParaRPr/>
          </a:p>
          <a:p>
            <a:pPr marL="171450" indent="-171450" algn="just">
              <a:lnSpc>
                <a:spcPct val="100000"/>
              </a:lnSpc>
              <a:buFont typeface="Wingdings"/>
              <a:buChar char="§"/>
              <a:defRPr/>
            </a:pPr>
            <a:r>
              <a:rPr lang="de-DE"/>
              <a:t>Die Leserichtung ist im Deutschen von links nach rechts und von oben nach unten. Auch das ist in anderen Sprachen, z. B. dem Arabischen, oft anders.</a:t>
            </a:r>
            <a:endParaRPr/>
          </a:p>
          <a:p>
            <a:pPr marL="171450" indent="-171450" algn="just">
              <a:lnSpc>
                <a:spcPct val="100000"/>
              </a:lnSpc>
              <a:buFont typeface="Wingdings"/>
              <a:buChar char="§"/>
              <a:defRPr/>
            </a:pPr>
            <a:endParaRPr lang="de-DE"/>
          </a:p>
          <a:p>
            <a:pPr marL="171450" marR="0" lvl="0" indent="-171450" algn="just" defTabSz="914400">
              <a:lnSpc>
                <a:spcPct val="100000"/>
              </a:lnSpc>
              <a:spcBef>
                <a:spcPts val="0"/>
              </a:spcBef>
              <a:spcAft>
                <a:spcPts val="0"/>
              </a:spcAft>
              <a:buClrTx/>
              <a:buSzTx/>
              <a:buFont typeface="Wingdings"/>
              <a:buChar char="§"/>
              <a:defRPr/>
            </a:pPr>
            <a:r>
              <a:rPr lang="de-DE"/>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171450" indent="-171450" algn="just">
              <a:lnSpc>
                <a:spcPct val="100000"/>
              </a:lnSpc>
              <a:buFont typeface="Wingdings"/>
              <a:buChar char="§"/>
              <a:defRPr/>
            </a:pPr>
            <a:endParaRPr lang="de-DE"/>
          </a:p>
          <a:p>
            <a:pPr>
              <a:lnSpc>
                <a:spcPct val="100000"/>
              </a:lnSpc>
              <a:defRPr/>
            </a:pPr>
            <a:endParaRPr lang="de-DE">
              <a:latin typeface="Arial"/>
              <a:ea typeface="ＭＳ Ｐゴシック"/>
            </a:endParaRPr>
          </a:p>
        </p:txBody>
      </p:sp>
      <p:sp>
        <p:nvSpPr>
          <p:cNvPr id="49156" name="Foliennummernplatzhalter 3" hidden="0"/>
          <p:cNvSpPr>
            <a:spLocks noGrp="1"/>
          </p:cNvSpPr>
          <p:nvPr isPhoto="0" userDrawn="0">
            <p:ph type="sldNum" sz="quarter" idx="5" hasCustomPrompt="0"/>
          </p:nvPr>
        </p:nvSpPr>
        <p:spPr bwMode="auto">
          <a:prstGeom prst="rect">
            <a:avLst/>
          </a:prstGeom>
          <a:noFill/>
        </p:spPr>
        <p:txBody>
          <a:bodyPr/>
          <a:lstStyle>
            <a:lvl1pPr defTabSz="954087">
              <a:defRPr sz="2400">
                <a:solidFill>
                  <a:schemeClr val="tx1"/>
                </a:solidFill>
                <a:latin typeface="Arial"/>
                <a:ea typeface="ＭＳ Ｐゴシック"/>
              </a:defRPr>
            </a:lvl1pPr>
            <a:lvl2pPr marL="742950" indent="-285750" defTabSz="954087">
              <a:defRPr sz="2400">
                <a:solidFill>
                  <a:schemeClr val="tx1"/>
                </a:solidFill>
                <a:latin typeface="Arial"/>
                <a:ea typeface="ＭＳ Ｐゴシック"/>
              </a:defRPr>
            </a:lvl2pPr>
            <a:lvl3pPr marL="1143000" indent="-228600" defTabSz="954087">
              <a:defRPr sz="2400">
                <a:solidFill>
                  <a:schemeClr val="tx1"/>
                </a:solidFill>
                <a:latin typeface="Arial"/>
                <a:ea typeface="ＭＳ Ｐゴシック"/>
              </a:defRPr>
            </a:lvl3pPr>
            <a:lvl4pPr marL="1600200" indent="-228600" defTabSz="954087">
              <a:defRPr sz="2400">
                <a:solidFill>
                  <a:schemeClr val="tx1"/>
                </a:solidFill>
                <a:latin typeface="Arial"/>
                <a:ea typeface="ＭＳ Ｐゴシック"/>
              </a:defRPr>
            </a:lvl4pPr>
            <a:lvl5pPr marL="2057400" indent="-228600" defTabSz="954087">
              <a:defRPr sz="2400">
                <a:solidFill>
                  <a:schemeClr val="tx1"/>
                </a:solidFill>
                <a:latin typeface="Arial"/>
                <a:ea typeface="ＭＳ Ｐゴシック"/>
              </a:defRPr>
            </a:lvl5pPr>
            <a:lvl6pPr marL="2514600" indent="-228600" defTabSz="954087">
              <a:spcBef>
                <a:spcPts val="0"/>
              </a:spcBef>
              <a:spcAft>
                <a:spcPts val="0"/>
              </a:spcAft>
              <a:defRPr sz="2400">
                <a:solidFill>
                  <a:schemeClr val="tx1"/>
                </a:solidFill>
                <a:latin typeface="Arial"/>
                <a:ea typeface="ＭＳ Ｐゴシック"/>
              </a:defRPr>
            </a:lvl6pPr>
            <a:lvl7pPr marL="2971800" indent="-228600" defTabSz="954087">
              <a:spcBef>
                <a:spcPts val="0"/>
              </a:spcBef>
              <a:spcAft>
                <a:spcPts val="0"/>
              </a:spcAft>
              <a:defRPr sz="2400">
                <a:solidFill>
                  <a:schemeClr val="tx1"/>
                </a:solidFill>
                <a:latin typeface="Arial"/>
                <a:ea typeface="ＭＳ Ｐゴシック"/>
              </a:defRPr>
            </a:lvl7pPr>
            <a:lvl8pPr marL="3429000" indent="-228600" defTabSz="954087">
              <a:spcBef>
                <a:spcPts val="0"/>
              </a:spcBef>
              <a:spcAft>
                <a:spcPts val="0"/>
              </a:spcAft>
              <a:defRPr sz="2400">
                <a:solidFill>
                  <a:schemeClr val="tx1"/>
                </a:solidFill>
                <a:latin typeface="Arial"/>
                <a:ea typeface="ＭＳ Ｐゴシック"/>
              </a:defRPr>
            </a:lvl8pPr>
            <a:lvl9pPr marL="3886200" indent="-228600" defTabSz="954087">
              <a:spcBef>
                <a:spcPts val="0"/>
              </a:spcBef>
              <a:spcAft>
                <a:spcPts val="0"/>
              </a:spcAft>
              <a:defRPr sz="2400">
                <a:solidFill>
                  <a:schemeClr val="tx1"/>
                </a:solidFill>
                <a:latin typeface="Arial"/>
                <a:ea typeface="ＭＳ Ｐゴシック"/>
              </a:defRPr>
            </a:lvl9pPr>
          </a:lstStyle>
          <a:p>
            <a:pPr>
              <a:defRPr/>
            </a:pPr>
            <a:fld id="{A3DCD226-93AC-4374-ABC9-81D743B2D852}" type="slidenum">
              <a:rPr lang="de-DE" sz="1200"/>
              <a:t/>
            </a:fld>
            <a:endParaRPr lang="de-DE" sz="1200"/>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0178" name="Folienbildplatzhalter 1" hidden="0"/>
          <p:cNvSpPr>
            <a:spLocks noChangeAspect="1" noGrp="1" noRot="1" noTextEdit="1"/>
          </p:cNvSpPr>
          <p:nvPr isPhoto="0" userDrawn="0">
            <p:ph type="sldImg" hasCustomPrompt="0"/>
          </p:nvPr>
        </p:nvSpPr>
        <p:spPr bwMode="auto">
          <a:ln/>
        </p:spPr>
      </p:sp>
      <p:sp>
        <p:nvSpPr>
          <p:cNvPr id="47107" name="Notizenplatzhalter 2" hidden="0"/>
          <p:cNvSpPr>
            <a:spLocks noGrp="1"/>
          </p:cNvSpPr>
          <p:nvPr isPhoto="0" userDrawn="0">
            <p:ph type="body" idx="1" hasCustomPrompt="0"/>
          </p:nvPr>
        </p:nvSpPr>
        <p:spPr bwMode="auto"/>
        <p:txBody>
          <a:bodyPr/>
          <a:lstStyle/>
          <a:p>
            <a:pPr marL="171450" indent="-171450" algn="just">
              <a:lnSpc>
                <a:spcPct val="100000"/>
              </a:lnSpc>
              <a:buFont typeface="Wingdings"/>
              <a:buChar char="§"/>
              <a:defRPr/>
            </a:pPr>
            <a:r>
              <a:rPr lang="de-DE" sz="1200"/>
              <a:t>Sprachen unterscheiden sich beispielweise auf der lautlichen Ebene: Besonderheiten in der Aussprache von Sprachen (beispielsweise das englische </a:t>
            </a:r>
            <a:r>
              <a:rPr lang="de-DE" sz="1200" i="1"/>
              <a:t>th</a:t>
            </a:r>
            <a:r>
              <a:rPr lang="de-DE" sz="1200" i="1"/>
              <a:t>)</a:t>
            </a:r>
            <a:r>
              <a:rPr lang="de-DE" sz="1200"/>
              <a:t> führen häufig zu Akzenten bei Personen, die die Laute einer Zweit- bzw. Fremdsprache später erwerben, wie es u.a. anhand der Ansagen in der Deutschen Bahn deutlich wird.  </a:t>
            </a:r>
            <a:endParaRPr/>
          </a:p>
          <a:p>
            <a:pPr marL="171450" indent="-171450" algn="just">
              <a:lnSpc>
                <a:spcPct val="100000"/>
              </a:lnSpc>
              <a:buFont typeface="Wingdings"/>
              <a:buChar char="§"/>
              <a:defRPr/>
            </a:pPr>
            <a:endParaRPr lang="de-DE" sz="1200"/>
          </a:p>
          <a:p>
            <a:pPr marL="171450" marR="0" lvl="0" indent="-171450" algn="just" defTabSz="914400">
              <a:lnSpc>
                <a:spcPct val="100000"/>
              </a:lnSpc>
              <a:spcBef>
                <a:spcPts val="0"/>
              </a:spcBef>
              <a:spcAft>
                <a:spcPts val="0"/>
              </a:spcAft>
              <a:buClrTx/>
              <a:buSzTx/>
              <a:buFont typeface="Wingdings"/>
              <a:buChar char="§"/>
              <a:defRPr/>
            </a:pPr>
            <a:r>
              <a:rPr lang="de-DE" sz="1200"/>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171450" indent="-171450" algn="just">
              <a:lnSpc>
                <a:spcPct val="100000"/>
              </a:lnSpc>
              <a:buFont typeface="Wingdings"/>
              <a:buChar char="§"/>
              <a:defRPr/>
            </a:pPr>
            <a:endParaRPr lang="de-DE" sz="1200"/>
          </a:p>
          <a:p>
            <a:pPr algn="just">
              <a:lnSpc>
                <a:spcPct val="100000"/>
              </a:lnSpc>
              <a:buFont typeface="Wingdings"/>
              <a:buNone/>
              <a:defRPr/>
            </a:pPr>
            <a:endParaRPr lang="de-DE" sz="1200">
              <a:latin typeface="Calibri"/>
              <a:ea typeface="ＭＳ Ｐゴシック"/>
            </a:endParaRPr>
          </a:p>
        </p:txBody>
      </p:sp>
      <p:sp>
        <p:nvSpPr>
          <p:cNvPr id="5018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E8166ABC-4DF7-4126-A5CD-1EFACF4BD25E}" type="slidenum">
              <a:rPr lang="de-DE" sz="1200"/>
              <a:t/>
            </a:fld>
            <a:endParaRPr lang="de-DE" sz="1200"/>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1202" name="Folienbildplatzhalter 1" hidden="0"/>
          <p:cNvSpPr>
            <a:spLocks noChangeAspect="1" noGrp="1" noRot="1" noTextEdit="1"/>
          </p:cNvSpPr>
          <p:nvPr isPhoto="0" userDrawn="0">
            <p:ph type="sldImg" hasCustomPrompt="0"/>
          </p:nvPr>
        </p:nvSpPr>
        <p:spPr bwMode="auto">
          <a:ln/>
        </p:spPr>
      </p:sp>
      <p:sp>
        <p:nvSpPr>
          <p:cNvPr id="51203" name="Notizenplatzhalter 2" hidden="0"/>
          <p:cNvSpPr>
            <a:spLocks noGrp="1"/>
          </p:cNvSpPr>
          <p:nvPr isPhoto="0" userDrawn="0">
            <p:ph type="body" idx="1" hasCustomPrompt="0"/>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de-DE">
                <a:latin typeface="+mn-lt"/>
              </a:rPr>
              <a:t>Abbildungen: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a:defRPr/>
            </a:pPr>
            <a:endParaRPr lang="de-DE">
              <a:latin typeface="Arial"/>
            </a:endParaRPr>
          </a:p>
        </p:txBody>
      </p:sp>
      <p:sp>
        <p:nvSpPr>
          <p:cNvPr id="51204"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68379661-27B7-4DE8-9D9E-F102A0FC0044}" type="slidenum">
              <a:rPr lang="de-DE" sz="1200"/>
              <a:t/>
            </a:fld>
            <a:endParaRPr lang="de-DE" sz="1200"/>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52226" name="Folienbildplatzhalter 1" hidden="0"/>
          <p:cNvSpPr>
            <a:spLocks noChangeAspect="1" noGrp="1" noRot="1" noTextEdit="1"/>
          </p:cNvSpPr>
          <p:nvPr isPhoto="0" userDrawn="0">
            <p:ph type="sldImg" hasCustomPrompt="0"/>
          </p:nvPr>
        </p:nvSpPr>
        <p:spPr bwMode="auto">
          <a:ln/>
        </p:spPr>
      </p:sp>
      <p:sp>
        <p:nvSpPr>
          <p:cNvPr id="3" name="Notizenplatzhalter 2" hidden="0"/>
          <p:cNvSpPr>
            <a:spLocks noGrp="1"/>
          </p:cNvSpPr>
          <p:nvPr isPhoto="0" userDrawn="0">
            <p:ph type="body" idx="1" hasCustomPrompt="0"/>
          </p:nvPr>
        </p:nvSpPr>
        <p:spPr bwMode="auto"/>
        <p:txBody>
          <a:bodyPr/>
          <a:lstStyle/>
          <a:p>
            <a:pPr marL="171450" indent="-171450" algn="just">
              <a:buFont typeface="Wingdings"/>
              <a:buChar char="§"/>
              <a:defRPr/>
            </a:pPr>
            <a:r>
              <a:rPr lang="de-DE"/>
              <a:t>Zusätzlich zu den Besonderheiten auf der Lautebene treten zahlreiche Unterschiede auf der Ebene der Wörter auf. </a:t>
            </a:r>
            <a:endParaRPr/>
          </a:p>
          <a:p>
            <a:pPr marL="171450" indent="-171450" algn="just">
              <a:buFont typeface="Wingdings"/>
              <a:buChar char="§"/>
              <a:defRPr/>
            </a:pPr>
            <a:r>
              <a:rPr lang="de-DE"/>
              <a:t>Ein Beispiel für Besonderheiten auf der Wortebene: Deutsche Englischlerner/innen, die Ähnlichkeiten zwischen deutschen und englischen Wörtern feststellen, werden zu Übertragungen (Transfer) zwischen den beiden Sprachen „verführt“, obwohl dies in manchen Fällen nicht positiv, sondern negativ verläuft (siehe nachfolgende Folien).</a:t>
            </a:r>
            <a:endParaRPr/>
          </a:p>
          <a:p>
            <a:pPr>
              <a:defRPr/>
            </a:pPr>
            <a:endParaRPr lang="de-DE"/>
          </a:p>
        </p:txBody>
      </p:sp>
      <p:sp>
        <p:nvSpPr>
          <p:cNvPr id="52228"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6F1746B8-FCBE-42C4-9D1B-96BA3052DE78}" type="slidenum">
              <a:rPr lang="de-DE" sz="1200"/>
              <a:t/>
            </a:fld>
            <a:endParaRPr lang="de-DE" sz="1200"/>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elfoli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685800" y="1122363"/>
            <a:ext cx="7772400" cy="2387600"/>
          </a:xfrm>
        </p:spPr>
        <p:txBody>
          <a:bodyPr anchor="b"/>
          <a:lstStyle>
            <a:lvl1pPr algn="ctr">
              <a:defRPr sz="6000"/>
            </a:lvl1pPr>
          </a:lstStyle>
          <a:p>
            <a:pPr>
              <a:defRPr/>
            </a:pPr>
            <a:r>
              <a:rPr lang="de-DE"/>
              <a:t>Titelmasterformat durch Klicken bearbeiten</a:t>
            </a:r>
            <a:endParaRPr lang="en-US"/>
          </a:p>
        </p:txBody>
      </p:sp>
      <p:sp>
        <p:nvSpPr>
          <p:cNvPr id="3" name="Subtitle 2" hidden="0"/>
          <p:cNvSpPr>
            <a:spLocks noGrp="1"/>
          </p:cNvSpPr>
          <p:nvPr isPhoto="0" userDrawn="0">
            <p:ph type="subTitle" idx="1" hasCustomPrompt="0"/>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el und vertikaler Tex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Vertical Text Placeholder 2" hidden="0"/>
          <p:cNvSpPr>
            <a:spLocks noGrp="1"/>
          </p:cNvSpPr>
          <p:nvPr isPhoto="0" userDrawn="0">
            <p:ph type="body" orient="vert" idx="1" hasCustomPrompt="0"/>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kaler Titel und Text">
    <p:spTree>
      <p:nvGrpSpPr>
        <p:cNvPr id="1" name="" hidden="0"/>
        <p:cNvGrpSpPr/>
        <p:nvPr isPhoto="0" userDrawn="0"/>
      </p:nvGrpSpPr>
      <p:grpSpPr bwMode="auto">
        <a:xfrm>
          <a:off x="0" y="0"/>
          <a:ext cx="0" cy="0"/>
          <a:chOff x="0" y="0"/>
          <a:chExt cx="0" cy="0"/>
        </a:xfrm>
      </p:grpSpPr>
      <p:sp>
        <p:nvSpPr>
          <p:cNvPr id="2" name="Vertical Title 1" hidden="0"/>
          <p:cNvSpPr>
            <a:spLocks noGrp="1"/>
          </p:cNvSpPr>
          <p:nvPr isPhoto="0" userDrawn="0">
            <p:ph type="title" orient="vert" hasCustomPrompt="0"/>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hidden="0"/>
          <p:cNvSpPr>
            <a:spLocks noGrp="1"/>
          </p:cNvSpPr>
          <p:nvPr isPhoto="0" userDrawn="0">
            <p:ph type="body" orient="vert" idx="1" hasCustomPrompt="0"/>
          </p:nvPr>
        </p:nvSpPr>
        <p:spPr bwMode="auto">
          <a:xfrm>
            <a:off x="628650"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1_Benutzerdefiniertes Layout_2ZeilenTitel">
    <p:spTree>
      <p:nvGrpSpPr>
        <p:cNvPr id="1" name="" hidden="0"/>
        <p:cNvGrpSpPr/>
        <p:nvPr isPhoto="0" userDrawn="0"/>
      </p:nvGrpSpPr>
      <p:grpSpPr bwMode="auto">
        <a:xfrm>
          <a:off x="0" y="0"/>
          <a:ext cx="0" cy="0"/>
          <a:chOff x="0" y="0"/>
          <a:chExt cx="0" cy="0"/>
        </a:xfrm>
      </p:grpSpPr>
      <p:sp>
        <p:nvSpPr>
          <p:cNvPr id="18" name="Rechteck 17" hidden="0"/>
          <p:cNvSpPr/>
          <p:nvPr isPhoto="0" userDrawn="1"/>
        </p:nvSpPr>
        <p:spPr bwMode="auto">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19" name="Rechteck 18" hidden="0"/>
          <p:cNvSpPr/>
          <p:nvPr isPhoto="0" userDrawn="1"/>
        </p:nvSpPr>
        <p:spPr bwMode="auto">
          <a:xfrm>
            <a:off x="7759041" y="6448302"/>
            <a:ext cx="809748"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22" name="Titel 1" hidden="0"/>
          <p:cNvSpPr>
            <a:spLocks noGrp="1"/>
          </p:cNvSpPr>
          <p:nvPr isPhoto="0" userDrawn="0">
            <p:ph type="title" hasCustomPrompt="0"/>
          </p:nvPr>
        </p:nvSpPr>
        <p:spPr bwMode="auto">
          <a:xfrm>
            <a:off x="628650" y="528332"/>
            <a:ext cx="7886700" cy="750110"/>
          </a:xfrm>
          <a:prstGeom prst="rect">
            <a:avLst/>
          </a:prstGeom>
        </p:spPr>
        <p:txBody>
          <a:bodyPr anchor="ctr" anchorCtr="0">
            <a:normAutofit/>
          </a:bodyPr>
          <a:lstStyle>
            <a:lvl1pPr>
              <a:defRPr sz="2700" b="1" cap="none">
                <a:solidFill>
                  <a:schemeClr val="tx1">
                    <a:lumMod val="85000"/>
                    <a:lumOff val="15000"/>
                  </a:schemeClr>
                </a:solidFill>
                <a:latin typeface="+mn-lt"/>
                <a:ea typeface="Open Sans"/>
                <a:cs typeface="Open Sans"/>
              </a:defRPr>
            </a:lvl1pPr>
          </a:lstStyle>
          <a:p>
            <a:pPr>
              <a:defRPr/>
            </a:pPr>
            <a:r>
              <a:rPr lang="de-DE"/>
              <a:t>Titelmasterformat durch Klicken bearbeiten</a:t>
            </a:r>
            <a:endParaRPr lang="de-DE"/>
          </a:p>
        </p:txBody>
      </p:sp>
      <p:sp>
        <p:nvSpPr>
          <p:cNvPr id="27" name="Fußzeilenplatzhalter 4" hidden="0"/>
          <p:cNvSpPr>
            <a:spLocks noGrp="1"/>
          </p:cNvSpPr>
          <p:nvPr isPhoto="0" userDrawn="0">
            <p:ph type="ftr" sz="quarter" idx="3" hasCustomPrompt="0"/>
          </p:nvPr>
        </p:nvSpPr>
        <p:spPr bwMode="auto">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pPr>
              <a:defRPr/>
            </a:pPr>
            <a:r>
              <a:rPr lang="de-DE"/>
              <a:t>Mehrsprachigkeit und Deutsch als Zweitsprache</a:t>
            </a:r>
            <a:endParaRPr lang="en-US"/>
          </a:p>
        </p:txBody>
      </p:sp>
      <p:sp>
        <p:nvSpPr>
          <p:cNvPr id="11" name="Foliennummernplatzhalter 5" hidden="0"/>
          <p:cNvSpPr>
            <a:spLocks noGrp="1"/>
          </p:cNvSpPr>
          <p:nvPr isPhoto="0" userDrawn="0">
            <p:ph type="sldNum" sz="quarter" idx="4" hasCustomPrompt="0"/>
          </p:nvPr>
        </p:nvSpPr>
        <p:spPr bwMode="auto">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pPr>
              <a:defRPr/>
            </a:pPr>
            <a:fld id="{48F63A3B-78C7-47BE-AE5E-E10140E04643}" type="slidenum">
              <a:rPr lang="en-US"/>
              <a:t/>
            </a:fld>
            <a:endParaRPr lang="en-US"/>
          </a:p>
        </p:txBody>
      </p:sp>
      <p:pic>
        <p:nvPicPr>
          <p:cNvPr id="10" name="Bild 22" hidden="0"/>
          <p:cNvPicPr>
            <a:picLocks noChangeAspect="1"/>
          </p:cNvPicPr>
          <p:nvPr isPhoto="0" userDrawn="1"/>
        </p:nvPicPr>
        <p:blipFill>
          <a:blip r:embed="rId2"/>
          <a:stretch/>
        </p:blipFill>
        <p:spPr bwMode="auto">
          <a:xfrm>
            <a:off x="6192877" y="6040269"/>
            <a:ext cx="1488336" cy="681212"/>
          </a:xfrm>
          <a:prstGeom prst="rect">
            <a:avLst/>
          </a:prstGeom>
        </p:spPr>
      </p:pic>
      <p:sp>
        <p:nvSpPr>
          <p:cNvPr id="3" name="Textplatzhalter 2" hidden="0"/>
          <p:cNvSpPr>
            <a:spLocks noGrp="1"/>
          </p:cNvSpPr>
          <p:nvPr isPhoto="0" userDrawn="0">
            <p:ph type="body" sz="quarter" idx="10" hasCustomPrompt="0"/>
          </p:nvPr>
        </p:nvSpPr>
        <p:spPr bwMode="auto">
          <a:xfrm>
            <a:off x="628650" y="1381885"/>
            <a:ext cx="7886700" cy="4544871"/>
          </a:xfrm>
        </p:spPr>
        <p:txBody>
          <a:bodyPr/>
          <a:lstStyle>
            <a:lvl1pPr marL="228600" indent="-228600">
              <a:buFont typeface="Wingdings"/>
              <a:buChar char="§"/>
              <a:defRPr sz="2400"/>
            </a:lvl1pPr>
            <a:lvl2pPr marL="685800" indent="-228600">
              <a:buFont typeface="Wingdings"/>
              <a:buChar char="§"/>
              <a:defRPr sz="2200"/>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Bild mit Beschriftung">
    <p:spTree>
      <p:nvGrpSpPr>
        <p:cNvPr id="1" name="" hidden="0"/>
        <p:cNvGrpSpPr/>
        <p:nvPr isPhoto="0" userDrawn="0"/>
      </p:nvGrpSpPr>
      <p:grpSpPr bwMode="auto">
        <a:xfrm>
          <a:off x="0" y="0"/>
          <a:ext cx="0" cy="0"/>
          <a:chOff x="0" y="0"/>
          <a:chExt cx="0" cy="0"/>
        </a:xfrm>
      </p:grpSpPr>
      <p:sp>
        <p:nvSpPr>
          <p:cNvPr id="38" name="Rechteck 37" hidden="0"/>
          <p:cNvSpPr/>
          <p:nvPr isPhoto="0" userDrawn="1"/>
        </p:nvSpPr>
        <p:spPr bwMode="auto">
          <a:xfrm rot="10800000">
            <a:off x="0" y="5674582"/>
            <a:ext cx="9144000" cy="1183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350">
              <a:solidFill>
                <a:prstClr val="white"/>
              </a:solidFill>
            </a:endParaRPr>
          </a:p>
        </p:txBody>
      </p:sp>
      <p:sp>
        <p:nvSpPr>
          <p:cNvPr id="55" name="Titel 54" hidden="0"/>
          <p:cNvSpPr>
            <a:spLocks noGrp="1"/>
          </p:cNvSpPr>
          <p:nvPr isPhoto="0" userDrawn="0">
            <p:ph type="title" hasCustomPrompt="1"/>
          </p:nvPr>
        </p:nvSpPr>
        <p:spPr bwMode="auto">
          <a:xfrm>
            <a:off x="425808" y="2444779"/>
            <a:ext cx="8394624" cy="1325563"/>
          </a:xfrm>
          <a:prstGeom prst="rect">
            <a:avLst/>
          </a:prstGeom>
        </p:spPr>
        <p:txBody>
          <a:bodyPr/>
          <a:lstStyle>
            <a:lvl1pPr algn="ctr">
              <a:defRPr cap="none">
                <a:latin typeface="+mn-lt"/>
                <a:ea typeface="Oswald Light"/>
                <a:cs typeface="Oswald Light"/>
              </a:defRPr>
            </a:lvl1pPr>
          </a:lstStyle>
          <a:p>
            <a:pPr>
              <a:defRPr/>
            </a:pPr>
            <a:r>
              <a:rPr lang="de-DE"/>
              <a:t>Titel des Fortbildungsbausteins</a:t>
            </a:r>
            <a:endParaRPr lang="de-DE"/>
          </a:p>
        </p:txBody>
      </p:sp>
      <p:pic>
        <p:nvPicPr>
          <p:cNvPr id="19" name="Bild 22" hidden="0"/>
          <p:cNvPicPr>
            <a:picLocks noChangeAspect="1"/>
          </p:cNvPicPr>
          <p:nvPr isPhoto="0" userDrawn="1"/>
        </p:nvPicPr>
        <p:blipFill>
          <a:blip r:embed="rId2"/>
          <a:stretch/>
        </p:blipFill>
        <p:spPr bwMode="auto">
          <a:xfrm>
            <a:off x="425808" y="617061"/>
            <a:ext cx="2542648" cy="1163771"/>
          </a:xfrm>
          <a:prstGeom prst="rect">
            <a:avLst/>
          </a:prstGeom>
        </p:spPr>
      </p:pic>
      <p:sp>
        <p:nvSpPr>
          <p:cNvPr id="3" name="Textplatzhalter 2" hidden="0"/>
          <p:cNvSpPr>
            <a:spLocks noGrp="1"/>
          </p:cNvSpPr>
          <p:nvPr isPhoto="0" userDrawn="0">
            <p:ph type="body" sz="quarter" idx="10" hasCustomPrompt="1"/>
          </p:nvPr>
        </p:nvSpPr>
        <p:spPr bwMode="auto">
          <a:xfrm>
            <a:off x="425808" y="3951288"/>
            <a:ext cx="8394624" cy="825500"/>
          </a:xfrm>
        </p:spPr>
        <p:txBody>
          <a:bodyPr anchor="ctr"/>
          <a:lstStyle>
            <a:lvl1pPr marL="0" indent="0" algn="ctr">
              <a:buNone/>
              <a:defRPr i="1"/>
            </a:lvl1pPr>
          </a:lstStyle>
          <a:p>
            <a:pPr lvl="0">
              <a:defRPr/>
            </a:pPr>
            <a:r>
              <a:rPr lang="de-DE"/>
              <a:t>Sprachbildung im Fach – Fortbildungsbaustein XY</a:t>
            </a:r>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el und Inhal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Content Placeholder 2" hidden="0"/>
          <p:cNvSpPr>
            <a:spLocks noGrp="1"/>
          </p:cNvSpPr>
          <p:nvPr isPhoto="0" userDrawn="0">
            <p:ph idx="1" hasCustomPrompt="0"/>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Abschnitts- überschrif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3888" y="1709739"/>
            <a:ext cx="7886700" cy="2852737"/>
          </a:xfrm>
        </p:spPr>
        <p:txBody>
          <a:bodyPr anchor="b"/>
          <a:lstStyle>
            <a:lvl1pPr>
              <a:defRPr sz="6000"/>
            </a:lvl1pPr>
          </a:lstStyle>
          <a:p>
            <a:pPr>
              <a:defRPr/>
            </a:pPr>
            <a:r>
              <a:rPr lang="de-DE"/>
              <a:t>Titelmasterformat durch Klicken bearbeiten</a:t>
            </a:r>
            <a:endParaRPr lang="en-US"/>
          </a:p>
        </p:txBody>
      </p:sp>
      <p:sp>
        <p:nvSpPr>
          <p:cNvPr id="3" name="Text Placeholder 2" hidden="0"/>
          <p:cNvSpPr>
            <a:spLocks noGrp="1"/>
          </p:cNvSpPr>
          <p:nvPr isPhoto="0" userDrawn="0">
            <p:ph type="body" idx="1" hasCustomPrompt="0"/>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Zwei Inhalt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Content Placeholder 2" hidden="0"/>
          <p:cNvSpPr>
            <a:spLocks noGrp="1"/>
          </p:cNvSpPr>
          <p:nvPr isPhoto="0" userDrawn="0">
            <p:ph sz="half" idx="1" hasCustomPrompt="0"/>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hidden="0"/>
          <p:cNvSpPr>
            <a:spLocks noGrp="1"/>
          </p:cNvSpPr>
          <p:nvPr isPhoto="0" userDrawn="0">
            <p:ph sz="half" idx="2" hasCustomPrompt="0"/>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hidden="0"/>
          <p:cNvSpPr>
            <a:spLocks noGrp="1"/>
          </p:cNvSpPr>
          <p:nvPr isPhoto="0" userDrawn="0">
            <p:ph type="dt" sz="half" idx="10" hasCustomPrompt="0"/>
          </p:nvPr>
        </p:nvSpPr>
        <p:spPr bwMode="auto"/>
        <p:txBody>
          <a:bodyPr/>
          <a:lstStyle/>
          <a:p>
            <a:pPr>
              <a:defRPr/>
            </a:pPr>
            <a:endParaRPr lang="de-DE"/>
          </a:p>
        </p:txBody>
      </p:sp>
      <p:sp>
        <p:nvSpPr>
          <p:cNvPr id="6" name="Footer Placeholder 5"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7" name="Slide Number Placeholder 6"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Vergleich">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9841" y="365126"/>
            <a:ext cx="7886700" cy="1325563"/>
          </a:xfrm>
        </p:spPr>
        <p:txBody>
          <a:bodyPr/>
          <a:lstStyle/>
          <a:p>
            <a:pPr>
              <a:defRPr/>
            </a:pPr>
            <a:r>
              <a:rPr lang="de-DE"/>
              <a:t>Titelmasterformat durch Klicken bearbeiten</a:t>
            </a:r>
            <a:endParaRPr lang="en-US"/>
          </a:p>
        </p:txBody>
      </p:sp>
      <p:sp>
        <p:nvSpPr>
          <p:cNvPr id="3" name="Text Placeholder 2" hidden="0"/>
          <p:cNvSpPr>
            <a:spLocks noGrp="1"/>
          </p:cNvSpPr>
          <p:nvPr isPhoto="0" userDrawn="0">
            <p:ph type="body" idx="1" hasCustomPrompt="0"/>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Content Placeholder 3" hidden="0"/>
          <p:cNvSpPr>
            <a:spLocks noGrp="1"/>
          </p:cNvSpPr>
          <p:nvPr isPhoto="0" userDrawn="0">
            <p:ph sz="half" idx="2" hasCustomPrompt="0"/>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hidden="0"/>
          <p:cNvSpPr>
            <a:spLocks noGrp="1"/>
          </p:cNvSpPr>
          <p:nvPr isPhoto="0" userDrawn="0">
            <p:ph type="body" sz="quarter" idx="3" hasCustomPrompt="0"/>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Content Placeholder 5" hidden="0"/>
          <p:cNvSpPr>
            <a:spLocks noGrp="1"/>
          </p:cNvSpPr>
          <p:nvPr isPhoto="0" userDrawn="0">
            <p:ph sz="quarter" idx="4" hasCustomPrompt="0"/>
          </p:nvPr>
        </p:nvSpPr>
        <p:spPr bwMode="auto">
          <a:xfrm>
            <a:off x="4629150"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hidden="0"/>
          <p:cNvSpPr>
            <a:spLocks noGrp="1"/>
          </p:cNvSpPr>
          <p:nvPr isPhoto="0" userDrawn="0">
            <p:ph type="dt" sz="half" idx="10" hasCustomPrompt="0"/>
          </p:nvPr>
        </p:nvSpPr>
        <p:spPr bwMode="auto"/>
        <p:txBody>
          <a:bodyPr/>
          <a:lstStyle/>
          <a:p>
            <a:pPr>
              <a:defRPr/>
            </a:pPr>
            <a:endParaRPr lang="de-DE"/>
          </a:p>
        </p:txBody>
      </p:sp>
      <p:sp>
        <p:nvSpPr>
          <p:cNvPr id="8" name="Footer Placeholder 7"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9" name="Slide Number Placeholder 8"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Date Placeholder 2" hidden="0"/>
          <p:cNvSpPr>
            <a:spLocks noGrp="1"/>
          </p:cNvSpPr>
          <p:nvPr isPhoto="0" userDrawn="0">
            <p:ph type="dt" sz="half" idx="10" hasCustomPrompt="0"/>
          </p:nvPr>
        </p:nvSpPr>
        <p:spPr bwMode="auto"/>
        <p:txBody>
          <a:bodyPr/>
          <a:lstStyle/>
          <a:p>
            <a:pPr>
              <a:defRPr/>
            </a:pPr>
            <a:endParaRPr lang="de-DE"/>
          </a:p>
        </p:txBody>
      </p:sp>
      <p:sp>
        <p:nvSpPr>
          <p:cNvPr id="4" name="Footer Placeholder 3"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5" name="Slide Number Placeholder 4"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r">
    <p:spTree>
      <p:nvGrpSpPr>
        <p:cNvPr id="1" name="" hidden="0"/>
        <p:cNvGrpSpPr/>
        <p:nvPr isPhoto="0" userDrawn="0"/>
      </p:nvGrpSpPr>
      <p:grpSpPr bwMode="auto">
        <a:xfrm>
          <a:off x="0" y="0"/>
          <a:ext cx="0" cy="0"/>
          <a:chOff x="0" y="0"/>
          <a:chExt cx="0" cy="0"/>
        </a:xfrm>
      </p:grpSpPr>
      <p:sp>
        <p:nvSpPr>
          <p:cNvPr id="2" name="Date Placeholder 1" hidden="0"/>
          <p:cNvSpPr>
            <a:spLocks noGrp="1"/>
          </p:cNvSpPr>
          <p:nvPr isPhoto="0" userDrawn="0">
            <p:ph type="dt" sz="half" idx="10" hasCustomPrompt="0"/>
          </p:nvPr>
        </p:nvSpPr>
        <p:spPr bwMode="auto"/>
        <p:txBody>
          <a:bodyPr/>
          <a:lstStyle/>
          <a:p>
            <a:pPr>
              <a:defRPr/>
            </a:pPr>
            <a:endParaRPr lang="de-DE"/>
          </a:p>
        </p:txBody>
      </p:sp>
      <p:sp>
        <p:nvSpPr>
          <p:cNvPr id="3" name="Footer Placeholder 2"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4" name="Slide Number Placeholder 3"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Inhalt mit Überschrif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hidden="0"/>
          <p:cNvSpPr>
            <a:spLocks noGrp="1"/>
          </p:cNvSpPr>
          <p:nvPr isPhoto="0" userDrawn="0">
            <p:ph idx="1" hasCustomPrompt="0"/>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hidden="0"/>
          <p:cNvSpPr>
            <a:spLocks noGrp="1"/>
          </p:cNvSpPr>
          <p:nvPr isPhoto="0" userDrawn="0">
            <p:ph type="body" sz="half" idx="2" hasCustomPrompt="0"/>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hidden="0"/>
          <p:cNvSpPr>
            <a:spLocks noGrp="1"/>
          </p:cNvSpPr>
          <p:nvPr isPhoto="0" userDrawn="0">
            <p:ph type="dt" sz="half" idx="10" hasCustomPrompt="0"/>
          </p:nvPr>
        </p:nvSpPr>
        <p:spPr bwMode="auto"/>
        <p:txBody>
          <a:bodyPr/>
          <a:lstStyle/>
          <a:p>
            <a:pPr>
              <a:defRPr/>
            </a:pPr>
            <a:endParaRPr lang="de-DE"/>
          </a:p>
        </p:txBody>
      </p:sp>
      <p:sp>
        <p:nvSpPr>
          <p:cNvPr id="6" name="Footer Placeholder 5"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7" name="Slide Number Placeholder 6"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ild mit Überschrif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hidden="0"/>
          <p:cNvSpPr>
            <a:spLocks noChangeAspect="1" noGrp="1"/>
          </p:cNvSpPr>
          <p:nvPr isPhoto="0" userDrawn="0">
            <p:ph type="pic" idx="1" hasCustomPrompt="0"/>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hidden="0"/>
          <p:cNvSpPr>
            <a:spLocks noGrp="1"/>
          </p:cNvSpPr>
          <p:nvPr isPhoto="0" userDrawn="0">
            <p:ph type="body" sz="half" idx="2" hasCustomPrompt="0"/>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hidden="0"/>
          <p:cNvSpPr>
            <a:spLocks noGrp="1"/>
          </p:cNvSpPr>
          <p:nvPr isPhoto="0" userDrawn="0">
            <p:ph type="dt" sz="half" idx="10" hasCustomPrompt="0"/>
          </p:nvPr>
        </p:nvSpPr>
        <p:spPr bwMode="auto"/>
        <p:txBody>
          <a:bodyPr/>
          <a:lstStyle/>
          <a:p>
            <a:pPr>
              <a:defRPr/>
            </a:pPr>
            <a:endParaRPr lang="de-DE"/>
          </a:p>
        </p:txBody>
      </p:sp>
      <p:sp>
        <p:nvSpPr>
          <p:cNvPr id="6" name="Footer Placeholder 5" hidden="0"/>
          <p:cNvSpPr>
            <a:spLocks noGrp="1"/>
          </p:cNvSpPr>
          <p:nvPr isPhoto="0" userDrawn="0">
            <p:ph type="ftr" sz="quarter" idx="11" hasCustomPrompt="0"/>
          </p:nvPr>
        </p:nvSpPr>
        <p:spPr bwMode="auto"/>
        <p:txBody>
          <a:bodyPr/>
          <a:lstStyle/>
          <a:p>
            <a:pPr>
              <a:defRPr/>
            </a:pPr>
            <a:r>
              <a:rPr lang="de-DE"/>
              <a:t>Mehrsprachigkeit und Deutsch als Zweitsprache</a:t>
            </a:r>
            <a:endParaRPr lang="de-DE"/>
          </a:p>
        </p:txBody>
      </p:sp>
      <p:sp>
        <p:nvSpPr>
          <p:cNvPr id="7" name="Slide Number Placeholder 6"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2" name="Title Placeholder 1" hidden="0"/>
          <p:cNvSpPr>
            <a:spLocks noGrp="1"/>
          </p:cNvSpPr>
          <p:nvPr isPhoto="0" userDrawn="0">
            <p:ph type="title" hasCustomPrompt="0"/>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
        <p:nvSpPr>
          <p:cNvPr id="3" name="Text Placeholder 2" hidden="0"/>
          <p:cNvSpPr>
            <a:spLocks noGrp="1"/>
          </p:cNvSpPr>
          <p:nvPr isPhoto="0" userDrawn="0">
            <p:ph type="body" idx="1" hasCustomPrompt="0"/>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2" hasCustomPrompt="0"/>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ooter Placeholder 4" hidden="0"/>
          <p:cNvSpPr>
            <a:spLocks noGrp="1"/>
          </p:cNvSpPr>
          <p:nvPr isPhoto="0" userDrawn="0">
            <p:ph type="ftr" sz="quarter" idx="3" hasCustomPrompt="0"/>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Mehrsprachigkeit und Deutsch als Zweitsprache</a:t>
            </a:r>
            <a:endParaRPr lang="de-DE"/>
          </a:p>
        </p:txBody>
      </p:sp>
      <p:sp>
        <p:nvSpPr>
          <p:cNvPr id="6" name="Slide Number Placeholder 5" hidden="0"/>
          <p:cNvSpPr>
            <a:spLocks noGrp="1"/>
          </p:cNvSpPr>
          <p:nvPr isPhoto="0" userDrawn="0">
            <p:ph type="sldNum" sz="quarter" idx="4" hasCustomPrompt="0"/>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971F5E-C1B6-42BC-AB91-181C8FE9A1B5}" type="slidenum">
              <a:rPr lang="de-DE"/>
              <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ehlich-berlin.de/Vortraege/KE_Vortrag_20070820_Brixen.pdf" TargetMode="Externa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Mehrsprachigkeit und Deutsch als Zweitsprache</a:t>
            </a:r>
            <a:endParaRPr lang="de-DE"/>
          </a:p>
        </p:txBody>
      </p:sp>
      <p:sp>
        <p:nvSpPr>
          <p:cNvPr id="3" name="Textplatzhalter 2" hidden="0"/>
          <p:cNvSpPr>
            <a:spLocks noGrp="1"/>
          </p:cNvSpPr>
          <p:nvPr isPhoto="0" userDrawn="0">
            <p:ph type="body" sz="quarter" idx="10" hasCustomPrompt="0"/>
          </p:nvPr>
        </p:nvSpPr>
        <p:spPr bwMode="auto"/>
        <p:txBody>
          <a:bodyPr/>
          <a:lstStyle/>
          <a:p>
            <a:pPr>
              <a:defRPr/>
            </a:pPr>
            <a:r>
              <a:rPr lang="de-DE"/>
              <a:t>Sprachbildung im Fach – Fortbildungsbaustein 2</a:t>
            </a: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3314"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13315" name="Inhaltsplatzhalter 2" hidden="0"/>
          <p:cNvSpPr>
            <a:spLocks noGrp="1"/>
          </p:cNvSpPr>
          <p:nvPr isPhoto="0" userDrawn="0">
            <p:ph type="body" sz="quarter" idx="10" hasCustomPrompt="0"/>
          </p:nvPr>
        </p:nvSpPr>
        <p:spPr bwMode="auto"/>
        <p:txBody>
          <a:bodyPr/>
          <a:lstStyle/>
          <a:p>
            <a:pPr>
              <a:defRPr/>
            </a:pPr>
            <a:r>
              <a:rPr lang="de-DE" sz="2200"/>
              <a:t>Im Folgenden sollen ausgewählte typologische und strukturelle Unterschiede von Sprachen thematisiert werden, um aufzuzeigen, dass Sprachen sehr unterschiedlich aufgebaut sein können; es reicht nicht aus, eine Sprache zu beherrschen und die erlernten Muster auf andere Sprachen zu übertragen. Die Beispiele zeigen, dass in der Erstsprache erworbene Muster oft keine Gültigkeit in anderen Sprachen haben</a:t>
            </a:r>
            <a:r>
              <a:rPr lang="de-DE" sz="1900"/>
              <a:t>.</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4338" name="Titel 1" hidden="0"/>
          <p:cNvSpPr>
            <a:spLocks noGrp="1"/>
          </p:cNvSpPr>
          <p:nvPr isPhoto="0" userDrawn="0">
            <p:ph type="title" hasCustomPrompt="0"/>
          </p:nvPr>
        </p:nvSpPr>
        <p:spPr bwMode="auto"/>
        <p:txBody>
          <a:bodyPr/>
          <a:lstStyle/>
          <a:p>
            <a:pPr>
              <a:defRPr/>
            </a:pPr>
            <a:r>
              <a:rPr lang="de-DE" sz="2700"/>
              <a:t>Besonderheiten in der Verschriftung</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 name="Inhaltsplatzhalter 2" hidden="0"/>
          <p:cNvSpPr>
            <a:spLocks noGrp="1"/>
          </p:cNvSpPr>
          <p:nvPr isPhoto="0" userDrawn="0">
            <p:ph type="body" sz="quarter" idx="10" hasCustomPrompt="0"/>
          </p:nvPr>
        </p:nvSpPr>
        <p:spPr bwMode="auto"/>
        <p:txBody>
          <a:bodyPr/>
          <a:lstStyle/>
          <a:p>
            <a:pPr marL="0" indent="0">
              <a:lnSpc>
                <a:spcPct val="100000"/>
              </a:lnSpc>
              <a:buFont typeface="Wingdings"/>
              <a:buNone/>
              <a:defRPr/>
            </a:pPr>
            <a:r>
              <a:rPr lang="de-DE"/>
              <a:t>Das Deutsche hat viele Eigenschaften, die es von anderen Sprachen unterscheidet, z. B. hinsichtlich der Verschriftung:</a:t>
            </a:r>
            <a:endParaRPr/>
          </a:p>
          <a:p>
            <a:pPr>
              <a:lnSpc>
                <a:spcPct val="100000"/>
              </a:lnSpc>
              <a:defRPr/>
            </a:pPr>
            <a:r>
              <a:rPr lang="de-DE"/>
              <a:t>Verwendung einer Alphabetschrift</a:t>
            </a:r>
            <a:endParaRPr/>
          </a:p>
          <a:p>
            <a:pPr>
              <a:lnSpc>
                <a:spcPct val="100000"/>
              </a:lnSpc>
              <a:defRPr/>
            </a:pPr>
            <a:r>
              <a:rPr lang="de-DE"/>
              <a:t>Lateinisches Alphabet</a:t>
            </a:r>
            <a:endParaRPr/>
          </a:p>
          <a:p>
            <a:pPr>
              <a:lnSpc>
                <a:spcPct val="100000"/>
              </a:lnSpc>
              <a:defRPr/>
            </a:pPr>
            <a:r>
              <a:rPr lang="de-DE"/>
              <a:t>Umlaute (</a:t>
            </a:r>
            <a:r>
              <a:rPr lang="de-DE" i="1"/>
              <a:t>ä</a:t>
            </a:r>
            <a:r>
              <a:rPr lang="de-DE"/>
              <a:t>,</a:t>
            </a:r>
            <a:r>
              <a:rPr lang="de-DE" i="1"/>
              <a:t> ö</a:t>
            </a:r>
            <a:r>
              <a:rPr lang="de-DE"/>
              <a:t>, </a:t>
            </a:r>
            <a:r>
              <a:rPr lang="de-DE" i="1"/>
              <a:t>ü</a:t>
            </a:r>
            <a:r>
              <a:rPr lang="de-DE"/>
              <a:t>), Diphthonge (</a:t>
            </a:r>
            <a:r>
              <a:rPr lang="de-DE" i="1"/>
              <a:t>ei</a:t>
            </a:r>
            <a:r>
              <a:rPr lang="de-DE"/>
              <a:t>, </a:t>
            </a:r>
            <a:r>
              <a:rPr lang="de-DE" i="1"/>
              <a:t>eu</a:t>
            </a:r>
            <a:r>
              <a:rPr lang="de-DE"/>
              <a:t>, </a:t>
            </a:r>
            <a:r>
              <a:rPr lang="de-DE" i="1"/>
              <a:t>au</a:t>
            </a:r>
            <a:r>
              <a:rPr lang="de-DE"/>
              <a:t>), </a:t>
            </a:r>
            <a:r>
              <a:rPr lang="de-DE" i="1"/>
              <a:t>ß</a:t>
            </a:r>
            <a:r>
              <a:rPr lang="de-DE"/>
              <a:t>, </a:t>
            </a:r>
            <a:r>
              <a:rPr lang="de-DE" i="1"/>
              <a:t>sch</a:t>
            </a:r>
            <a:endParaRPr lang="de-DE" i="1"/>
          </a:p>
          <a:p>
            <a:pPr>
              <a:lnSpc>
                <a:spcPct val="100000"/>
              </a:lnSpc>
              <a:defRPr/>
            </a:pPr>
            <a:r>
              <a:rPr lang="de-DE"/>
              <a:t>Leserichtung: 1. von links nach rechts; 2. von oben nach unten</a:t>
            </a:r>
            <a:endParaRPr/>
          </a:p>
          <a:p>
            <a:pPr>
              <a:defRPr/>
            </a:pPr>
            <a:endParaRPr lang="de-DE"/>
          </a:p>
          <a:p>
            <a:pPr>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4" name="Grafik 3" hidden="0"/>
          <p:cNvPicPr>
            <a:picLocks noChangeAspect="1"/>
          </p:cNvPicPr>
          <p:nvPr isPhoto="0" userDrawn="0"/>
        </p:nvPicPr>
        <p:blipFill>
          <a:blip r:embed="rId3"/>
          <a:stretch/>
        </p:blipFill>
        <p:spPr bwMode="auto">
          <a:xfrm>
            <a:off x="2114579" y="4270885"/>
            <a:ext cx="6209701" cy="14732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15363" name="Inhaltsplatzhalter 2" hidden="0"/>
          <p:cNvSpPr>
            <a:spLocks noGrp="1"/>
          </p:cNvSpPr>
          <p:nvPr isPhoto="0" userDrawn="0">
            <p:ph type="body" sz="quarter" idx="10" hasCustomPrompt="0"/>
          </p:nvPr>
        </p:nvSpPr>
        <p:spPr bwMode="auto"/>
        <p:txBody>
          <a:bodyPr/>
          <a:lstStyle/>
          <a:p>
            <a:pPr>
              <a:lnSpc>
                <a:spcPct val="100000"/>
              </a:lnSpc>
              <a:defRPr/>
            </a:pPr>
            <a:r>
              <a:rPr lang="de-DE" sz="2200"/>
              <a:t>Auf der Ebene des Schriftsystems werden bereits zahlreiche Besonderheiten von Sprachen deutlich: Im Deutschen wird beispielsweise eine Alphabetschrift aus lateinischen Schriftzeichen für Vokale und Konsonanten verwendet. </a:t>
            </a:r>
            <a:endParaRPr/>
          </a:p>
          <a:p>
            <a:pPr>
              <a:lnSpc>
                <a:spcPct val="100000"/>
              </a:lnSpc>
              <a:defRPr/>
            </a:pPr>
            <a:r>
              <a:rPr lang="de-DE" sz="2200"/>
              <a:t>Die deutsche Sprache nutzt das lateinische Alphabet – anders als z. B. Arabisch, Persisch oder Chinesisch.</a:t>
            </a:r>
            <a:endParaRPr/>
          </a:p>
          <a:p>
            <a:pPr>
              <a:lnSpc>
                <a:spcPct val="100000"/>
              </a:lnSpc>
              <a:defRPr/>
            </a:pPr>
            <a:r>
              <a:rPr lang="de-DE" sz="2200"/>
              <a:t>Zudem verfügt das deutsche Zeichenset über besondere Zeichen, z. B. Umlaut, Diphthonge etc. – im Gegensatz zu vielen anderen Sprachen.</a:t>
            </a:r>
            <a:endParaRPr/>
          </a:p>
          <a:p>
            <a:pPr>
              <a:lnSpc>
                <a:spcPct val="100000"/>
              </a:lnSpc>
              <a:defRPr/>
            </a:pPr>
            <a:r>
              <a:rPr lang="de-DE" sz="2200"/>
              <a:t>Die Leserichtung ist im Deutschen von links nach rechts und von oben nach unten. Auch das ist in anderen Sprachen, z. B. dem Arabischen, oft anders</a:t>
            </a:r>
            <a:r>
              <a:rPr lang="de-DE" sz="1900"/>
              <a:t>.</a:t>
            </a:r>
            <a:endParaRPr/>
          </a:p>
          <a:p>
            <a:pPr algn="just">
              <a:defRPr/>
            </a:pPr>
            <a:endParaRPr lang="de-DE" sz="19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feld 1" hidden="0"/>
          <p:cNvSpPr txBox="1"/>
          <p:nvPr isPhoto="0" userDrawn="0"/>
        </p:nvSpPr>
        <p:spPr bwMode="auto">
          <a:xfrm>
            <a:off x="742950" y="4005263"/>
            <a:ext cx="7932738" cy="2308324"/>
          </a:xfrm>
          <a:prstGeom prst="rect">
            <a:avLst/>
          </a:prstGeom>
          <a:noFill/>
        </p:spPr>
        <p:txBody>
          <a:bodyPr wrap="square">
            <a:spAutoFit/>
          </a:bodyPr>
          <a:lstStyle/>
          <a:p>
            <a:pPr marL="342900" indent="-342900">
              <a:buFont typeface="Wingdings"/>
              <a:buChar char="§"/>
              <a:defRPr/>
            </a:pPr>
            <a:r>
              <a:rPr lang="de-DE" sz="2400">
                <a:cs typeface="Times New Roman"/>
              </a:rPr>
              <a:t>Typisch für die Aussprache im Englischen ist z. B. der </a:t>
            </a:r>
            <a:r>
              <a:rPr lang="de-DE" sz="2400" b="1" i="1">
                <a:solidFill>
                  <a:srgbClr val="C00000"/>
                </a:solidFill>
                <a:cs typeface="Times New Roman"/>
              </a:rPr>
              <a:t>th</a:t>
            </a:r>
            <a:r>
              <a:rPr lang="de-DE" sz="2400">
                <a:solidFill>
                  <a:srgbClr val="C00000"/>
                </a:solidFill>
                <a:cs typeface="Times New Roman"/>
              </a:rPr>
              <a:t>-</a:t>
            </a:r>
            <a:r>
              <a:rPr lang="de-DE" sz="2400">
                <a:cs typeface="Times New Roman"/>
              </a:rPr>
              <a:t>Laut. Deutsche, die das </a:t>
            </a:r>
            <a:r>
              <a:rPr lang="de-DE" sz="2400" b="1" i="1">
                <a:solidFill>
                  <a:srgbClr val="C00000"/>
                </a:solidFill>
                <a:cs typeface="Times New Roman"/>
              </a:rPr>
              <a:t>th</a:t>
            </a:r>
            <a:r>
              <a:rPr lang="de-DE" sz="2400" i="1">
                <a:cs typeface="Times New Roman"/>
              </a:rPr>
              <a:t> </a:t>
            </a:r>
            <a:r>
              <a:rPr lang="de-DE" sz="2400">
                <a:cs typeface="Times New Roman"/>
              </a:rPr>
              <a:t>nicht aussprechen können, haben einen </a:t>
            </a:r>
            <a:r>
              <a:rPr lang="de-DE" sz="2400" i="1">
                <a:cs typeface="Times New Roman"/>
              </a:rPr>
              <a:t>Akzent</a:t>
            </a:r>
            <a:r>
              <a:rPr lang="de-DE" sz="2400">
                <a:cs typeface="Times New Roman"/>
              </a:rPr>
              <a:t>.</a:t>
            </a:r>
            <a:endParaRPr/>
          </a:p>
          <a:p>
            <a:pPr marL="342900" indent="-342900">
              <a:buFont typeface="Wingdings"/>
              <a:buChar char="§"/>
              <a:defRPr/>
            </a:pPr>
            <a:r>
              <a:rPr lang="de-DE" sz="2400">
                <a:cs typeface="Times New Roman"/>
              </a:rPr>
              <a:t>Für Deutsch lernende Spanier, Griechen oder Türken, die das gerollte </a:t>
            </a:r>
            <a:r>
              <a:rPr lang="de-DE" sz="2400" b="1" i="1">
                <a:solidFill>
                  <a:srgbClr val="C00000"/>
                </a:solidFill>
                <a:cs typeface="Times New Roman"/>
              </a:rPr>
              <a:t>r</a:t>
            </a:r>
            <a:r>
              <a:rPr lang="de-DE" sz="2400">
                <a:cs typeface="Times New Roman"/>
              </a:rPr>
              <a:t> kennen, ist das deutsche Rachen-</a:t>
            </a:r>
            <a:r>
              <a:rPr lang="de-DE" sz="2400" b="1" i="1">
                <a:solidFill>
                  <a:srgbClr val="C00000"/>
                </a:solidFill>
                <a:cs typeface="Times New Roman"/>
              </a:rPr>
              <a:t>r</a:t>
            </a:r>
            <a:r>
              <a:rPr lang="de-DE" sz="2400">
                <a:cs typeface="Times New Roman"/>
              </a:rPr>
              <a:t> oft schwierig.</a:t>
            </a:r>
            <a:endParaRPr/>
          </a:p>
        </p:txBody>
      </p:sp>
      <p:sp>
        <p:nvSpPr>
          <p:cNvPr id="3" name="Abgerundete rechteckige Legende 2" hidden="0"/>
          <p:cNvSpPr/>
          <p:nvPr isPhoto="0" userDrawn="0"/>
        </p:nvSpPr>
        <p:spPr bwMode="auto">
          <a:xfrm>
            <a:off x="5233988" y="1484312"/>
            <a:ext cx="3563937" cy="1392237"/>
          </a:xfrm>
          <a:prstGeom prst="wedgeRoundRectCallout">
            <a:avLst>
              <a:gd name="adj1" fmla="val -55988"/>
              <a:gd name="adj2" fmla="val 68485"/>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de-DE" sz="2200" i="1"/>
              <a:t>„</a:t>
            </a:r>
            <a:r>
              <a:rPr lang="de-DE" sz="2200" i="1"/>
              <a:t>Ssenk</a:t>
            </a:r>
            <a:r>
              <a:rPr lang="de-DE" sz="2200" i="1"/>
              <a:t> </a:t>
            </a:r>
            <a:r>
              <a:rPr lang="de-DE" sz="2200" i="1"/>
              <a:t>you</a:t>
            </a:r>
            <a:r>
              <a:rPr lang="de-DE" sz="2200" i="1"/>
              <a:t> </a:t>
            </a:r>
            <a:r>
              <a:rPr lang="de-DE" sz="2200" i="1"/>
              <a:t>for</a:t>
            </a:r>
            <a:r>
              <a:rPr lang="de-DE" sz="2200" i="1"/>
              <a:t> </a:t>
            </a:r>
            <a:r>
              <a:rPr lang="de-DE" sz="2200" i="1"/>
              <a:t>travelling</a:t>
            </a:r>
            <a:r>
              <a:rPr lang="de-DE" sz="2200" i="1"/>
              <a:t> </a:t>
            </a:r>
            <a:r>
              <a:rPr lang="de-DE" sz="2200" i="1"/>
              <a:t>wiss</a:t>
            </a:r>
            <a:r>
              <a:rPr lang="de-DE" sz="2200" i="1"/>
              <a:t> Deutsche Bahn</a:t>
            </a:r>
            <a:r>
              <a:rPr lang="de-DE" sz="2200" i="1"/>
              <a:t>!“</a:t>
            </a:r>
            <a:endParaRPr lang="de-DE" sz="2200" i="1"/>
          </a:p>
        </p:txBody>
      </p:sp>
      <p:sp>
        <p:nvSpPr>
          <p:cNvPr id="6" name="Titel 5"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Lautebene</a:t>
            </a:r>
            <a:endParaRPr lang="de-DE">
              <a:solidFill>
                <a:schemeClr val="tx1"/>
              </a:solidFill>
            </a:endParaRPr>
          </a:p>
        </p:txBody>
      </p:sp>
      <p:sp>
        <p:nvSpPr>
          <p:cNvPr id="7"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9" name="Foliennummernplatzhalter 8"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4" name="Grafik 3" hidden="0"/>
          <p:cNvPicPr>
            <a:picLocks noChangeAspect="1"/>
          </p:cNvPicPr>
          <p:nvPr isPhoto="0" userDrawn="0"/>
        </p:nvPicPr>
        <p:blipFill>
          <a:blip r:embed="rId3"/>
          <a:stretch/>
        </p:blipFill>
        <p:spPr bwMode="auto">
          <a:xfrm>
            <a:off x="742950" y="1103631"/>
            <a:ext cx="4118190" cy="22884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7410"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17411" name="Inhaltsplatzhalter 2" hidden="0"/>
          <p:cNvSpPr>
            <a:spLocks noGrp="1"/>
          </p:cNvSpPr>
          <p:nvPr isPhoto="0" userDrawn="0">
            <p:ph type="body" sz="quarter" idx="10" hasCustomPrompt="0"/>
          </p:nvPr>
        </p:nvSpPr>
        <p:spPr bwMode="auto"/>
        <p:txBody>
          <a:bodyPr>
            <a:normAutofit/>
          </a:bodyPr>
          <a:lstStyle/>
          <a:p>
            <a:pPr>
              <a:lnSpc>
                <a:spcPct val="100000"/>
              </a:lnSpc>
              <a:defRPr/>
            </a:pPr>
            <a:r>
              <a:rPr lang="de-DE" sz="2200"/>
              <a:t>Sprachen unterscheiden sich beispielsweise auf der lautlichen Ebene: Besonderheiten in der Aussprache von Sprachen (beispielsweise das englische </a:t>
            </a:r>
            <a:r>
              <a:rPr lang="de-DE" sz="2200" i="1"/>
              <a:t>th</a:t>
            </a:r>
            <a:r>
              <a:rPr lang="de-DE" sz="2200" i="1"/>
              <a:t>)</a:t>
            </a:r>
            <a:r>
              <a:rPr lang="de-DE" sz="2200"/>
              <a:t> führen häufig zu Akzenten bei Personen, die die Laute einer Zweit- bzw. Fremdsprache später erwerben, wie es u.a. anhand der Ansagen in der Deutschen Bahn deutlich wird.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 name="Wolkenförmige Legende 16" hidden="0"/>
          <p:cNvSpPr/>
          <p:nvPr isPhoto="0" userDrawn="0"/>
        </p:nvSpPr>
        <p:spPr bwMode="auto">
          <a:xfrm>
            <a:off x="5035187" y="1207703"/>
            <a:ext cx="2928938" cy="1690687"/>
          </a:xfrm>
          <a:prstGeom prst="cloudCallout">
            <a:avLst>
              <a:gd name="adj1" fmla="val -48687"/>
              <a:gd name="adj2" fmla="val 90768"/>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de-DE">
                <a:solidFill>
                  <a:schemeClr val="tx1"/>
                </a:solidFill>
              </a:rPr>
              <a:t>Wieso will er im Beet schlafen ??</a:t>
            </a:r>
            <a:endParaRPr/>
          </a:p>
        </p:txBody>
      </p:sp>
      <p:sp>
        <p:nvSpPr>
          <p:cNvPr id="8" name="Abgerundete rechteckige Legende 7" hidden="0"/>
          <p:cNvSpPr/>
          <p:nvPr isPhoto="0" userDrawn="0"/>
        </p:nvSpPr>
        <p:spPr bwMode="auto">
          <a:xfrm>
            <a:off x="2096054" y="1361104"/>
            <a:ext cx="2826755" cy="1381861"/>
          </a:xfrm>
          <a:prstGeom prst="wedgeRoundRectCallout">
            <a:avLst>
              <a:gd name="adj1" fmla="val 9685"/>
              <a:gd name="adj2" fmla="val 114224"/>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de-DE">
                <a:solidFill>
                  <a:schemeClr val="tx1"/>
                </a:solidFill>
              </a:rPr>
              <a:t>„</a:t>
            </a:r>
            <a:r>
              <a:rPr lang="de-DE" i="1">
                <a:solidFill>
                  <a:schemeClr val="tx1"/>
                </a:solidFill>
              </a:rPr>
              <a:t>Ich bin müde und gehe ins Bett</a:t>
            </a:r>
            <a:r>
              <a:rPr lang="de-DE">
                <a:solidFill>
                  <a:schemeClr val="tx1"/>
                </a:solidFill>
              </a:rPr>
              <a:t>.“</a:t>
            </a:r>
            <a:endParaRPr/>
          </a:p>
        </p:txBody>
      </p:sp>
      <p:sp>
        <p:nvSpPr>
          <p:cNvPr id="4" name="Titel 3"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Lautebene</a:t>
            </a:r>
            <a:endParaRPr lang="de-DE">
              <a:solidFill>
                <a:schemeClr val="tx1"/>
              </a:solidFill>
            </a:endParaRPr>
          </a:p>
        </p:txBody>
      </p:sp>
      <p:sp>
        <p:nvSpPr>
          <p:cNvPr id="12"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6" name="Foliennummernplatzhalter 5"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5" name="Grafik 4" hidden="0"/>
          <p:cNvPicPr>
            <a:picLocks noChangeAspect="1"/>
          </p:cNvPicPr>
          <p:nvPr isPhoto="0" userDrawn="0"/>
        </p:nvPicPr>
        <p:blipFill>
          <a:blip r:embed="rId3"/>
          <a:stretch/>
        </p:blipFill>
        <p:spPr bwMode="auto">
          <a:xfrm>
            <a:off x="3289289" y="3870960"/>
            <a:ext cx="1129013" cy="2246736"/>
          </a:xfrm>
          <a:prstGeom prst="rect">
            <a:avLst/>
          </a:prstGeom>
        </p:spPr>
      </p:pic>
      <p:pic>
        <p:nvPicPr>
          <p:cNvPr id="7" name="Grafik 6" hidden="0"/>
          <p:cNvPicPr>
            <a:picLocks noChangeAspect="1"/>
          </p:cNvPicPr>
          <p:nvPr isPhoto="0" userDrawn="0"/>
        </p:nvPicPr>
        <p:blipFill>
          <a:blip r:embed="rId4"/>
          <a:stretch/>
        </p:blipFill>
        <p:spPr bwMode="auto">
          <a:xfrm>
            <a:off x="4418303" y="3817071"/>
            <a:ext cx="1106197" cy="2375235"/>
          </a:xfrm>
          <a:prstGeom prst="rect">
            <a:avLst/>
          </a:prstGeom>
        </p:spPr>
      </p:pic>
      <p:sp>
        <p:nvSpPr>
          <p:cNvPr id="11" name="Wolkenförmige Legende 10" hidden="0"/>
          <p:cNvSpPr/>
          <p:nvPr isPhoto="0" userDrawn="0"/>
        </p:nvSpPr>
        <p:spPr bwMode="auto">
          <a:xfrm>
            <a:off x="152400" y="2813759"/>
            <a:ext cx="3068472" cy="2674504"/>
          </a:xfrm>
          <a:prstGeom prst="cloudCallout">
            <a:avLst>
              <a:gd name="adj1" fmla="val 61069"/>
              <a:gd name="adj2" fmla="val -16533"/>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de-DE">
              <a:solidFill>
                <a:srgbClr val="0066CC"/>
              </a:solidFill>
            </a:endParaRPr>
          </a:p>
        </p:txBody>
      </p:sp>
      <p:pic>
        <p:nvPicPr>
          <p:cNvPr id="2" name="Grafik 1" hidden="0"/>
          <p:cNvPicPr>
            <a:picLocks noChangeAspect="1"/>
          </p:cNvPicPr>
          <p:nvPr isPhoto="0" userDrawn="0"/>
        </p:nvPicPr>
        <p:blipFill>
          <a:blip r:embed="rId5"/>
          <a:stretch/>
        </p:blipFill>
        <p:spPr bwMode="auto">
          <a:xfrm>
            <a:off x="622299" y="3414996"/>
            <a:ext cx="2109051" cy="1413358"/>
          </a:xfrm>
          <a:prstGeom prst="rect">
            <a:avLst/>
          </a:prstGeom>
        </p:spPr>
      </p:pic>
      <p:sp>
        <p:nvSpPr>
          <p:cNvPr id="13" name="Wolkenförmige Legende 12" hidden="0"/>
          <p:cNvSpPr/>
          <p:nvPr isPhoto="0" userDrawn="0"/>
        </p:nvSpPr>
        <p:spPr bwMode="auto">
          <a:xfrm>
            <a:off x="5848550" y="2870231"/>
            <a:ext cx="3124000" cy="2618031"/>
          </a:xfrm>
          <a:prstGeom prst="cloudCallout">
            <a:avLst>
              <a:gd name="adj1" fmla="val -64753"/>
              <a:gd name="adj2" fmla="val -7908"/>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de-DE"/>
          </a:p>
        </p:txBody>
      </p:sp>
      <p:pic>
        <p:nvPicPr>
          <p:cNvPr id="3" name="Grafik 2" hidden="0"/>
          <p:cNvPicPr>
            <a:picLocks noChangeAspect="1"/>
          </p:cNvPicPr>
          <p:nvPr isPhoto="0" userDrawn="0"/>
        </p:nvPicPr>
        <p:blipFill>
          <a:blip r:embed="rId6"/>
          <a:stretch/>
        </p:blipFill>
        <p:spPr bwMode="auto">
          <a:xfrm>
            <a:off x="6297380" y="3577761"/>
            <a:ext cx="2397788" cy="9773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6" name="Titel 5"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Lautebene</a:t>
            </a:r>
            <a:endParaRPr lang="de-DE">
              <a:solidFill>
                <a:schemeClr val="tx1"/>
              </a:solidFill>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7" name="Textplatzhalter 6" hidden="0"/>
          <p:cNvSpPr>
            <a:spLocks noGrp="1"/>
          </p:cNvSpPr>
          <p:nvPr isPhoto="0" userDrawn="0">
            <p:ph type="body" sz="quarter" idx="10" hasCustomPrompt="0"/>
          </p:nvPr>
        </p:nvSpPr>
        <p:spPr bwMode="auto"/>
        <p:txBody>
          <a:bodyPr>
            <a:noAutofit/>
          </a:bodyPr>
          <a:lstStyle/>
          <a:p>
            <a:pPr marL="0" indent="0">
              <a:lnSpc>
                <a:spcPct val="100000"/>
              </a:lnSpc>
              <a:buNone/>
              <a:defRPr/>
            </a:pPr>
            <a:r>
              <a:rPr lang="de-DE" sz="2300">
                <a:cs typeface="Times New Roman"/>
              </a:rPr>
              <a:t>In </a:t>
            </a:r>
            <a:r>
              <a:rPr lang="de-DE" sz="2300">
                <a:cs typeface="Times New Roman"/>
              </a:rPr>
              <a:t>slawischen Sprachen (wie Russisch, Polnisch oder Tschechisch) gibt es keinen Unterschied zwischen</a:t>
            </a:r>
            <a:endParaRPr/>
          </a:p>
          <a:p>
            <a:pPr>
              <a:lnSpc>
                <a:spcPct val="100000"/>
              </a:lnSpc>
              <a:defRPr/>
            </a:pPr>
            <a:r>
              <a:rPr lang="de-DE" sz="2300">
                <a:cs typeface="Times New Roman"/>
              </a:rPr>
              <a:t>einem </a:t>
            </a:r>
            <a:r>
              <a:rPr lang="de-DE" sz="2300">
                <a:solidFill>
                  <a:srgbClr val="C00000"/>
                </a:solidFill>
                <a:cs typeface="Times New Roman"/>
              </a:rPr>
              <a:t>langen </a:t>
            </a:r>
            <a:r>
              <a:rPr lang="de-DE" sz="2300" b="1" i="1">
                <a:solidFill>
                  <a:srgbClr val="C00000"/>
                </a:solidFill>
                <a:cs typeface="Times New Roman"/>
              </a:rPr>
              <a:t>e</a:t>
            </a:r>
            <a:r>
              <a:rPr lang="de-DE" sz="2300" b="1">
                <a:solidFill>
                  <a:srgbClr val="00519E"/>
                </a:solidFill>
                <a:cs typeface="Times New Roman"/>
              </a:rPr>
              <a:t> </a:t>
            </a:r>
            <a:r>
              <a:rPr lang="de-DE" sz="2300">
                <a:cs typeface="Times New Roman"/>
              </a:rPr>
              <a:t>(wie in dem Wort </a:t>
            </a:r>
            <a:r>
              <a:rPr lang="de-DE" sz="2300" b="1" i="1">
                <a:solidFill>
                  <a:srgbClr val="C00000"/>
                </a:solidFill>
                <a:cs typeface="Times New Roman"/>
              </a:rPr>
              <a:t>Beet</a:t>
            </a:r>
            <a:r>
              <a:rPr lang="de-DE" sz="2300">
                <a:cs typeface="Times New Roman"/>
              </a:rPr>
              <a:t>) und</a:t>
            </a:r>
            <a:endParaRPr/>
          </a:p>
          <a:p>
            <a:pPr>
              <a:lnSpc>
                <a:spcPct val="100000"/>
              </a:lnSpc>
              <a:spcAft>
                <a:spcPts val="1200"/>
              </a:spcAft>
              <a:defRPr/>
            </a:pPr>
            <a:r>
              <a:rPr lang="de-DE" sz="2300">
                <a:cs typeface="Times New Roman"/>
              </a:rPr>
              <a:t>einem </a:t>
            </a:r>
            <a:r>
              <a:rPr lang="de-DE" sz="2300">
                <a:solidFill>
                  <a:srgbClr val="C00000"/>
                </a:solidFill>
                <a:cs typeface="Times New Roman"/>
              </a:rPr>
              <a:t>kurzen </a:t>
            </a:r>
            <a:r>
              <a:rPr lang="de-DE" sz="2300" b="1" i="1">
                <a:solidFill>
                  <a:srgbClr val="C00000"/>
                </a:solidFill>
                <a:cs typeface="Times New Roman"/>
              </a:rPr>
              <a:t>e</a:t>
            </a:r>
            <a:r>
              <a:rPr lang="de-DE" sz="2300" i="1">
                <a:solidFill>
                  <a:srgbClr val="00519E"/>
                </a:solidFill>
                <a:cs typeface="Times New Roman"/>
              </a:rPr>
              <a:t> </a:t>
            </a:r>
            <a:r>
              <a:rPr lang="de-DE" sz="2300">
                <a:cs typeface="Times New Roman"/>
              </a:rPr>
              <a:t>(wie in dem Wort </a:t>
            </a:r>
            <a:r>
              <a:rPr lang="de-DE" sz="2300" b="1" i="1">
                <a:solidFill>
                  <a:srgbClr val="C00000"/>
                </a:solidFill>
                <a:cs typeface="Times New Roman"/>
              </a:rPr>
              <a:t>Bett</a:t>
            </a:r>
            <a:r>
              <a:rPr lang="de-DE" sz="2300">
                <a:cs typeface="Times New Roman"/>
              </a:rPr>
              <a:t>). </a:t>
            </a:r>
            <a:endParaRPr/>
          </a:p>
          <a:p>
            <a:pPr marL="0" indent="0">
              <a:lnSpc>
                <a:spcPct val="100000"/>
              </a:lnSpc>
              <a:spcBef>
                <a:spcPts val="1200"/>
              </a:spcBef>
              <a:buNone/>
              <a:defRPr/>
            </a:pPr>
            <a:r>
              <a:rPr lang="de-DE" sz="2300">
                <a:cs typeface="Times New Roman"/>
              </a:rPr>
              <a:t>Menschen </a:t>
            </a:r>
            <a:r>
              <a:rPr lang="de-DE" sz="2300">
                <a:cs typeface="Times New Roman"/>
              </a:rPr>
              <a:t>mit einer slawischen Erstsprache fällt es folglich sehr schwer, den Unterschied zwischen langen und kurzen Vokalen zu hören. </a:t>
            </a:r>
            <a:endParaRPr/>
          </a:p>
          <a:p>
            <a:pPr marL="0" indent="0">
              <a:lnSpc>
                <a:spcPct val="100000"/>
              </a:lnSpc>
              <a:buNone/>
              <a:defRPr/>
            </a:pPr>
            <a:r>
              <a:rPr lang="de-DE" sz="2300">
                <a:cs typeface="Times New Roman"/>
              </a:rPr>
              <a:t>Wenn sie Deutsch lernen, müssen sie den Unterschied erst mühsam hören lernen – um die unterschiedlichen Laute schließlich auch sprechen zu können</a:t>
            </a:r>
            <a:r>
              <a:rPr lang="de-DE" sz="2300">
                <a:cs typeface="Times New Roman"/>
              </a:rPr>
              <a:t>.</a:t>
            </a:r>
            <a:endParaRPr lang="de-DE" sz="2300"/>
          </a:p>
        </p:txBody>
      </p:sp>
      <p:sp>
        <p:nvSpPr>
          <p:cNvPr id="8" name="Foliennummernplatzhalter 7"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aphicFrame>
        <p:nvGraphicFramePr>
          <p:cNvPr id="6" name="Tabelle 5" hidden="0"/>
          <p:cNvGraphicFramePr>
            <a:graphicFrameLocks xmlns:a="http://schemas.openxmlformats.org/drawingml/2006/main" noGrp="1"/>
          </p:cNvGraphicFramePr>
          <p:nvPr isPhoto="0" userDrawn="0"/>
        </p:nvGraphicFramePr>
        <p:xfrm>
          <a:off x="2057400" y="2220913"/>
          <a:ext cx="4791075" cy="3657600"/>
        </p:xfrm>
        <a:graphic>
          <a:graphicData uri="http://schemas.openxmlformats.org/drawingml/2006/table">
            <a:tbl>
              <a:tblPr firstRow="1" firstCol="0" lastRow="0" lastCol="0" bandRow="1" bandCol="0">
                <a:tableStyleId>{B52D9A6C-635E-B724-3A7F-5FE2DF763501}</a:tableStyleId>
              </a:tblPr>
              <a:tblGrid>
                <a:gridCol w="2439093"/>
                <a:gridCol w="2351982"/>
              </a:tblGrid>
              <a:tr h="385192">
                <a:tc>
                  <a:txBody>
                    <a:bodyPr/>
                    <a:p>
                      <a:pPr algn="l">
                        <a:defRPr/>
                      </a:pPr>
                      <a:r>
                        <a:rPr lang="de-DE" sz="2400"/>
                        <a:t>Englisch</a:t>
                      </a:r>
                      <a:endParaRPr lang="de-DE" sz="2400">
                        <a:latin typeface="+mn-lt"/>
                        <a:cs typeface="Times New Roman"/>
                      </a:endParaRPr>
                    </a:p>
                  </a:txBody>
                  <a:tcPr marL="91434" marR="91434"/>
                </a:tc>
                <a:tc>
                  <a:txBody>
                    <a:bodyPr/>
                    <a:p>
                      <a:pPr algn="l">
                        <a:defRPr/>
                      </a:pPr>
                      <a:r>
                        <a:rPr lang="de-DE" sz="2400"/>
                        <a:t>Deutsch</a:t>
                      </a:r>
                      <a:endParaRPr lang="de-DE" sz="2400">
                        <a:latin typeface="+mn-lt"/>
                        <a:cs typeface="Times New Roman"/>
                      </a:endParaRPr>
                    </a:p>
                  </a:txBody>
                  <a:tcPr marL="91434" marR="91434"/>
                </a:tc>
              </a:tr>
              <a:tr h="370840">
                <a:tc>
                  <a:txBody>
                    <a:bodyPr/>
                    <a:p>
                      <a:pPr algn="l">
                        <a:defRPr/>
                      </a:pPr>
                      <a:r>
                        <a:rPr lang="de-DE" sz="2400"/>
                        <a:t>father</a:t>
                      </a:r>
                      <a:endParaRPr lang="de-DE" sz="2400" i="1">
                        <a:latin typeface="+mn-lt"/>
                        <a:cs typeface="Times New Roman"/>
                      </a:endParaRPr>
                    </a:p>
                  </a:txBody>
                  <a:tcPr marL="91434" marR="91434"/>
                </a:tc>
                <a:tc>
                  <a:txBody>
                    <a:bodyPr/>
                    <a:p>
                      <a:pPr algn="l">
                        <a:defRPr/>
                      </a:pPr>
                      <a:r>
                        <a:rPr lang="de-DE" sz="2400"/>
                        <a:t>Vater</a:t>
                      </a:r>
                      <a:endParaRPr lang="de-DE" sz="2400" i="1">
                        <a:latin typeface="+mn-lt"/>
                        <a:cs typeface="Times New Roman"/>
                      </a:endParaRPr>
                    </a:p>
                  </a:txBody>
                  <a:tcPr marL="91434" marR="91434"/>
                </a:tc>
              </a:tr>
              <a:tr h="370840">
                <a:tc>
                  <a:txBody>
                    <a:bodyPr/>
                    <a:p>
                      <a:pPr algn="l">
                        <a:defRPr/>
                      </a:pPr>
                      <a:r>
                        <a:rPr lang="de-DE" sz="2400"/>
                        <a:t>brother</a:t>
                      </a:r>
                      <a:endParaRPr lang="de-DE" sz="2400" i="1">
                        <a:solidFill>
                          <a:schemeClr val="dk1"/>
                        </a:solidFill>
                        <a:latin typeface="+mn-lt"/>
                        <a:ea typeface="+mn-ea"/>
                        <a:cs typeface="Times New Roman"/>
                      </a:endParaRPr>
                    </a:p>
                  </a:txBody>
                  <a:tcPr marL="91434" marR="91434"/>
                </a:tc>
                <a:tc>
                  <a:txBody>
                    <a:bodyPr/>
                    <a:p>
                      <a:pPr algn="l">
                        <a:defRPr/>
                      </a:pPr>
                      <a:r>
                        <a:rPr lang="de-DE" sz="2400"/>
                        <a:t>Bruder</a:t>
                      </a:r>
                      <a:endParaRPr lang="de-DE" sz="2400" i="1">
                        <a:solidFill>
                          <a:schemeClr val="dk1"/>
                        </a:solidFill>
                        <a:latin typeface="+mn-lt"/>
                        <a:ea typeface="+mn-ea"/>
                        <a:cs typeface="Times New Roman"/>
                      </a:endParaRPr>
                    </a:p>
                  </a:txBody>
                  <a:tcPr marL="91434" marR="91434"/>
                </a:tc>
              </a:tr>
              <a:tr h="370840">
                <a:tc>
                  <a:txBody>
                    <a:bodyPr/>
                    <a:p>
                      <a:pPr algn="l">
                        <a:defRPr/>
                      </a:pPr>
                      <a:r>
                        <a:rPr lang="de-DE" sz="2400"/>
                        <a:t>butter</a:t>
                      </a:r>
                      <a:endParaRPr lang="de-DE" sz="2400" i="1">
                        <a:solidFill>
                          <a:schemeClr val="dk1"/>
                        </a:solidFill>
                        <a:latin typeface="+mn-lt"/>
                        <a:ea typeface="+mn-ea"/>
                        <a:cs typeface="Times New Roman"/>
                      </a:endParaRPr>
                    </a:p>
                  </a:txBody>
                  <a:tcPr marL="91434" marR="91434"/>
                </a:tc>
                <a:tc>
                  <a:txBody>
                    <a:bodyPr/>
                    <a:p>
                      <a:pPr algn="l">
                        <a:defRPr/>
                      </a:pPr>
                      <a:r>
                        <a:rPr lang="de-DE" sz="2400"/>
                        <a:t>Butter</a:t>
                      </a:r>
                      <a:endParaRPr lang="de-DE" sz="2400" i="1">
                        <a:solidFill>
                          <a:schemeClr val="dk1"/>
                        </a:solidFill>
                        <a:latin typeface="+mn-lt"/>
                        <a:ea typeface="+mn-ea"/>
                        <a:cs typeface="Times New Roman"/>
                      </a:endParaRPr>
                    </a:p>
                  </a:txBody>
                  <a:tcPr marL="91434" marR="91434"/>
                </a:tc>
              </a:tr>
              <a:tr h="370840">
                <a:tc>
                  <a:txBody>
                    <a:bodyPr/>
                    <a:p>
                      <a:pPr algn="l">
                        <a:defRPr/>
                      </a:pPr>
                      <a:r>
                        <a:rPr lang="de-DE" sz="2400"/>
                        <a:t>apple</a:t>
                      </a:r>
                      <a:endParaRPr lang="de-DE" sz="2400" i="1">
                        <a:solidFill>
                          <a:schemeClr val="dk1"/>
                        </a:solidFill>
                        <a:latin typeface="+mn-lt"/>
                        <a:ea typeface="+mn-ea"/>
                        <a:cs typeface="Times New Roman"/>
                      </a:endParaRPr>
                    </a:p>
                  </a:txBody>
                  <a:tcPr marL="91434" marR="91434"/>
                </a:tc>
                <a:tc>
                  <a:txBody>
                    <a:bodyPr/>
                    <a:p>
                      <a:pPr algn="l">
                        <a:defRPr/>
                      </a:pPr>
                      <a:r>
                        <a:rPr lang="de-DE" sz="2400"/>
                        <a:t>Apfel</a:t>
                      </a:r>
                      <a:endParaRPr lang="de-DE" sz="2400" i="1">
                        <a:solidFill>
                          <a:schemeClr val="dk1"/>
                        </a:solidFill>
                        <a:latin typeface="+mn-lt"/>
                        <a:ea typeface="+mn-ea"/>
                        <a:cs typeface="Times New Roman"/>
                      </a:endParaRPr>
                    </a:p>
                  </a:txBody>
                  <a:tcPr marL="91434" marR="91434"/>
                </a:tc>
              </a:tr>
              <a:tr h="370840">
                <a:tc>
                  <a:txBody>
                    <a:bodyPr/>
                    <a:p>
                      <a:pPr algn="l">
                        <a:defRPr/>
                      </a:pPr>
                      <a:r>
                        <a:rPr lang="de-DE" sz="2400"/>
                        <a:t>finger</a:t>
                      </a:r>
                      <a:r>
                        <a:rPr lang="de-DE" sz="2400"/>
                        <a:t> </a:t>
                      </a:r>
                      <a:endParaRPr lang="de-DE" sz="2400" i="1">
                        <a:solidFill>
                          <a:schemeClr val="dk1"/>
                        </a:solidFill>
                        <a:latin typeface="+mn-lt"/>
                        <a:ea typeface="+mn-ea"/>
                        <a:cs typeface="Times New Roman"/>
                      </a:endParaRPr>
                    </a:p>
                  </a:txBody>
                  <a:tcPr marL="91434" marR="91434"/>
                </a:tc>
                <a:tc>
                  <a:txBody>
                    <a:bodyPr/>
                    <a:p>
                      <a:pPr algn="l">
                        <a:defRPr/>
                      </a:pPr>
                      <a:r>
                        <a:rPr lang="de-DE" sz="2400"/>
                        <a:t>Finger</a:t>
                      </a:r>
                      <a:endParaRPr lang="de-DE" sz="2400" i="1">
                        <a:solidFill>
                          <a:schemeClr val="dk1"/>
                        </a:solidFill>
                        <a:latin typeface="+mn-lt"/>
                        <a:ea typeface="+mn-ea"/>
                        <a:cs typeface="Times New Roman"/>
                      </a:endParaRPr>
                    </a:p>
                  </a:txBody>
                  <a:tcPr marL="91434" marR="91434"/>
                </a:tc>
              </a:tr>
              <a:tr h="370840">
                <a:tc>
                  <a:txBody>
                    <a:bodyPr/>
                    <a:p>
                      <a:pPr algn="l">
                        <a:defRPr/>
                      </a:pPr>
                      <a:r>
                        <a:rPr lang="de-DE" sz="2400"/>
                        <a:t>arm</a:t>
                      </a:r>
                      <a:endParaRPr lang="de-DE" sz="2400" i="1">
                        <a:solidFill>
                          <a:schemeClr val="dk1"/>
                        </a:solidFill>
                        <a:latin typeface="+mn-lt"/>
                        <a:ea typeface="+mn-ea"/>
                        <a:cs typeface="Times New Roman"/>
                      </a:endParaRPr>
                    </a:p>
                  </a:txBody>
                  <a:tcPr marL="91434" marR="91434"/>
                </a:tc>
                <a:tc>
                  <a:txBody>
                    <a:bodyPr/>
                    <a:p>
                      <a:pPr algn="l">
                        <a:defRPr/>
                      </a:pPr>
                      <a:r>
                        <a:rPr lang="de-DE" sz="2400"/>
                        <a:t>Arm</a:t>
                      </a:r>
                      <a:endParaRPr lang="de-DE" sz="2400" i="1">
                        <a:solidFill>
                          <a:schemeClr val="dk1"/>
                        </a:solidFill>
                        <a:latin typeface="+mn-lt"/>
                        <a:ea typeface="+mn-ea"/>
                        <a:cs typeface="Times New Roman"/>
                      </a:endParaRPr>
                    </a:p>
                  </a:txBody>
                  <a:tcPr marL="91434" marR="91434"/>
                </a:tc>
              </a:tr>
              <a:tr h="370840">
                <a:tc>
                  <a:txBody>
                    <a:bodyPr/>
                    <a:p>
                      <a:pPr algn="l">
                        <a:defRPr/>
                      </a:pPr>
                      <a:r>
                        <a:rPr lang="de-DE" sz="2400"/>
                        <a:t>hand</a:t>
                      </a:r>
                      <a:endParaRPr lang="de-DE" sz="2400" i="1">
                        <a:solidFill>
                          <a:schemeClr val="dk1"/>
                        </a:solidFill>
                        <a:latin typeface="+mn-lt"/>
                        <a:ea typeface="+mn-ea"/>
                        <a:cs typeface="Times New Roman"/>
                      </a:endParaRPr>
                    </a:p>
                  </a:txBody>
                  <a:tcPr marL="91434" marR="91434"/>
                </a:tc>
                <a:tc>
                  <a:txBody>
                    <a:bodyPr/>
                    <a:p>
                      <a:pPr algn="l">
                        <a:defRPr/>
                      </a:pPr>
                      <a:r>
                        <a:rPr lang="de-DE" sz="2400"/>
                        <a:t>Hand</a:t>
                      </a:r>
                      <a:endParaRPr lang="de-DE" sz="2400" i="1">
                        <a:solidFill>
                          <a:schemeClr val="dk1"/>
                        </a:solidFill>
                        <a:latin typeface="+mn-lt"/>
                        <a:ea typeface="+mn-ea"/>
                        <a:cs typeface="Times New Roman"/>
                      </a:endParaRPr>
                    </a:p>
                  </a:txBody>
                  <a:tcPr marL="91434" marR="91434"/>
                </a:tc>
              </a:tr>
            </a:tbl>
          </a:graphicData>
        </a:graphic>
      </p:graphicFrame>
      <p:sp>
        <p:nvSpPr>
          <p:cNvPr id="7" name="Titel 6"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Wortebene</a:t>
            </a:r>
            <a:endParaRPr lang="de-DE">
              <a:solidFill>
                <a:schemeClr val="tx1"/>
              </a:solidFill>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8" name="Textplatzhalter 7" hidden="0"/>
          <p:cNvSpPr>
            <a:spLocks noGrp="1"/>
          </p:cNvSpPr>
          <p:nvPr isPhoto="0" userDrawn="0">
            <p:ph type="body" sz="quarter" idx="10" hasCustomPrompt="0"/>
          </p:nvPr>
        </p:nvSpPr>
        <p:spPr bwMode="auto"/>
        <p:txBody>
          <a:bodyPr/>
          <a:lstStyle/>
          <a:p>
            <a:pPr marL="0" indent="0">
              <a:lnSpc>
                <a:spcPct val="100000"/>
              </a:lnSpc>
              <a:spcBef>
                <a:spcPts val="0"/>
              </a:spcBef>
              <a:buClrTx/>
              <a:buFontTx/>
              <a:buNone/>
              <a:defRPr/>
            </a:pPr>
            <a:r>
              <a:rPr lang="de-DE">
                <a:cs typeface="Times New Roman"/>
              </a:rPr>
              <a:t>Deutsche, die Englisch lernen, merken in der Regel </a:t>
            </a:r>
            <a:r>
              <a:rPr lang="de-DE">
                <a:cs typeface="Times New Roman"/>
              </a:rPr>
              <a:t>schnell, dass </a:t>
            </a:r>
            <a:r>
              <a:rPr lang="de-DE">
                <a:cs typeface="Times New Roman"/>
              </a:rPr>
              <a:t>sich viele Wörter im Englischen und Deutschen ähneln</a:t>
            </a:r>
            <a:r>
              <a:rPr lang="de-DE">
                <a:cs typeface="Times New Roman"/>
              </a:rPr>
              <a:t>:</a:t>
            </a:r>
            <a:endParaRPr lang="de-DE">
              <a:cs typeface="Times New Roman"/>
            </a:endParaRPr>
          </a:p>
        </p:txBody>
      </p:sp>
      <p:sp>
        <p:nvSpPr>
          <p:cNvPr id="9" name="Foliennummernplatzhalter 8"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21506"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21507" name="Inhaltsplatzhalter 2" hidden="0"/>
          <p:cNvSpPr>
            <a:spLocks noGrp="1"/>
          </p:cNvSpPr>
          <p:nvPr isPhoto="0" userDrawn="0">
            <p:ph type="body" sz="quarter" idx="10" hasCustomPrompt="0"/>
          </p:nvPr>
        </p:nvSpPr>
        <p:spPr bwMode="auto"/>
        <p:txBody>
          <a:bodyPr>
            <a:normAutofit/>
          </a:bodyPr>
          <a:lstStyle/>
          <a:p>
            <a:pPr>
              <a:lnSpc>
                <a:spcPct val="100000"/>
              </a:lnSpc>
              <a:defRPr/>
            </a:pPr>
            <a:r>
              <a:rPr lang="de-DE" sz="2200"/>
              <a:t>Zusätzlich zu den Besonderheiten auf der Lautebene treten zahlreiche Unterschiede auf der Ebene der Wörter auf. </a:t>
            </a:r>
            <a:endParaRPr/>
          </a:p>
          <a:p>
            <a:pPr>
              <a:lnSpc>
                <a:spcPct val="100000"/>
              </a:lnSpc>
              <a:defRPr/>
            </a:pPr>
            <a:r>
              <a:rPr lang="de-DE" sz="2200"/>
              <a:t>Ein Beispiel für Besonderheiten auf der Wortebene: Deutsche Englischlerner/innen, die Ähnlichkeiten zwischen deutschen und englischen Wörtern feststellen, werden zu Übertragungen (Transfer) zwischen den beiden Sprachen „verführt“, obwohl dies in manchen Fällen nicht positiv, sondern negativ verläuft (siehe nachfolgende Folien).</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Besonderheiten auf der Wortebene</a:t>
            </a:r>
            <a:endParaRPr lang="de-DE"/>
          </a:p>
        </p:txBody>
      </p:sp>
      <p:sp>
        <p:nvSpPr>
          <p:cNvPr id="3" name="Fußzeilenplatzhalter 2" hidden="0"/>
          <p:cNvSpPr>
            <a:spLocks noGrp="1"/>
          </p:cNvSpPr>
          <p:nvPr isPhoto="0" userDrawn="0">
            <p:ph type="ftr" sz="quarter" idx="3" hasCustomPrompt="0"/>
          </p:nvPr>
        </p:nvSpPr>
        <p:spPr bwMode="auto"/>
        <p:txBody>
          <a:bodyPr/>
          <a:lstStyle/>
          <a:p>
            <a:pPr>
              <a:defRPr/>
            </a:pPr>
            <a:r>
              <a:rPr lang="de-DE"/>
              <a:t>Mehrsprachigkeit und Deutsch als Zweitsprache</a:t>
            </a:r>
            <a:endParaRPr lang="en-US"/>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5" name="Textplatzhalter 4" hidden="0"/>
          <p:cNvSpPr>
            <a:spLocks noGrp="1"/>
          </p:cNvSpPr>
          <p:nvPr isPhoto="0" userDrawn="0">
            <p:ph type="body" sz="quarter" idx="10" hasCustomPrompt="0"/>
          </p:nvPr>
        </p:nvSpPr>
        <p:spPr bwMode="auto"/>
        <p:txBody>
          <a:bodyPr/>
          <a:lstStyle/>
          <a:p>
            <a:pPr marL="0" indent="0">
              <a:spcBef>
                <a:spcPts val="0"/>
              </a:spcBef>
              <a:spcAft>
                <a:spcPts val="1200"/>
              </a:spcAft>
              <a:buClrTx/>
              <a:buFontTx/>
              <a:buNone/>
              <a:defRPr/>
            </a:pPr>
            <a:r>
              <a:rPr lang="de-DE">
                <a:cs typeface="Times New Roman"/>
              </a:rPr>
              <a:t>In vielen Fällen ist es also durchaus angebracht, Bedeutungen von deutschen auf englische Wörter zu übertragen (zu transferieren), da dieser sogenannte positive Transfer zu einem richtigen Ergebnis führt. </a:t>
            </a:r>
            <a:endParaRPr/>
          </a:p>
          <a:p>
            <a:pPr marL="0" indent="0">
              <a:spcBef>
                <a:spcPts val="0"/>
              </a:spcBef>
              <a:spcAft>
                <a:spcPts val="1200"/>
              </a:spcAft>
              <a:buClrTx/>
              <a:buFontTx/>
              <a:buNone/>
              <a:defRPr/>
            </a:pPr>
            <a:r>
              <a:rPr lang="de-DE">
                <a:cs typeface="Times New Roman"/>
              </a:rPr>
              <a:t>Erfahrungen mit positivem Transfer verführen Lerner/innen aber auch dazu, Sätze zu äußern wie:</a:t>
            </a:r>
            <a:endParaRPr/>
          </a:p>
          <a:p>
            <a:pPr marL="0" indent="0">
              <a:spcBef>
                <a:spcPts val="0"/>
              </a:spcBef>
              <a:spcAft>
                <a:spcPts val="1200"/>
              </a:spcAft>
              <a:buClrTx/>
              <a:buFontTx/>
              <a:buNone/>
              <a:defRPr/>
            </a:pPr>
            <a:r>
              <a:rPr lang="de-DE" i="1">
                <a:solidFill>
                  <a:srgbClr val="C00000"/>
                </a:solidFill>
                <a:cs typeface="Times New Roman"/>
              </a:rPr>
              <a:t>     Can I </a:t>
            </a:r>
            <a:r>
              <a:rPr lang="de-DE" i="1">
                <a:solidFill>
                  <a:srgbClr val="C00000"/>
                </a:solidFill>
                <a:cs typeface="Times New Roman"/>
              </a:rPr>
              <a:t>become</a:t>
            </a:r>
            <a:r>
              <a:rPr lang="de-DE" i="1">
                <a:solidFill>
                  <a:srgbClr val="C00000"/>
                </a:solidFill>
                <a:cs typeface="Times New Roman"/>
              </a:rPr>
              <a:t> a </a:t>
            </a:r>
            <a:r>
              <a:rPr lang="de-DE" i="1">
                <a:solidFill>
                  <a:srgbClr val="C00000"/>
                </a:solidFill>
                <a:cs typeface="Times New Roman"/>
              </a:rPr>
              <a:t>piece</a:t>
            </a:r>
            <a:r>
              <a:rPr lang="de-DE" i="1">
                <a:solidFill>
                  <a:srgbClr val="C00000"/>
                </a:solidFill>
                <a:cs typeface="Times New Roman"/>
              </a:rPr>
              <a:t> </a:t>
            </a:r>
            <a:r>
              <a:rPr lang="de-DE" i="1">
                <a:solidFill>
                  <a:srgbClr val="C00000"/>
                </a:solidFill>
                <a:cs typeface="Times New Roman"/>
              </a:rPr>
              <a:t>of</a:t>
            </a:r>
            <a:r>
              <a:rPr lang="de-DE" i="1">
                <a:solidFill>
                  <a:srgbClr val="C00000"/>
                </a:solidFill>
                <a:cs typeface="Times New Roman"/>
              </a:rPr>
              <a:t> </a:t>
            </a:r>
            <a:r>
              <a:rPr lang="de-DE" i="1">
                <a:solidFill>
                  <a:srgbClr val="C00000"/>
                </a:solidFill>
                <a:cs typeface="Times New Roman"/>
              </a:rPr>
              <a:t>cake</a:t>
            </a:r>
            <a:r>
              <a:rPr lang="de-DE" i="1">
                <a:solidFill>
                  <a:srgbClr val="C00000"/>
                </a:solidFill>
                <a:cs typeface="Times New Roman"/>
              </a:rPr>
              <a:t>, </a:t>
            </a:r>
            <a:r>
              <a:rPr lang="de-DE" i="1">
                <a:solidFill>
                  <a:srgbClr val="C00000"/>
                </a:solidFill>
                <a:cs typeface="Times New Roman"/>
              </a:rPr>
              <a:t>please</a:t>
            </a:r>
            <a:r>
              <a:rPr lang="de-DE" i="1">
                <a:solidFill>
                  <a:srgbClr val="C00000"/>
                </a:solidFill>
                <a:cs typeface="Times New Roman"/>
              </a:rPr>
              <a:t>?</a:t>
            </a:r>
            <a:endParaRPr/>
          </a:p>
          <a:p>
            <a:pPr marL="0" indent="0">
              <a:spcBef>
                <a:spcPts val="0"/>
              </a:spcBef>
              <a:spcAft>
                <a:spcPts val="1200"/>
              </a:spcAft>
              <a:buClrTx/>
              <a:buFontTx/>
              <a:buNone/>
              <a:defRPr/>
            </a:pPr>
            <a:r>
              <a:rPr lang="de-DE">
                <a:cs typeface="Times New Roman"/>
              </a:rPr>
              <a:t>Hier liegt negativer Transfer vor, der zu einem sog. </a:t>
            </a:r>
            <a:r>
              <a:rPr lang="de-DE">
                <a:cs typeface="Times New Roman"/>
              </a:rPr>
              <a:t>Interferenzfehler </a:t>
            </a:r>
            <a:r>
              <a:rPr lang="de-DE">
                <a:cs typeface="Times New Roman"/>
              </a:rPr>
              <a:t>führt. Denn </a:t>
            </a:r>
            <a:r>
              <a:rPr lang="de-DE" i="1">
                <a:cs typeface="Times New Roman"/>
              </a:rPr>
              <a:t>to</a:t>
            </a:r>
            <a:r>
              <a:rPr lang="de-DE" i="1">
                <a:cs typeface="Times New Roman"/>
              </a:rPr>
              <a:t> </a:t>
            </a:r>
            <a:r>
              <a:rPr lang="de-DE" i="1">
                <a:cs typeface="Times New Roman"/>
              </a:rPr>
              <a:t>become</a:t>
            </a:r>
            <a:r>
              <a:rPr lang="de-DE" i="1">
                <a:cs typeface="Times New Roman"/>
              </a:rPr>
              <a:t> </a:t>
            </a:r>
            <a:r>
              <a:rPr lang="de-DE">
                <a:cs typeface="Times New Roman"/>
              </a:rPr>
              <a:t>bedeutet bekanntlich nicht „bekommen“, sondern „werden“.</a:t>
            </a:r>
            <a:endParaRPr/>
          </a:p>
          <a:p>
            <a:pPr marL="0" indent="0">
              <a:buNone/>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122" name="Titel 1" hidden="0"/>
          <p:cNvSpPr>
            <a:spLocks noGrp="1"/>
          </p:cNvSpPr>
          <p:nvPr isPhoto="0" userDrawn="0">
            <p:ph type="title" hasCustomPrompt="0"/>
          </p:nvPr>
        </p:nvSpPr>
        <p:spPr bwMode="auto"/>
        <p:txBody>
          <a:bodyPr/>
          <a:lstStyle/>
          <a:p>
            <a:pPr>
              <a:defRPr/>
            </a:pPr>
            <a:r>
              <a:rPr lang="de-DE" sz="2700"/>
              <a:t>Ziele dieser Einheit</a:t>
            </a:r>
            <a:endParaRPr/>
          </a:p>
        </p:txBody>
      </p:sp>
      <p:sp>
        <p:nvSpPr>
          <p:cNvPr id="5123" name="Fußzeilenplatzhalter 1" hidden="0"/>
          <p:cNvSpPr>
            <a:spLocks noGrp="1"/>
          </p:cNvSpPr>
          <p:nvPr isPhoto="0" userDrawn="0">
            <p:ph type="ftr" sz="quarter" idx="3" hasCustomPrompt="0"/>
          </p:nvPr>
        </p:nvSpPr>
        <p:spPr bwMode="auto">
          <a:ln>
            <a:miter lim="800000"/>
            <a:headEnd/>
            <a:tailEnd/>
          </a:ln>
        </p:spPr>
        <p:txBody>
          <a:bodyPr/>
          <a:lstStyle/>
          <a:p>
            <a:pPr>
              <a:defRPr/>
            </a:pPr>
            <a:r>
              <a:rPr lang="de-DE">
                <a:ea typeface="ＭＳ Ｐゴシック"/>
              </a:rPr>
              <a:t>Mehrsprachigkeit und Deutsch als Zweitsprache</a:t>
            </a:r>
            <a:endParaRPr lang="de-DE" b="0">
              <a:ea typeface="ＭＳ Ｐゴシック"/>
            </a:endParaRPr>
          </a:p>
        </p:txBody>
      </p:sp>
      <p:sp>
        <p:nvSpPr>
          <p:cNvPr id="7" name="Inhaltsplatzhalter 2" hidden="0"/>
          <p:cNvSpPr>
            <a:spLocks noGrp="1"/>
          </p:cNvSpPr>
          <p:nvPr isPhoto="0" userDrawn="0">
            <p:ph type="body" sz="quarter" idx="10" hasCustomPrompt="0"/>
          </p:nvPr>
        </p:nvSpPr>
        <p:spPr bwMode="auto">
          <a:xfrm>
            <a:off x="628650" y="1381885"/>
            <a:ext cx="7886700" cy="4544871"/>
          </a:xfrm>
        </p:spPr>
        <p:txBody>
          <a:bodyPr/>
          <a:lstStyle/>
          <a:p>
            <a:pPr>
              <a:lnSpc>
                <a:spcPct val="100000"/>
              </a:lnSpc>
              <a:buFont typeface="Wingdings"/>
              <a:buChar char="ü"/>
              <a:defRPr/>
            </a:pPr>
            <a:r>
              <a:rPr lang="de-DE"/>
              <a:t>Reflexion exemplarischer typologischer </a:t>
            </a:r>
            <a:r>
              <a:rPr lang="de-DE"/>
              <a:t>und struktureller Unterschiede und Gemeinsamkeiten von </a:t>
            </a:r>
            <a:r>
              <a:rPr lang="de-DE"/>
              <a:t>Sprachen</a:t>
            </a:r>
            <a:endParaRPr/>
          </a:p>
          <a:p>
            <a:pPr>
              <a:lnSpc>
                <a:spcPct val="100000"/>
              </a:lnSpc>
              <a:buFont typeface="Wingdings"/>
              <a:buChar char="ü"/>
              <a:defRPr/>
            </a:pPr>
            <a:r>
              <a:rPr lang="de-DE"/>
              <a:t>Sensibilisieren für den Zusammenhang von Sprache und Identität</a:t>
            </a:r>
            <a:endParaRPr/>
          </a:p>
          <a:p>
            <a:pPr>
              <a:lnSpc>
                <a:spcPct val="100000"/>
              </a:lnSpc>
              <a:buFont typeface="Wingdings"/>
              <a:buChar char="ü"/>
              <a:defRPr/>
            </a:pPr>
            <a:r>
              <a:rPr lang="de-DE"/>
              <a:t>Auseinandersetzung mit Chancen und Herausforderungen im mehrsprachigen Klassenzimmer </a:t>
            </a:r>
            <a:endParaRPr/>
          </a:p>
          <a:p>
            <a:pPr marL="457200" indent="-457200">
              <a:buFont typeface="Wingdings"/>
              <a:buAutoNum type="arabicPlain"/>
              <a:defRPr/>
            </a:pPr>
            <a:endParaRPr lang="de-DE"/>
          </a:p>
          <a:p>
            <a:pPr marL="457200" indent="-457200">
              <a:buFont typeface="Wingdings"/>
              <a:buAutoNum type="arabicPlain"/>
              <a:defRPr/>
            </a:pPr>
            <a:endParaRPr lang="de-DE"/>
          </a:p>
          <a:p>
            <a:pPr marL="0" indent="0">
              <a:buFont typeface="Wingdings"/>
              <a:buNone/>
              <a:defRPr/>
            </a:pPr>
            <a:endParaRPr lang="de-DE"/>
          </a:p>
          <a:p>
            <a:pPr marL="0" indent="0">
              <a:buFont typeface="Wingdings"/>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3" name="Grafik 2" hidden="0"/>
          <p:cNvPicPr>
            <a:picLocks noChangeAspect="1"/>
          </p:cNvPicPr>
          <p:nvPr isPhoto="0" userDrawn="0"/>
        </p:nvPicPr>
        <p:blipFill>
          <a:blip r:embed="rId3"/>
          <a:stretch/>
        </p:blipFill>
        <p:spPr bwMode="auto">
          <a:xfrm>
            <a:off x="6043119" y="4082588"/>
            <a:ext cx="2120793" cy="18441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5362" name="Text Box 5" hidden="0"/>
          <p:cNvSpPr txBox="1">
            <a:spLocks noChangeArrowheads="1"/>
          </p:cNvSpPr>
          <p:nvPr isPhoto="0" userDrawn="0"/>
        </p:nvSpPr>
        <p:spPr bwMode="auto">
          <a:xfrm>
            <a:off x="1728788" y="1382713"/>
            <a:ext cx="5111750" cy="461962"/>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Agfa Rotis Sans Serif"/>
                <a:ea typeface="ＭＳ Ｐゴシック"/>
              </a:defRPr>
            </a:lvl1pPr>
            <a:lvl2pPr marL="742950" indent="-285750">
              <a:spcBef>
                <a:spcPts val="0"/>
              </a:spcBef>
              <a:buClr>
                <a:schemeClr val="bg2"/>
              </a:buClr>
              <a:buFont typeface="Wingdings"/>
              <a:buChar char="§"/>
              <a:defRPr sz="2400">
                <a:solidFill>
                  <a:schemeClr val="tx1"/>
                </a:solidFill>
                <a:latin typeface="Agfa Rotis Sans Serif"/>
                <a:ea typeface="ＭＳ Ｐゴシック"/>
              </a:defRPr>
            </a:lvl2pPr>
            <a:lvl3pPr marL="1143000" indent="-228600">
              <a:spcBef>
                <a:spcPts val="0"/>
              </a:spcBef>
              <a:buClr>
                <a:schemeClr val="bg2"/>
              </a:buClr>
              <a:buFont typeface="Wingdings"/>
              <a:buChar char="§"/>
              <a:defRPr sz="2400">
                <a:solidFill>
                  <a:schemeClr val="tx1"/>
                </a:solidFill>
                <a:latin typeface="Agfa Rotis Sans Serif"/>
                <a:ea typeface="ＭＳ Ｐゴシック"/>
              </a:defRPr>
            </a:lvl3pPr>
            <a:lvl4pPr marL="1600200" indent="-228600">
              <a:spcBef>
                <a:spcPts val="0"/>
              </a:spcBef>
              <a:buClr>
                <a:schemeClr val="bg2"/>
              </a:buClr>
              <a:buFont typeface="Wingdings"/>
              <a:buChar char="§"/>
              <a:defRPr sz="2000">
                <a:solidFill>
                  <a:schemeClr val="tx1"/>
                </a:solidFill>
                <a:latin typeface="Agfa Rotis Sans Serif"/>
                <a:ea typeface="ＭＳ Ｐゴシック"/>
              </a:defRPr>
            </a:lvl4pPr>
            <a:lvl5pPr marL="2057400" indent="-228600">
              <a:spcBef>
                <a:spcPts val="0"/>
              </a:spcBef>
              <a:buClr>
                <a:schemeClr val="bg2"/>
              </a:buClr>
              <a:buFont typeface="Wingdings"/>
              <a:buChar char="§"/>
              <a:defRPr sz="2000">
                <a:solidFill>
                  <a:schemeClr val="tx1"/>
                </a:solidFill>
                <a:latin typeface="Agfa Rotis Sans Serif"/>
                <a:ea typeface="ＭＳ Ｐゴシック"/>
              </a:defRPr>
            </a:lvl5pPr>
            <a:lvl6pPr marL="25146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6pPr>
            <a:lvl7pPr marL="29718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7pPr>
            <a:lvl8pPr marL="34290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8pPr>
            <a:lvl9pPr marL="38862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9pPr>
          </a:lstStyle>
          <a:p>
            <a:pPr algn="ctr">
              <a:spcBef>
                <a:spcPts val="0"/>
              </a:spcBef>
              <a:buClrTx/>
              <a:buFontTx/>
              <a:buNone/>
              <a:defRPr/>
            </a:pPr>
            <a:r>
              <a:rPr lang="de-DE" b="1">
                <a:latin typeface="+mn-lt"/>
              </a:rPr>
              <a:t>Transfer</a:t>
            </a:r>
            <a:endParaRPr/>
          </a:p>
        </p:txBody>
      </p:sp>
      <p:sp>
        <p:nvSpPr>
          <p:cNvPr id="447494" name="Text Box 6" hidden="0"/>
          <p:cNvSpPr txBox="1">
            <a:spLocks noChangeArrowheads="1"/>
          </p:cNvSpPr>
          <p:nvPr isPhoto="0" userDrawn="0"/>
        </p:nvSpPr>
        <p:spPr bwMode="auto">
          <a:xfrm>
            <a:off x="503238" y="2492375"/>
            <a:ext cx="2808287" cy="1662113"/>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Agfa Rotis Sans Serif"/>
                <a:ea typeface="ＭＳ Ｐゴシック"/>
              </a:defRPr>
            </a:lvl1pPr>
            <a:lvl2pPr marL="742950" indent="-285750">
              <a:spcBef>
                <a:spcPts val="0"/>
              </a:spcBef>
              <a:buClr>
                <a:schemeClr val="bg2"/>
              </a:buClr>
              <a:buFont typeface="Wingdings"/>
              <a:buChar char="§"/>
              <a:defRPr sz="2400">
                <a:solidFill>
                  <a:schemeClr val="tx1"/>
                </a:solidFill>
                <a:latin typeface="Agfa Rotis Sans Serif"/>
                <a:ea typeface="ＭＳ Ｐゴシック"/>
              </a:defRPr>
            </a:lvl2pPr>
            <a:lvl3pPr marL="1143000" indent="-228600">
              <a:spcBef>
                <a:spcPts val="0"/>
              </a:spcBef>
              <a:buClr>
                <a:schemeClr val="bg2"/>
              </a:buClr>
              <a:buFont typeface="Wingdings"/>
              <a:buChar char="§"/>
              <a:defRPr sz="2400">
                <a:solidFill>
                  <a:schemeClr val="tx1"/>
                </a:solidFill>
                <a:latin typeface="Agfa Rotis Sans Serif"/>
                <a:ea typeface="ＭＳ Ｐゴシック"/>
              </a:defRPr>
            </a:lvl3pPr>
            <a:lvl4pPr marL="1600200" indent="-228600">
              <a:spcBef>
                <a:spcPts val="0"/>
              </a:spcBef>
              <a:buClr>
                <a:schemeClr val="bg2"/>
              </a:buClr>
              <a:buFont typeface="Wingdings"/>
              <a:buChar char="§"/>
              <a:defRPr sz="2000">
                <a:solidFill>
                  <a:schemeClr val="tx1"/>
                </a:solidFill>
                <a:latin typeface="Agfa Rotis Sans Serif"/>
                <a:ea typeface="ＭＳ Ｐゴシック"/>
              </a:defRPr>
            </a:lvl4pPr>
            <a:lvl5pPr marL="2057400" indent="-228600">
              <a:spcBef>
                <a:spcPts val="0"/>
              </a:spcBef>
              <a:buClr>
                <a:schemeClr val="bg2"/>
              </a:buClr>
              <a:buFont typeface="Wingdings"/>
              <a:buChar char="§"/>
              <a:defRPr sz="2000">
                <a:solidFill>
                  <a:schemeClr val="tx1"/>
                </a:solidFill>
                <a:latin typeface="Agfa Rotis Sans Serif"/>
                <a:ea typeface="ＭＳ Ｐゴシック"/>
              </a:defRPr>
            </a:lvl5pPr>
            <a:lvl6pPr marL="25146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6pPr>
            <a:lvl7pPr marL="29718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7pPr>
            <a:lvl8pPr marL="34290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8pPr>
            <a:lvl9pPr marL="38862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9pPr>
          </a:lstStyle>
          <a:p>
            <a:pPr algn="ctr">
              <a:spcBef>
                <a:spcPts val="0"/>
              </a:spcBef>
              <a:buClrTx/>
              <a:buFontTx/>
              <a:buNone/>
              <a:defRPr/>
            </a:pPr>
            <a:r>
              <a:rPr lang="de-DE">
                <a:latin typeface="+mn-lt"/>
              </a:rPr>
              <a:t>positiver Transfer</a:t>
            </a:r>
            <a:endParaRPr/>
          </a:p>
          <a:p>
            <a:pPr algn="ctr">
              <a:spcBef>
                <a:spcPts val="0"/>
              </a:spcBef>
              <a:buClrTx/>
              <a:buFontTx/>
              <a:buNone/>
              <a:defRPr/>
            </a:pPr>
            <a:r>
              <a:rPr lang="de-DE" i="1">
                <a:solidFill>
                  <a:schemeClr val="folHlink"/>
                </a:solidFill>
                <a:latin typeface="+mn-lt"/>
              </a:rPr>
              <a:t>  </a:t>
            </a:r>
            <a:r>
              <a:rPr lang="de-DE" i="1">
                <a:solidFill>
                  <a:srgbClr val="C00000"/>
                </a:solidFill>
                <a:latin typeface="+mn-lt"/>
              </a:rPr>
              <a:t>apple</a:t>
            </a:r>
            <a:r>
              <a:rPr lang="de-DE">
                <a:solidFill>
                  <a:srgbClr val="C00000"/>
                </a:solidFill>
                <a:latin typeface="+mn-lt"/>
              </a:rPr>
              <a:t> </a:t>
            </a:r>
            <a:r>
              <a:rPr lang="de-DE">
                <a:latin typeface="+mn-lt"/>
              </a:rPr>
              <a:t>=</a:t>
            </a:r>
            <a:r>
              <a:rPr lang="de-DE">
                <a:solidFill>
                  <a:schemeClr val="folHlink"/>
                </a:solidFill>
                <a:latin typeface="+mn-lt"/>
              </a:rPr>
              <a:t> </a:t>
            </a:r>
            <a:r>
              <a:rPr lang="de-DE" i="1">
                <a:solidFill>
                  <a:srgbClr val="C00000"/>
                </a:solidFill>
                <a:latin typeface="+mn-lt"/>
              </a:rPr>
              <a:t>Apfel</a:t>
            </a:r>
            <a:endParaRPr/>
          </a:p>
          <a:p>
            <a:pPr>
              <a:spcBef>
                <a:spcPts val="0"/>
              </a:spcBef>
              <a:buClrTx/>
              <a:buFontTx/>
              <a:buNone/>
              <a:defRPr/>
            </a:pPr>
            <a:r>
              <a:rPr lang="de-DE" sz="2800" i="1">
                <a:solidFill>
                  <a:schemeClr val="folHlink"/>
                </a:solidFill>
                <a:latin typeface="Times New Roman"/>
              </a:rPr>
              <a:t>       </a:t>
            </a:r>
            <a:r>
              <a:rPr lang="de-DE">
                <a:latin typeface="Arial"/>
              </a:rPr>
              <a:t>		</a:t>
            </a:r>
            <a:endParaRPr/>
          </a:p>
        </p:txBody>
      </p:sp>
      <p:sp>
        <p:nvSpPr>
          <p:cNvPr id="447495" name="Text Box 7" hidden="0"/>
          <p:cNvSpPr txBox="1">
            <a:spLocks noChangeArrowheads="1"/>
          </p:cNvSpPr>
          <p:nvPr isPhoto="0" userDrawn="0"/>
        </p:nvSpPr>
        <p:spPr bwMode="auto">
          <a:xfrm>
            <a:off x="5219700" y="2457450"/>
            <a:ext cx="3600450" cy="3232150"/>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Agfa Rotis Sans Serif"/>
                <a:ea typeface="ＭＳ Ｐゴシック"/>
              </a:defRPr>
            </a:lvl1pPr>
            <a:lvl2pPr marL="742950" indent="-285750">
              <a:spcBef>
                <a:spcPts val="0"/>
              </a:spcBef>
              <a:buClr>
                <a:schemeClr val="bg2"/>
              </a:buClr>
              <a:buFont typeface="Wingdings"/>
              <a:buChar char="§"/>
              <a:defRPr sz="2400">
                <a:solidFill>
                  <a:schemeClr val="tx1"/>
                </a:solidFill>
                <a:latin typeface="Agfa Rotis Sans Serif"/>
                <a:ea typeface="ＭＳ Ｐゴシック"/>
              </a:defRPr>
            </a:lvl2pPr>
            <a:lvl3pPr marL="1143000" indent="-228600">
              <a:spcBef>
                <a:spcPts val="0"/>
              </a:spcBef>
              <a:buClr>
                <a:schemeClr val="bg2"/>
              </a:buClr>
              <a:buFont typeface="Wingdings"/>
              <a:buChar char="§"/>
              <a:defRPr sz="2400">
                <a:solidFill>
                  <a:schemeClr val="tx1"/>
                </a:solidFill>
                <a:latin typeface="Agfa Rotis Sans Serif"/>
                <a:ea typeface="ＭＳ Ｐゴシック"/>
              </a:defRPr>
            </a:lvl3pPr>
            <a:lvl4pPr marL="1600200" indent="-228600">
              <a:spcBef>
                <a:spcPts val="0"/>
              </a:spcBef>
              <a:buClr>
                <a:schemeClr val="bg2"/>
              </a:buClr>
              <a:buFont typeface="Wingdings"/>
              <a:buChar char="§"/>
              <a:defRPr sz="2000">
                <a:solidFill>
                  <a:schemeClr val="tx1"/>
                </a:solidFill>
                <a:latin typeface="Agfa Rotis Sans Serif"/>
                <a:ea typeface="ＭＳ Ｐゴシック"/>
              </a:defRPr>
            </a:lvl4pPr>
            <a:lvl5pPr marL="2057400" indent="-228600">
              <a:spcBef>
                <a:spcPts val="0"/>
              </a:spcBef>
              <a:buClr>
                <a:schemeClr val="bg2"/>
              </a:buClr>
              <a:buFont typeface="Wingdings"/>
              <a:buChar char="§"/>
              <a:defRPr sz="2000">
                <a:solidFill>
                  <a:schemeClr val="tx1"/>
                </a:solidFill>
                <a:latin typeface="Agfa Rotis Sans Serif"/>
                <a:ea typeface="ＭＳ Ｐゴシック"/>
              </a:defRPr>
            </a:lvl5pPr>
            <a:lvl6pPr marL="25146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6pPr>
            <a:lvl7pPr marL="29718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7pPr>
            <a:lvl8pPr marL="34290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8pPr>
            <a:lvl9pPr marL="38862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9pPr>
          </a:lstStyle>
          <a:p>
            <a:pPr algn="ctr">
              <a:spcBef>
                <a:spcPts val="0"/>
              </a:spcBef>
              <a:buClrTx/>
              <a:buFontTx/>
              <a:buNone/>
              <a:defRPr/>
            </a:pPr>
            <a:r>
              <a:rPr lang="de-DE">
                <a:latin typeface="+mn-lt"/>
              </a:rPr>
              <a:t>negativer Transfer</a:t>
            </a:r>
            <a:endParaRPr/>
          </a:p>
          <a:p>
            <a:pPr algn="ctr">
              <a:spcBef>
                <a:spcPts val="0"/>
              </a:spcBef>
              <a:buClrTx/>
              <a:buFontTx/>
              <a:buNone/>
              <a:defRPr/>
            </a:pPr>
            <a:r>
              <a:rPr lang="de-DE" i="1">
                <a:solidFill>
                  <a:srgbClr val="C00000"/>
                </a:solidFill>
                <a:latin typeface="+mn-lt"/>
              </a:rPr>
              <a:t>sympathy</a:t>
            </a:r>
            <a:r>
              <a:rPr lang="de-DE">
                <a:solidFill>
                  <a:srgbClr val="C00000"/>
                </a:solidFill>
                <a:latin typeface="+mn-lt"/>
              </a:rPr>
              <a:t> </a:t>
            </a:r>
            <a:r>
              <a:rPr lang="de-DE">
                <a:latin typeface="+mn-lt"/>
              </a:rPr>
              <a:t>≠</a:t>
            </a:r>
            <a:r>
              <a:rPr lang="de-DE">
                <a:solidFill>
                  <a:schemeClr val="folHlink"/>
                </a:solidFill>
                <a:latin typeface="+mn-lt"/>
              </a:rPr>
              <a:t> </a:t>
            </a:r>
            <a:r>
              <a:rPr lang="de-DE" i="1">
                <a:solidFill>
                  <a:srgbClr val="C00000"/>
                </a:solidFill>
                <a:latin typeface="+mn-lt"/>
              </a:rPr>
              <a:t>Sympathie</a:t>
            </a:r>
            <a:endParaRPr/>
          </a:p>
          <a:p>
            <a:pPr algn="ctr">
              <a:spcBef>
                <a:spcPts val="0"/>
              </a:spcBef>
              <a:buClrTx/>
              <a:buFontTx/>
              <a:buNone/>
              <a:defRPr/>
            </a:pPr>
            <a:r>
              <a:rPr lang="de-DE" i="1">
                <a:solidFill>
                  <a:schemeClr val="folHlink"/>
                </a:solidFill>
                <a:latin typeface="+mn-lt"/>
              </a:rPr>
              <a:t>             </a:t>
            </a:r>
            <a:endParaRPr/>
          </a:p>
          <a:p>
            <a:pPr algn="ctr">
              <a:spcBef>
                <a:spcPts val="0"/>
              </a:spcBef>
              <a:buClrTx/>
              <a:buFontTx/>
              <a:buNone/>
              <a:defRPr/>
            </a:pPr>
            <a:r>
              <a:rPr lang="de-DE" i="1">
                <a:solidFill>
                  <a:schemeClr val="folHlink"/>
                </a:solidFill>
                <a:latin typeface="+mn-lt"/>
              </a:rPr>
              <a:t>  </a:t>
            </a:r>
            <a:endParaRPr lang="de-DE">
              <a:solidFill>
                <a:schemeClr val="folHlink"/>
              </a:solidFill>
              <a:latin typeface="+mn-lt"/>
            </a:endParaRPr>
          </a:p>
          <a:p>
            <a:pPr algn="ctr">
              <a:spcBef>
                <a:spcPts val="0"/>
              </a:spcBef>
              <a:buClrTx/>
              <a:buFontTx/>
              <a:buNone/>
              <a:defRPr/>
            </a:pPr>
            <a:endParaRPr lang="de-DE">
              <a:latin typeface="+mn-lt"/>
            </a:endParaRPr>
          </a:p>
          <a:p>
            <a:pPr algn="ctr">
              <a:spcBef>
                <a:spcPts val="0"/>
              </a:spcBef>
              <a:buClrTx/>
              <a:buFontTx/>
              <a:buNone/>
              <a:defRPr/>
            </a:pPr>
            <a:r>
              <a:rPr lang="de-DE">
                <a:latin typeface="+mn-lt"/>
              </a:rPr>
              <a:t></a:t>
            </a:r>
            <a:r>
              <a:rPr lang="de-DE">
                <a:latin typeface="+mn-lt"/>
              </a:rPr>
              <a:t> </a:t>
            </a:r>
            <a:r>
              <a:rPr lang="de-DE" b="1">
                <a:latin typeface="+mn-lt"/>
              </a:rPr>
              <a:t>Interferenz</a:t>
            </a:r>
            <a:endParaRPr/>
          </a:p>
        </p:txBody>
      </p:sp>
      <p:sp>
        <p:nvSpPr>
          <p:cNvPr id="447496" name="Line 8" hidden="0"/>
          <p:cNvSpPr>
            <a:spLocks noChangeShapeType="1"/>
          </p:cNvSpPr>
          <p:nvPr isPhoto="0" userDrawn="0"/>
        </p:nvSpPr>
        <p:spPr bwMode="auto">
          <a:xfrm flipH="1">
            <a:off x="2063750" y="1863725"/>
            <a:ext cx="2016125" cy="576263"/>
          </a:xfrm>
          <a:prstGeom prst="line">
            <a:avLst/>
          </a:prstGeom>
          <a:noFill/>
          <a:ln w="9525">
            <a:solidFill>
              <a:schemeClr val="tx1"/>
            </a:solidFill>
            <a:round/>
            <a:headEnd/>
            <a:tailEnd/>
          </a:ln>
        </p:spPr>
        <p:txBody>
          <a:bodyPr/>
          <a:lstStyle/>
          <a:p>
            <a:pPr>
              <a:defRPr/>
            </a:pPr>
            <a:endParaRPr lang="de-DE"/>
          </a:p>
        </p:txBody>
      </p:sp>
      <p:sp>
        <p:nvSpPr>
          <p:cNvPr id="447497" name="Line 9" hidden="0"/>
          <p:cNvSpPr>
            <a:spLocks noChangeShapeType="1"/>
          </p:cNvSpPr>
          <p:nvPr isPhoto="0" userDrawn="0"/>
        </p:nvSpPr>
        <p:spPr bwMode="auto">
          <a:xfrm>
            <a:off x="4413250" y="1863725"/>
            <a:ext cx="2427288" cy="593725"/>
          </a:xfrm>
          <a:prstGeom prst="line">
            <a:avLst/>
          </a:prstGeom>
          <a:noFill/>
          <a:ln w="9525">
            <a:solidFill>
              <a:schemeClr val="tx1"/>
            </a:solidFill>
            <a:round/>
            <a:headEnd/>
            <a:tailEnd/>
          </a:ln>
        </p:spPr>
        <p:txBody>
          <a:bodyPr/>
          <a:lstStyle/>
          <a:p>
            <a:pPr>
              <a:defRPr/>
            </a:pPr>
            <a:endParaRPr lang="de-DE"/>
          </a:p>
        </p:txBody>
      </p:sp>
      <p:sp>
        <p:nvSpPr>
          <p:cNvPr id="23559" name="AutoShape 2" descr="Bildergebnis für smileys traurig" hidden="0"/>
          <p:cNvSpPr>
            <a:spLocks noChangeArrowheads="1" noChangeAspect="1"/>
          </p:cNvSpPr>
          <p:nvPr isPhoto="0" userDrawn="0"/>
        </p:nvSpPr>
        <p:spPr bwMode="auto">
          <a:xfrm>
            <a:off x="395288" y="38100"/>
            <a:ext cx="304800" cy="304800"/>
          </a:xfrm>
          <a:prstGeom prst="rect">
            <a:avLst/>
          </a:prstGeom>
          <a:noFill/>
          <a:ln>
            <a:noFill/>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23560" name="AutoShape 4" descr="data:image/jpeg;base64,/9j/4AAQSkZJRgABAQAAAQABAAD/2wCEAAkGBxEQDxAPEg8PEBUVEA0QEBYPEBAQFhAXFhEXFhUSFRUkHSggGB0lHRUVITEiJSkrLi4uFx8zOjMsNyg5LisBCgoKDg0OGhAQGi0lICYtLS0tLS8tKy0tLS0tLS0tLS0tLS0tLS0tLS0tLS0tLS0tLS0tLS0tLS0tLS0tLS0tLf/AABEIALQAtAMBEQACEQEDEQH/xAAcAAEAAQUBAQAAAAAAAAAAAAAABQECAwQHBgj/xAA/EAACAQMBBQUFBQUHBQAAAAAAAQIDBBEFBhIhMVEHQWFxkRMiMoGhQlKxwdEUFSPh8WJygpKksuMWM0NVZf/EABsBAQACAwEBAAAAAAAAAAAAAAABBAIDBgUH/8QAOBEAAgICAAQDBgMGBgMAAAAAAAECAwQRBRIhMQZBURMiMmFxgZGhsRRSU8HR4RYjNERichUkQv/aAAwDAQACEQMRAD8A7iAAAAAAAACjIBRsxlKMVtvQXUwTu4Lvz5cTzb+MYlPxT2bFVJmvPUl3Rb8+B5NviipP3ItmxY78yx6k/ur1yU5eKLd+7BGaxkU/eMukfqY/4oyP3F+ZP7Mi795P7q+TNsfFMv8A6gQ8ZGSGox7019S9V4mx5dJpo1uhrsbFO4hLlJHr4/Eca74Jo1uEkZi99DDsAASCoAAAAAAAAAAAAAALZzSWXwRqtuhVHmm9IlLZoV9R+6s+LOXzvEij7tK+5Yhj76s0alWUubbOXyOIZGQ92SLUa1HsWFMy0BskAAgAnZAGwCU9dhozUrmUeT4dHxPUxOMZOP2e18zVKmLN+3v4y4P3X9DrMLj9N3u2e6ytOlxNxM95fI0FSQCQAAAAAAAAAUIBrXN0oLq+5Hk8S4tViR9ZehsrqciLrVpTeW/l0OEzeIXZUtzfT0LsK1ExlA2AgkAAAAAAAAAAAAMy7EaNi2u5Q4c106eR7XD+M24r5ZPcTTZSpdiVpVVJZTO8xcyvJrU4MpSi09MyItGJUAAAAAAhgoAal7d7vurn+B4PF+MrFXs6+sn+Ruqq5urIpvLy+JwNtkpycpPbZeSS7FDWSCCQAAAAAAAAAAAAAAQCUSX0arg8r+pdw82zFsU4M12RUlomLeuprK+fgfRcDPhlwU4/coThymYvGBUkAAAAA1b243F4vkePxbiccSvS+J9jbVXzMiG8vLPnNlkpycpPqy+lpaKGskAkEkAaAABBIAAAAAAJ0QBoAEgIAldCDJQquDyvn4l3Azp4linH7muyHMiapVFJJo+lYuRG+pWRfc8+UXF6MhZIAAALKk1FNvkjTfdGqDnLsiUtvRCVqrnJt/LwPmObmSybXY/sejXDlRjKRmCCQAaGuavSs7epc1pYhBZeOLk3wUYrq3wLmFiTyrVXAwnLlWznekdslKrcKnWtfYUpPdVRVd9w6OpHdXDxXLxOlv8ADDjW3XPcitHJ69Tqaff6eJyMotPT7ltPYMQCCQAAASQeb252upaXQjUlH2lSblGjTUt3faxlt90VlZfiup63CuFzzZtdoruzVZYoo8rsZ2rK7uI211Rp0HUajSnTlJxcnwUJJ9e5558O89fiHh1VVuymTeu6Zqrv2+p045JrRa2CCQACV2INqwr7ssPk/odDwHiLot9nJ+6yvfXtbJfJ3669SkAAAR2qVuUPm/yOP8SZ2tUR+rLWNDfVkeceWwQSCQAQcg7fNSknZ2qbUWqtea7pPKhD0xP1O08LURUJ26670VMh9Ujj7kdcyqfSnZfqTuNJtpyeXFSovx9nJxWflg+b8epVWZLXn1L9D3E9WeKbgQSAASQAgfPvbTqTq6pKnnhRpU6aXRtb0v8Acj6NwClV4il+91KFz3I8HGo08rg08prg14o9t9ehpPq/Qb79otLeu+dSjSnLxbis/XJ8qz6lVfOteTPSg9pM3ymbAQATsgEptdgyZsau9HxXBn0ng2YsnHT810Z59seWRsHrmopJ4WTXZNVwcn2GtkFVnvScurPlmbe77pWPzPTguVaLCoZgAEgAg4f290mry1nxw7Zpf4ajzj1Xqd54XlvGkv8Al/IpZPxHL2dN8iufQvYtScdIg3n3q1eS/wA27+R8/wDEr3l69EXsf4T3ZzpvBBIAAIBl3HmfN/a3QcNYum/t+ymvJ04r8j6XwWXNhQPOt+Jnjj1TWfU2xFu6emWUJc1bUfrHK+jR8w4tLmzLJfM9Gte6ibPNNoIAABINrTquJ468DoPD2V7LI5H2kV747WyXR9AKJq3892D8eB4vHb/ZYbXr0NtK3IiD5yegCCQAAAAeE7XdmZ3tnGrSi5VbdznGK4ucJJe0ivH3Yv8Aw+J0nh3PWPa4Tfuy/Ur3wbW0cI03TatzWjb0YSnUk91JLl1b6Jd7O6uuhVB2Tekikk30PqLZ7So2dpQtYvPs6cYt8t5496XzeT5dnZLyLpW+rPRhHlRIFN9zMEEgAAAlEHLO2nZSpXVO/owc5U4OnXjFNtwzmM0u/HFPwwdf4c4jCO6JvW+q/oVb62+qObbE7LVdSuY0oxkqSlF16iXCEc8VnlvPuXzOk4hnwxKnN9/JFeEHJn03GKSSSSSSSS7kuCSPl858zbPRS0VNZkAAACQVjLDybaLHVYpLyMZLaJ6Dyk+vE+r0z54KS8zzGupoarL4V5s5XxRb0hD7lnGXmR5xpbBBIAAAABknogxwoQjKUowhGUsb0oxinLzeMs2SunJak3oxUVvZkNWzIAAgkAAAAAyT0QGyXNvuQlrsDAyAAAAABAMkx5EzYyzTj6H0ng928OG/Q86xakaWqP31/d/P+RzfieX+fFfIsY3Y0zmCyASAAAAAAAAAAAAAAAAAAAAAAAAAAACSCT06XufNnb8Etf7Kl82UrV7xr6n8fyR5fiX/AFEfobcb4TUOcZYBBIAAAAAAABJBbUqKMXKTUUubk1FLzb4IzhXKXSK2yG0iGutsNOpvE762T8Kql+GS/HhGZLtWzB2xXmYP+utL/wDYW3+Z/oZ/+Ezv4bI9tD1N+w2gs6//AGru3qdFGrHL8lnLNFnDsmpbnBmSsj6koyk00ZdyhBkAupAIJAAAAAJACZBI6f8AA/7z/I7Hga/9X7v+RUu+Ix6p8UX/AGfz/mVvFEf8+D+ROL2NI5dlpAgkAAAAgEjZpavq1C0pOtXqxpQXfJ/E+kVzk/BFrFxLciXLXHZhKSj3ORbT9sNWblTsqSox4r2tXEpy8VDlH55fkdjheG6q1u97fp5FWd7fYgrbY/WdUarVY1WnndneTcEk+e5F8UvJJF+fEcDCXJFr6IwVc5k9b9iddr376jDwhSnU/FxPOl4po8oMzWM/U2n2If8A0v8AR/8AMa/8VV/w3+P9jL9lfqRl/wBjF5BZo3FvW8JKVJ/mvqWafE2NN6mmjB48kQ9PU9Z0SUYTdanDlGNb+LRl4RfFLyTRdlRg8Rjtaf07mO5wOjbI9q1tdNUrmKtKrwlJyzSn5SazDyfqc5n+HbKvfofMvTzN0L99zoif8jmZLXfuWtpgwABIAAAABloglNPj7nzZ3PBamsVfUo2v3izVY8Ivo2vU1+KKt1RmvJmWM/e0RxxJcBBIABKIA+YPN7a7YUNMo78/4lWSfsaSeHN/ef3YrqevwvhVmZL0j5s1WWqKOL2lpqO0N25yllRwpTllUreL+zFdfBcWdrZZi8Lq5V+HmymlKxnY9ktg7PToqUYKtWx71arFOWe/cXKC8vU4zP43fldN8sfQtwpij1J47e+5uQMSQACSCyvRjOLhOMZxaxKMkpKXmjZXbKEuaL0zFpM5dtp2SwqZr2GKUsPeoS+CfTcl9h+HJ8OXf1vDPEb37PI6/P8AqVrKPNHmdhtv6+mT/Y7uNSVGMtxqWfaWvH7K74/2fQ9LiXB6s2HtatKT8/Jmuu1wemd1tbiFWEatOcZwlFShKLTUk+TTOBtpnVJwmtNF5NPsZTU+hIIJAAABkQTdnHFOPkfTuFU+zxIRfoebN7kUvae9CXqRxbH9tiyS7k1S5ZbIU+ZNaR6KBiSCdEAaBC7W7R0tOtZ3FTi/hpQzxqzxwgvxfRHpcNwJ5lyhHt5s1Wz5UcP0DR7vaC/nVq1GopxdxVS4U4tvdp0114PC8GzusrJp4ZjpJfRepUinYzv2k6ZRtaMKFCnGnTiuCXf1k33t9WfPcrKtyLHZY+pejBRRuFXZkBskEAAAAGWyAQnoHi+0XYWGpUnVpqMLmEXuS5e1S/8AHP8AJ93kdDwfjEsafs7HuD/I0W1J9jnnZjtjPTrh2F05RoyqOGKnD9lqZaeeib4P1Og4zwyOZUraviXX6o0VWOL0zu5wEotMvLqDEAgkEgupQ3ml1ZZxKfa3RgvUwslyonoo+qxjyrR5rKsl9UR2IO5p7s2vTyPmPFMV4+RKHl5Ho1S3ExHmm0GSIPE9oe2NxpVS2nG3hWo1N9TcnKMt9Y91SXBcHlcOOH0Og4TwynOhJSk1JfoaLbHFnKtqNar69qNKnRhKMX/Ctqc2vcT4znLHBZxl47kjq8TFq4bjNyfzb9SrKTmzu2zOhUrC1p21LlFZnLGHUn9qb8/0OCz82eVa7JfZehergoolSiZgxJAAAAAAAAJ6AE7ZByfto2R34fvKjHDilG6SXxR4KNXzXJ+GOh2Ph3iX+2sf/X+hUvr80R2zfayrbTo0atKdevTap08y3Yyp44SnPDaa5Y45wuRZzPDsb8l2Reovv9TGN7UdHWtAvZ3FpQr1KapTqUoVJQTb3d5Zx6YOPzqIUXSrg9pMtwlzLZvlQzABu6ZSzJy6cEdV4bxOex3PyKmRPyJRHbIqBkNdAaOo0MreXd+BzviLB9tV7WPdFiiemRhwf0LoIQI/XtHo3tvUtq0cwmscOcX3Tj4plzBzLMW1TgYSjzLTOC3Fje7O38K26pxTahPGIXEH8UH91tLlzWO8+gQvxuK47ivuvNMpcsqpbO/6TqELmhSuKbbhUhGcc80muT8VyPneXjyotlXLyL8XtbNsrGQAAAAAAAAAAAB4btX2sVja+wgoyrXEakIqSyoQxiU2u/nhfyOk4Bw/29vtX8Mf1K19mlpHhezHs9ldSheXUHGhHdlShJcbno2u6H4+R7vGeMxx4uqp+8/y/uaaqnLqzuZwEnvqXktIB9CCsVngZQrlOShHuJPSJu2pbsUvU+oYGKsahQXfzPOnLmezKXepgVALZIiUU+jBD3lDcl4Pl+h844vw54lra+F9i/VZzI1zxzeCSDDeWlOtCVOrThUhLnGcVJP5G2rInVLmg9P5GLjvuUsbOnQpxo0oRpwisRjFYUV4EXXTum5ze2yYxSWkZzSZAAAAAAAAAAAAEXqOztpc1qdxXoQqzpx3YOa3kllv4eT4t9xfo4jfRW665aTNbrTe2ShTlJszS0CAACQ023+2/l+p2Hh/hz/1E19CpfZ5Ejg6/RVKkgAFGAYq9JSWH/QpZuJDKqdczKEnF7IerScXh/1Pm+ZiWY1jhNF+NnMjGVGmjYDEkAAAAAAAAAAAAAAAAAkAgGzZ22+8934nvcI4XLJnzT+FfmV7rNdCXisH0GEVCKikUd7LjMAAAAAAGC5oKax6PoedxDAhlw5ZL7mcJuLIitRcHh/1PnudgW4k+Wa+5fhNSRjKOkZgMAgkAAAAAAAAAAAAEkbBOgbFraufF8F+J7nCuDzyZc8+kf1NFlyXYmIQSWEjvqKIUwUILoUnJt7ZcbiAAAAAAAAUALKtJSWGslbJxar4OM1smMnHqiLuLKUeK4r6o4niPAbaW5V9Ylyu9Puapzzi09FjewYgAAkkEAEgAAgAnRAIBWMW3hcTbXVOyXLBbZDkl3N+2sO+Xp+p13DvDyWrL/wKtl77IkIxwdZGKikooqvqXGYAAAAAAAAAAAAKMjW+jBr1rSMu7D6o8nM4Pj5PdafqjZGyUTRrWEly945jK8PZFXWt8yLMcheZrSg1zTXmeFbj2VP34s3KaZaatPuZAgAMAdAMk6bBfTpSlyTZaowL7/gjswlZGJt0dOb+J48EdFieGpy63PX07leeR6G9SoRjySR1GLhU40dQX3K8puRlRbSMSpIAAAAAAAAAAAAABQhgIkDAQKSijCVUJfEgmzDK0g/so867hOHPq4IzVkvUxSsYePqedZwTE8omxWyLf2GHj6mlcExfR/j/AGJ9tIvjYw6P1LdXBcPfWOzF2yM0LaC5RR6VXDsar4II1ucjLguKKXYxCRIKgAkAAAAAAAA//9k=" hidden="0"/>
          <p:cNvSpPr>
            <a:spLocks noChangeArrowheads="1" noChangeAspect="1"/>
          </p:cNvSpPr>
          <p:nvPr isPhoto="0" userDrawn="0"/>
        </p:nvSpPr>
        <p:spPr bwMode="auto">
          <a:xfrm>
            <a:off x="155575" y="-144463"/>
            <a:ext cx="304800" cy="304801"/>
          </a:xfrm>
          <a:prstGeom prst="rect">
            <a:avLst/>
          </a:prstGeom>
          <a:noFill/>
          <a:ln>
            <a:noFill/>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23561" name="AutoShape 6" descr="data:image/jpeg;base64,/9j/4AAQSkZJRgABAQAAAQABAAD/2wCEAAkGBxEQDxAPEg8PEBUVEA0QEBYPEBAQFhAXFhEXFhUSFRUkHSggGB0lHRUVITEiJSkrLi4uFx8zOjMsNyg5LisBCgoKDg0OGhAQGi0lICYtLS0tLS8tKy0tLS0tLS0tLS0tLS0tLS0tLS0tLS0tLS0tLS0tLS0tLS0tLS0tLS0tLf/AABEIALQAtAMBEQACEQEDEQH/xAAcAAEAAQUBAQAAAAAAAAAAAAAABQECAwQHBgj/xAA/EAACAQMBBQUFBQUHBQAAAAAAAQIDBBEFBhIhMVEHQWFxkRMiMoGhQlKxwdEUFSPh8WJygpKksuMWM0NVZf/EABsBAQACAwEBAAAAAAAAAAAAAAABBAIDBgUH/8QAOBEAAgICAAQDBgMGBgMAAAAAAAECAwQRBRIhMQZBURMiMmFxgZGhsRRSU8HR4RYjNERichUkQv/aAAwDAQACEQMRAD8A7iAAAAAAAACjIBRsxlKMVtvQXUwTu4Lvz5cTzb+MYlPxT2bFVJmvPUl3Rb8+B5NviipP3ItmxY78yx6k/ur1yU5eKLd+7BGaxkU/eMukfqY/4oyP3F+ZP7Mi795P7q+TNsfFMv8A6gQ8ZGSGox7019S9V4mx5dJpo1uhrsbFO4hLlJHr4/Eca74Jo1uEkZi99DDsAASCoAAAAAAAAAAAAAALZzSWXwRqtuhVHmm9IlLZoV9R+6s+LOXzvEij7tK+5Yhj76s0alWUubbOXyOIZGQ92SLUa1HsWFMy0BskAAgAnZAGwCU9dhozUrmUeT4dHxPUxOMZOP2e18zVKmLN+3v4y4P3X9DrMLj9N3u2e6ytOlxNxM95fI0FSQCQAAAAAAAAAUIBrXN0oLq+5Hk8S4tViR9ZehsrqciLrVpTeW/l0OEzeIXZUtzfT0LsK1ExlA2AgkAAAAAAAAAAAAMy7EaNi2u5Q4c106eR7XD+M24r5ZPcTTZSpdiVpVVJZTO8xcyvJrU4MpSi09MyItGJUAAAAAAhgoAal7d7vurn+B4PF+MrFXs6+sn+Ruqq5urIpvLy+JwNtkpycpPbZeSS7FDWSCCQAAAAAAAAAAAAAAQCUSX0arg8r+pdw82zFsU4M12RUlomLeuprK+fgfRcDPhlwU4/coThymYvGBUkAAAAA1b243F4vkePxbiccSvS+J9jbVXzMiG8vLPnNlkpycpPqy+lpaKGskAkEkAaAABBIAAAAAAJ0QBoAEgIAldCDJQquDyvn4l3Azp4linH7muyHMiapVFJJo+lYuRG+pWRfc8+UXF6MhZIAAALKk1FNvkjTfdGqDnLsiUtvRCVqrnJt/LwPmObmSybXY/sejXDlRjKRmCCQAaGuavSs7epc1pYhBZeOLk3wUYrq3wLmFiTyrVXAwnLlWznekdslKrcKnWtfYUpPdVRVd9w6OpHdXDxXLxOlv8ADDjW3XPcitHJ69Tqaff6eJyMotPT7ltPYMQCCQAAASQeb252upaXQjUlH2lSblGjTUt3faxlt90VlZfiup63CuFzzZtdoruzVZYoo8rsZ2rK7uI211Rp0HUajSnTlJxcnwUJJ9e5558O89fiHh1VVuymTeu6Zqrv2+p045JrRa2CCQACV2INqwr7ssPk/odDwHiLot9nJ+6yvfXtbJfJ3669SkAAAR2qVuUPm/yOP8SZ2tUR+rLWNDfVkeceWwQSCQAQcg7fNSknZ2qbUWqtea7pPKhD0xP1O08LURUJ26670VMh9Ujj7kdcyqfSnZfqTuNJtpyeXFSovx9nJxWflg+b8epVWZLXn1L9D3E9WeKbgQSAASQAgfPvbTqTq6pKnnhRpU6aXRtb0v8Acj6NwClV4il+91KFz3I8HGo08rg08prg14o9t9ehpPq/Qb79otLeu+dSjSnLxbis/XJ8qz6lVfOteTPSg9pM3ymbAQATsgEptdgyZsau9HxXBn0ng2YsnHT810Z59seWRsHrmopJ4WTXZNVwcn2GtkFVnvScurPlmbe77pWPzPTguVaLCoZgAEgAg4f290mry1nxw7Zpf4ajzj1Xqd54XlvGkv8Al/IpZPxHL2dN8iufQvYtScdIg3n3q1eS/wA27+R8/wDEr3l69EXsf4T3ZzpvBBIAAIBl3HmfN/a3QcNYum/t+ymvJ04r8j6XwWXNhQPOt+Jnjj1TWfU2xFu6emWUJc1bUfrHK+jR8w4tLmzLJfM9Gte6ibPNNoIAABINrTquJ468DoPD2V7LI5H2kV747WyXR9AKJq3892D8eB4vHb/ZYbXr0NtK3IiD5yegCCQAAAAeE7XdmZ3tnGrSi5VbdznGK4ucJJe0ivH3Yv8Aw+J0nh3PWPa4Tfuy/Ur3wbW0cI03TatzWjb0YSnUk91JLl1b6Jd7O6uuhVB2Tekikk30PqLZ7So2dpQtYvPs6cYt8t5496XzeT5dnZLyLpW+rPRhHlRIFN9zMEEgAAAlEHLO2nZSpXVO/owc5U4OnXjFNtwzmM0u/HFPwwdf4c4jCO6JvW+q/oVb62+qObbE7LVdSuY0oxkqSlF16iXCEc8VnlvPuXzOk4hnwxKnN9/JFeEHJn03GKSSSSSSSS7kuCSPl858zbPRS0VNZkAAACQVjLDybaLHVYpLyMZLaJ6Dyk+vE+r0z54KS8zzGupoarL4V5s5XxRb0hD7lnGXmR5xpbBBIAAAABknogxwoQjKUowhGUsb0oxinLzeMs2SunJak3oxUVvZkNWzIAAgkAAAAAyT0QGyXNvuQlrsDAyAAAAABAMkx5EzYyzTj6H0ng928OG/Q86xakaWqP31/d/P+RzfieX+fFfIsY3Y0zmCyASAAAAAAAAAAAAAAAAAAAAAAAAAAACSCT06XufNnb8Etf7Kl82UrV7xr6n8fyR5fiX/AFEfobcb4TUOcZYBBIAAAAAAABJBbUqKMXKTUUubk1FLzb4IzhXKXSK2yG0iGutsNOpvE762T8Kql+GS/HhGZLtWzB2xXmYP+utL/wDYW3+Z/oZ/+Ezv4bI9tD1N+w2gs6//AGru3qdFGrHL8lnLNFnDsmpbnBmSsj6koyk00ZdyhBkAupAIJAAAAAJACZBI6f8AA/7z/I7Hga/9X7v+RUu+Ix6p8UX/AGfz/mVvFEf8+D+ROL2NI5dlpAgkAAAAgEjZpavq1C0pOtXqxpQXfJ/E+kVzk/BFrFxLciXLXHZhKSj3ORbT9sNWblTsqSox4r2tXEpy8VDlH55fkdjheG6q1u97fp5FWd7fYgrbY/WdUarVY1WnndneTcEk+e5F8UvJJF+fEcDCXJFr6IwVc5k9b9iddr376jDwhSnU/FxPOl4po8oMzWM/U2n2If8A0v8AR/8AMa/8VV/w3+P9jL9lfqRl/wBjF5BZo3FvW8JKVJ/mvqWafE2NN6mmjB48kQ9PU9Z0SUYTdanDlGNb+LRl4RfFLyTRdlRg8Rjtaf07mO5wOjbI9q1tdNUrmKtKrwlJyzSn5SazDyfqc5n+HbKvfofMvTzN0L99zoif8jmZLXfuWtpgwABIAAAABloglNPj7nzZ3PBamsVfUo2v3izVY8Ivo2vU1+KKt1RmvJmWM/e0RxxJcBBIABKIA+YPN7a7YUNMo78/4lWSfsaSeHN/ef3YrqevwvhVmZL0j5s1WWqKOL2lpqO0N25yllRwpTllUreL+zFdfBcWdrZZi8Lq5V+HmymlKxnY9ktg7PToqUYKtWx71arFOWe/cXKC8vU4zP43fldN8sfQtwpij1J47e+5uQMSQACSCyvRjOLhOMZxaxKMkpKXmjZXbKEuaL0zFpM5dtp2SwqZr2GKUsPeoS+CfTcl9h+HJ8OXf1vDPEb37PI6/P8AqVrKPNHmdhtv6+mT/Y7uNSVGMtxqWfaWvH7K74/2fQ9LiXB6s2HtatKT8/Jmuu1wemd1tbiFWEatOcZwlFShKLTUk+TTOBtpnVJwmtNF5NPsZTU+hIIJAAABkQTdnHFOPkfTuFU+zxIRfoebN7kUvae9CXqRxbH9tiyS7k1S5ZbIU+ZNaR6KBiSCdEAaBC7W7R0tOtZ3FTi/hpQzxqzxwgvxfRHpcNwJ5lyhHt5s1Wz5UcP0DR7vaC/nVq1GopxdxVS4U4tvdp0114PC8GzusrJp4ZjpJfRepUinYzv2k6ZRtaMKFCnGnTiuCXf1k33t9WfPcrKtyLHZY+pejBRRuFXZkBskEAAAAGWyAQnoHi+0XYWGpUnVpqMLmEXuS5e1S/8AHP8AJ93kdDwfjEsafs7HuD/I0W1J9jnnZjtjPTrh2F05RoyqOGKnD9lqZaeeib4P1Og4zwyOZUraviXX6o0VWOL0zu5wEotMvLqDEAgkEgupQ3ml1ZZxKfa3RgvUwslyonoo+qxjyrR5rKsl9UR2IO5p7s2vTyPmPFMV4+RKHl5Ho1S3ExHmm0GSIPE9oe2NxpVS2nG3hWo1N9TcnKMt9Y91SXBcHlcOOH0Og4TwynOhJSk1JfoaLbHFnKtqNar69qNKnRhKMX/Ctqc2vcT4znLHBZxl47kjq8TFq4bjNyfzb9SrKTmzu2zOhUrC1p21LlFZnLGHUn9qb8/0OCz82eVa7JfZehergoolSiZgxJAAAAAAAAJ6AE7ZByfto2R34fvKjHDilG6SXxR4KNXzXJ+GOh2Ph3iX+2sf/X+hUvr80R2zfayrbTo0atKdevTap08y3Yyp44SnPDaa5Y45wuRZzPDsb8l2Reovv9TGN7UdHWtAvZ3FpQr1KapTqUoVJQTb3d5Zx6YOPzqIUXSrg9pMtwlzLZvlQzABu6ZSzJy6cEdV4bxOex3PyKmRPyJRHbIqBkNdAaOo0MreXd+BzviLB9tV7WPdFiiemRhwf0LoIQI/XtHo3tvUtq0cwmscOcX3Tj4plzBzLMW1TgYSjzLTOC3Fje7O38K26pxTahPGIXEH8UH91tLlzWO8+gQvxuK47ivuvNMpcsqpbO/6TqELmhSuKbbhUhGcc80muT8VyPneXjyotlXLyL8XtbNsrGQAAAAAAAAAAAB4btX2sVja+wgoyrXEakIqSyoQxiU2u/nhfyOk4Bw/29vtX8Mf1K19mlpHhezHs9ldSheXUHGhHdlShJcbno2u6H4+R7vGeMxx4uqp+8/y/uaaqnLqzuZwEnvqXktIB9CCsVngZQrlOShHuJPSJu2pbsUvU+oYGKsahQXfzPOnLmezKXepgVALZIiUU+jBD3lDcl4Pl+h844vw54lra+F9i/VZzI1zxzeCSDDeWlOtCVOrThUhLnGcVJP5G2rInVLmg9P5GLjvuUsbOnQpxo0oRpwisRjFYUV4EXXTum5ze2yYxSWkZzSZAAAAAAAAAAAAEXqOztpc1qdxXoQqzpx3YOa3kllv4eT4t9xfo4jfRW665aTNbrTe2ShTlJszS0CAACQ023+2/l+p2Hh/hz/1E19CpfZ5Ejg6/RVKkgAFGAYq9JSWH/QpZuJDKqdczKEnF7IerScXh/1Pm+ZiWY1jhNF+NnMjGVGmjYDEkAAAAAAAAAAAAAAAAAkAgGzZ22+8934nvcI4XLJnzT+FfmV7rNdCXisH0GEVCKikUd7LjMAAAAAAGC5oKax6PoedxDAhlw5ZL7mcJuLIitRcHh/1PnudgW4k+Wa+5fhNSRjKOkZgMAgkAAAAAAAAAAAAEkbBOgbFraufF8F+J7nCuDzyZc8+kf1NFlyXYmIQSWEjvqKIUwUILoUnJt7ZcbiAAAAAAAAUALKtJSWGslbJxar4OM1smMnHqiLuLKUeK4r6o4niPAbaW5V9Ylyu9Puapzzi09FjewYgAAkkEAEgAAgAnRAIBWMW3hcTbXVOyXLBbZDkl3N+2sO+Xp+p13DvDyWrL/wKtl77IkIxwdZGKikooqvqXGYAAAAAAAAAAAAKMjW+jBr1rSMu7D6o8nM4Pj5PdafqjZGyUTRrWEly945jK8PZFXWt8yLMcheZrSg1zTXmeFbj2VP34s3KaZaatPuZAgAMAdAMk6bBfTpSlyTZaowL7/gjswlZGJt0dOb+J48EdFieGpy63PX07leeR6G9SoRjySR1GLhU40dQX3K8puRlRbSMSpIAAAAAAAAAAAAABQhgIkDAQKSijCVUJfEgmzDK0g/so867hOHPq4IzVkvUxSsYePqedZwTE8omxWyLf2GHj6mlcExfR/j/AGJ9tIvjYw6P1LdXBcPfWOzF2yM0LaC5RR6VXDsar4II1ucjLguKKXYxCRIKgAkAAAAAAAA//9k=" hidden="0"/>
          <p:cNvSpPr>
            <a:spLocks noChangeArrowheads="1" noChangeAspect="1"/>
          </p:cNvSpPr>
          <p:nvPr isPhoto="0" userDrawn="0"/>
        </p:nvSpPr>
        <p:spPr bwMode="auto">
          <a:xfrm>
            <a:off x="368300" y="0"/>
            <a:ext cx="304800" cy="304800"/>
          </a:xfrm>
          <a:prstGeom prst="rect">
            <a:avLst/>
          </a:prstGeom>
          <a:noFill/>
          <a:ln>
            <a:noFill/>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4" name="Titel 3"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Wortebene</a:t>
            </a:r>
            <a:endParaRPr lang="de-DE">
              <a:solidFill>
                <a:schemeClr val="tx1"/>
              </a:solidFill>
            </a:endParaRPr>
          </a:p>
        </p:txBody>
      </p:sp>
      <p:sp>
        <p:nvSpPr>
          <p:cNvPr id="12"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6" name="Foliennummernplatzhalter 5"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1193569" y="3661045"/>
            <a:ext cx="1536733" cy="1345726"/>
          </a:xfrm>
          <a:prstGeom prst="rect">
            <a:avLst/>
          </a:prstGeom>
        </p:spPr>
      </p:pic>
      <p:pic>
        <p:nvPicPr>
          <p:cNvPr id="3" name="Grafik 2" hidden="0"/>
          <p:cNvPicPr>
            <a:picLocks noChangeAspect="1"/>
          </p:cNvPicPr>
          <p:nvPr isPhoto="0" userDrawn="0"/>
        </p:nvPicPr>
        <p:blipFill>
          <a:blip r:embed="rId4"/>
          <a:stretch/>
        </p:blipFill>
        <p:spPr bwMode="auto">
          <a:xfrm>
            <a:off x="6268449" y="3661045"/>
            <a:ext cx="1532711" cy="1342205"/>
          </a:xfrm>
          <a:prstGeom prst="rect">
            <a:avLst/>
          </a:prstGeom>
        </p:spPr>
      </p:pic>
      <p:sp>
        <p:nvSpPr>
          <p:cNvPr id="5" name="Textfeld 4" hidden="0"/>
          <p:cNvSpPr txBox="1"/>
          <p:nvPr isPhoto="0" userDrawn="0"/>
        </p:nvSpPr>
        <p:spPr bwMode="auto">
          <a:xfrm>
            <a:off x="6902196" y="5998389"/>
            <a:ext cx="1797928" cy="369332"/>
          </a:xfrm>
          <a:prstGeom prst="rect">
            <a:avLst/>
          </a:prstGeom>
          <a:noFill/>
        </p:spPr>
        <p:txBody>
          <a:bodyPr wrap="none" rtlCol="0">
            <a:spAutoFit/>
          </a:bodyPr>
          <a:lstStyle/>
          <a:p>
            <a:pPr>
              <a:defRPr/>
            </a:pPr>
            <a:r>
              <a:rPr lang="de-DE"/>
              <a:t>(vgl. </a:t>
            </a:r>
            <a:r>
              <a:rPr lang="de-DE"/>
              <a:t>Bickes</a:t>
            </a:r>
            <a:r>
              <a:rPr lang="de-DE"/>
              <a:t> 1995)</a:t>
            </a: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749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749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74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749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749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749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aphicFrame>
        <p:nvGraphicFramePr>
          <p:cNvPr id="5" name="Tabelle 4" hidden="0"/>
          <p:cNvGraphicFramePr>
            <a:graphicFrameLocks xmlns:a="http://schemas.openxmlformats.org/drawingml/2006/main" noGrp="1"/>
          </p:cNvGraphicFramePr>
          <p:nvPr isPhoto="0" userDrawn="0"/>
        </p:nvGraphicFramePr>
        <p:xfrm>
          <a:off x="736600" y="2844483"/>
          <a:ext cx="3600450" cy="1584336"/>
        </p:xfrm>
        <a:graphic>
          <a:graphicData uri="http://schemas.openxmlformats.org/drawingml/2006/table">
            <a:tbl>
              <a:tblPr firstRow="1" firstCol="0" lastRow="0" lastCol="0" bandRow="1" bandCol="0">
                <a:tableStyleId>{B52D9A6C-635E-B724-3A7F-5FE2DF763501}</a:tableStyleId>
              </a:tblPr>
              <a:tblGrid>
                <a:gridCol w="1872234"/>
                <a:gridCol w="1728216"/>
              </a:tblGrid>
              <a:tr h="396081">
                <a:tc>
                  <a:txBody>
                    <a:bodyPr/>
                    <a:p>
                      <a:pPr>
                        <a:defRPr/>
                      </a:pPr>
                      <a:r>
                        <a:rPr lang="de-DE" sz="2000"/>
                        <a:t>Englisch</a:t>
                      </a:r>
                      <a:endParaRPr lang="de-DE" sz="2000">
                        <a:latin typeface="+mn-lt"/>
                        <a:cs typeface="Times New Roman"/>
                      </a:endParaRPr>
                    </a:p>
                  </a:txBody>
                  <a:tcPr marL="91441" marR="91441" marT="45642" marB="45642"/>
                </a:tc>
                <a:tc>
                  <a:txBody>
                    <a:bodyPr/>
                    <a:p>
                      <a:pPr>
                        <a:defRPr/>
                      </a:pPr>
                      <a:r>
                        <a:rPr lang="de-DE" sz="2000"/>
                        <a:t>Deutsch</a:t>
                      </a:r>
                      <a:endParaRPr lang="de-DE" sz="2000">
                        <a:latin typeface="+mn-lt"/>
                        <a:cs typeface="Times New Roman"/>
                      </a:endParaRPr>
                    </a:p>
                  </a:txBody>
                  <a:tcPr marL="91441" marR="91441" marT="45642" marB="45642"/>
                </a:tc>
              </a:tr>
              <a:tr h="396081">
                <a:tc>
                  <a:txBody>
                    <a:bodyPr/>
                    <a:p>
                      <a:pPr>
                        <a:defRPr/>
                      </a:pPr>
                      <a:r>
                        <a:rPr lang="de-DE" sz="2000" i="1"/>
                        <a:t>to</a:t>
                      </a:r>
                      <a:r>
                        <a:rPr lang="de-DE" sz="2000" i="1"/>
                        <a:t> </a:t>
                      </a:r>
                      <a:r>
                        <a:rPr lang="de-DE" sz="2000" i="1"/>
                        <a:t>become</a:t>
                      </a:r>
                      <a:endParaRPr lang="de-DE" sz="2000" i="1">
                        <a:latin typeface="+mn-lt"/>
                        <a:cs typeface="Times New Roman"/>
                      </a:endParaRPr>
                    </a:p>
                  </a:txBody>
                  <a:tcPr marL="91441" marR="91441" marT="45642" marB="45642" anchor="ctr"/>
                </a:tc>
                <a:tc>
                  <a:txBody>
                    <a:bodyPr/>
                    <a:p>
                      <a:pPr>
                        <a:defRPr/>
                      </a:pPr>
                      <a:r>
                        <a:rPr lang="de-DE" sz="2000" u="none"/>
                        <a:t>werden</a:t>
                      </a:r>
                      <a:endParaRPr lang="de-DE" sz="2000" u="none">
                        <a:latin typeface="+mn-lt"/>
                        <a:cs typeface="Times New Roman"/>
                      </a:endParaRPr>
                    </a:p>
                  </a:txBody>
                  <a:tcPr marL="91441" marR="91441" marT="45642" marB="45642" anchor="ctr"/>
                </a:tc>
              </a:tr>
              <a:tr h="396081">
                <a:tc>
                  <a:txBody>
                    <a:bodyPr/>
                    <a:p>
                      <a:pPr>
                        <a:defRPr/>
                      </a:pPr>
                      <a:r>
                        <a:rPr lang="de-DE" sz="2000" i="1"/>
                        <a:t>sensible</a:t>
                      </a:r>
                      <a:endParaRPr lang="de-DE" sz="2000" i="1">
                        <a:latin typeface="+mn-lt"/>
                        <a:cs typeface="Times New Roman"/>
                      </a:endParaRPr>
                    </a:p>
                  </a:txBody>
                  <a:tcPr marL="91441" marR="91441" marT="45642" marB="45642" anchor="ctr"/>
                </a:tc>
                <a:tc>
                  <a:txBody>
                    <a:bodyPr/>
                    <a:p>
                      <a:pPr>
                        <a:defRPr/>
                      </a:pPr>
                      <a:r>
                        <a:rPr lang="de-DE" sz="2000" u="none"/>
                        <a:t>vernünftig</a:t>
                      </a:r>
                      <a:endParaRPr lang="de-DE" sz="2000" u="none">
                        <a:latin typeface="+mn-lt"/>
                        <a:cs typeface="Times New Roman"/>
                      </a:endParaRPr>
                    </a:p>
                  </a:txBody>
                  <a:tcPr marL="91441" marR="91441" marT="45642" marB="45642" anchor="ctr"/>
                </a:tc>
              </a:tr>
              <a:tr h="396081">
                <a:tc>
                  <a:txBody>
                    <a:bodyPr/>
                    <a:p>
                      <a:pPr>
                        <a:defRPr/>
                      </a:pPr>
                      <a:r>
                        <a:rPr lang="de-DE" sz="2000" i="1"/>
                        <a:t>sympathy</a:t>
                      </a:r>
                      <a:endParaRPr lang="de-DE" sz="2000" i="1">
                        <a:latin typeface="+mn-lt"/>
                        <a:cs typeface="Times New Roman"/>
                      </a:endParaRPr>
                    </a:p>
                  </a:txBody>
                  <a:tcPr marL="91441" marR="91441" marT="45642" marB="45642" anchor="ctr"/>
                </a:tc>
                <a:tc>
                  <a:txBody>
                    <a:bodyPr/>
                    <a:p>
                      <a:pPr>
                        <a:defRPr/>
                      </a:pPr>
                      <a:r>
                        <a:rPr lang="de-DE" sz="2000" u="none"/>
                        <a:t>Mitleid</a:t>
                      </a:r>
                      <a:endParaRPr lang="de-DE" sz="2000" u="none">
                        <a:latin typeface="+mn-lt"/>
                        <a:cs typeface="Times New Roman"/>
                      </a:endParaRPr>
                    </a:p>
                  </a:txBody>
                  <a:tcPr marL="91441" marR="91441" marT="45642" marB="45642" anchor="ctr"/>
                </a:tc>
              </a:tr>
            </a:tbl>
          </a:graphicData>
        </a:graphic>
      </p:graphicFrame>
      <p:graphicFrame>
        <p:nvGraphicFramePr>
          <p:cNvPr id="12" name="Tabelle 11" hidden="0"/>
          <p:cNvGraphicFramePr>
            <a:graphicFrameLocks xmlns:a="http://schemas.openxmlformats.org/drawingml/2006/main" noGrp="1"/>
          </p:cNvGraphicFramePr>
          <p:nvPr isPhoto="0" userDrawn="0"/>
        </p:nvGraphicFramePr>
        <p:xfrm>
          <a:off x="746125" y="4565650"/>
          <a:ext cx="3600450" cy="792168"/>
        </p:xfrm>
        <a:graphic>
          <a:graphicData uri="http://schemas.openxmlformats.org/drawingml/2006/table">
            <a:tbl>
              <a:tblPr firstRow="1" firstCol="0" lastRow="0" lastCol="0" bandRow="1" bandCol="0">
                <a:tableStyleId>{B52D9A6C-635E-B724-3A7F-5FE2DF763501}</a:tableStyleId>
              </a:tblPr>
              <a:tblGrid>
                <a:gridCol w="1872234"/>
                <a:gridCol w="1728216"/>
              </a:tblGrid>
              <a:tr h="396082">
                <a:tc>
                  <a:txBody>
                    <a:bodyPr/>
                    <a:p>
                      <a:pPr>
                        <a:defRPr/>
                      </a:pPr>
                      <a:r>
                        <a:rPr lang="de-DE" sz="2000"/>
                        <a:t>Niederländisch</a:t>
                      </a:r>
                      <a:endParaRPr lang="de-DE" sz="2000">
                        <a:latin typeface="+mn-lt"/>
                        <a:cs typeface="Times New Roman"/>
                      </a:endParaRPr>
                    </a:p>
                  </a:txBody>
                  <a:tcPr marL="91441" marR="91441" marT="45642" marB="45642"/>
                </a:tc>
                <a:tc>
                  <a:txBody>
                    <a:bodyPr/>
                    <a:p>
                      <a:pPr>
                        <a:defRPr/>
                      </a:pPr>
                      <a:r>
                        <a:rPr lang="de-DE" sz="2000"/>
                        <a:t>Deutsch</a:t>
                      </a:r>
                      <a:endParaRPr lang="de-DE" sz="2000">
                        <a:latin typeface="+mn-lt"/>
                        <a:cs typeface="Times New Roman"/>
                      </a:endParaRPr>
                    </a:p>
                  </a:txBody>
                  <a:tcPr marL="91441" marR="91441" marT="45642" marB="45642"/>
                </a:tc>
              </a:tr>
              <a:tr h="396082">
                <a:tc>
                  <a:txBody>
                    <a:bodyPr/>
                    <a:p>
                      <a:pPr>
                        <a:defRPr/>
                      </a:pPr>
                      <a:r>
                        <a:rPr lang="de-DE" sz="2000" i="1"/>
                        <a:t>brutaal</a:t>
                      </a:r>
                      <a:endParaRPr lang="de-DE" sz="2000" i="1">
                        <a:latin typeface="+mn-lt"/>
                        <a:cs typeface="Times New Roman"/>
                      </a:endParaRPr>
                    </a:p>
                  </a:txBody>
                  <a:tcPr marL="91441" marR="91441" marT="45642" marB="45642" anchor="ctr"/>
                </a:tc>
                <a:tc>
                  <a:txBody>
                    <a:bodyPr/>
                    <a:p>
                      <a:pPr>
                        <a:defRPr/>
                      </a:pPr>
                      <a:r>
                        <a:rPr lang="de-DE" sz="2000"/>
                        <a:t>frech</a:t>
                      </a:r>
                      <a:endParaRPr lang="de-DE" sz="2000">
                        <a:latin typeface="+mn-lt"/>
                        <a:cs typeface="Times New Roman"/>
                      </a:endParaRPr>
                    </a:p>
                  </a:txBody>
                  <a:tcPr marL="91441" marR="91441" marT="45642" marB="45642" anchor="ctr"/>
                </a:tc>
              </a:tr>
            </a:tbl>
          </a:graphicData>
        </a:graphic>
      </p:graphicFrame>
      <p:graphicFrame>
        <p:nvGraphicFramePr>
          <p:cNvPr id="15" name="Tabelle 14" hidden="0"/>
          <p:cNvGraphicFramePr>
            <a:graphicFrameLocks xmlns:a="http://schemas.openxmlformats.org/drawingml/2006/main" noGrp="1"/>
          </p:cNvGraphicFramePr>
          <p:nvPr isPhoto="0" userDrawn="0"/>
        </p:nvGraphicFramePr>
        <p:xfrm>
          <a:off x="4667250" y="2833053"/>
          <a:ext cx="3622675" cy="792168"/>
        </p:xfrm>
        <a:graphic>
          <a:graphicData uri="http://schemas.openxmlformats.org/drawingml/2006/table">
            <a:tbl>
              <a:tblPr firstRow="1" firstCol="0" lastRow="0" lastCol="0" bandRow="1" bandCol="0">
                <a:tableStyleId>{B52D9A6C-635E-B724-3A7F-5FE2DF763501}</a:tableStyleId>
              </a:tblPr>
              <a:tblGrid>
                <a:gridCol w="1894566"/>
                <a:gridCol w="1728109"/>
              </a:tblGrid>
              <a:tr h="396081">
                <a:tc>
                  <a:txBody>
                    <a:bodyPr/>
                    <a:p>
                      <a:pPr>
                        <a:defRPr/>
                      </a:pPr>
                      <a:r>
                        <a:rPr lang="de-DE" sz="2000"/>
                        <a:t>Französisch</a:t>
                      </a:r>
                      <a:endParaRPr lang="de-DE" sz="2000">
                        <a:latin typeface="+mn-lt"/>
                        <a:cs typeface="Times New Roman"/>
                      </a:endParaRPr>
                    </a:p>
                  </a:txBody>
                  <a:tcPr marL="91436" marR="91436" marT="45642" marB="45642"/>
                </a:tc>
                <a:tc>
                  <a:txBody>
                    <a:bodyPr/>
                    <a:p>
                      <a:pPr>
                        <a:defRPr/>
                      </a:pPr>
                      <a:r>
                        <a:rPr lang="de-DE" sz="2000"/>
                        <a:t>Deutsch</a:t>
                      </a:r>
                      <a:endParaRPr lang="de-DE" sz="2000">
                        <a:latin typeface="+mn-lt"/>
                        <a:cs typeface="Times New Roman"/>
                      </a:endParaRPr>
                    </a:p>
                  </a:txBody>
                  <a:tcPr marL="91436" marR="91436" marT="45642" marB="45642"/>
                </a:tc>
              </a:tr>
              <a:tr h="396081">
                <a:tc>
                  <a:txBody>
                    <a:bodyPr/>
                    <a:p>
                      <a:pPr>
                        <a:defRPr/>
                      </a:pPr>
                      <a:r>
                        <a:rPr lang="de-DE" sz="2000" i="1"/>
                        <a:t>infusion</a:t>
                      </a:r>
                      <a:endParaRPr lang="de-DE" sz="2000" i="1">
                        <a:latin typeface="+mn-lt"/>
                        <a:cs typeface="Times New Roman"/>
                      </a:endParaRPr>
                    </a:p>
                  </a:txBody>
                  <a:tcPr marL="91436" marR="91436" marT="45642" marB="45642" anchor="ctr"/>
                </a:tc>
                <a:tc>
                  <a:txBody>
                    <a:bodyPr/>
                    <a:p>
                      <a:pPr>
                        <a:defRPr/>
                      </a:pPr>
                      <a:r>
                        <a:rPr lang="de-DE" sz="2000"/>
                        <a:t>Kräutertee</a:t>
                      </a:r>
                      <a:endParaRPr lang="de-DE" sz="2000">
                        <a:latin typeface="+mn-lt"/>
                        <a:cs typeface="Times New Roman"/>
                      </a:endParaRPr>
                    </a:p>
                  </a:txBody>
                  <a:tcPr marL="91436" marR="91436" marT="45642" marB="45642" anchor="ctr"/>
                </a:tc>
              </a:tr>
            </a:tbl>
          </a:graphicData>
        </a:graphic>
      </p:graphicFrame>
      <p:graphicFrame>
        <p:nvGraphicFramePr>
          <p:cNvPr id="7" name="Tabelle 6" hidden="0"/>
          <p:cNvGraphicFramePr>
            <a:graphicFrameLocks xmlns:a="http://schemas.openxmlformats.org/drawingml/2006/main" noGrp="1"/>
          </p:cNvGraphicFramePr>
          <p:nvPr isPhoto="0" userDrawn="0"/>
        </p:nvGraphicFramePr>
        <p:xfrm>
          <a:off x="4672013" y="3789363"/>
          <a:ext cx="3600450" cy="792168"/>
        </p:xfrm>
        <a:graphic>
          <a:graphicData uri="http://schemas.openxmlformats.org/drawingml/2006/table">
            <a:tbl>
              <a:tblPr firstRow="1" firstCol="0" lastRow="0" lastCol="0" bandRow="1" bandCol="0">
                <a:tableStyleId>{B52D9A6C-635E-B724-3A7F-5FE2DF763501}</a:tableStyleId>
              </a:tblPr>
              <a:tblGrid>
                <a:gridCol w="1872234"/>
                <a:gridCol w="1728216"/>
              </a:tblGrid>
              <a:tr h="396081">
                <a:tc>
                  <a:txBody>
                    <a:bodyPr/>
                    <a:p>
                      <a:pPr>
                        <a:defRPr/>
                      </a:pPr>
                      <a:r>
                        <a:rPr lang="de-DE" sz="2000"/>
                        <a:t>Tschechisch</a:t>
                      </a:r>
                      <a:endParaRPr lang="de-DE" sz="2000">
                        <a:latin typeface="+mn-lt"/>
                        <a:cs typeface="Times New Roman"/>
                      </a:endParaRPr>
                    </a:p>
                  </a:txBody>
                  <a:tcPr marL="91441" marR="91441" marT="45642" marB="45642"/>
                </a:tc>
                <a:tc>
                  <a:txBody>
                    <a:bodyPr/>
                    <a:p>
                      <a:pPr>
                        <a:defRPr/>
                      </a:pPr>
                      <a:r>
                        <a:rPr lang="de-DE" sz="2000"/>
                        <a:t>Deutsch</a:t>
                      </a:r>
                      <a:endParaRPr lang="de-DE" sz="2000">
                        <a:latin typeface="+mn-lt"/>
                        <a:cs typeface="Times New Roman"/>
                      </a:endParaRPr>
                    </a:p>
                  </a:txBody>
                  <a:tcPr marL="91441" marR="91441" marT="45642" marB="45642"/>
                </a:tc>
              </a:tr>
              <a:tr h="396081">
                <a:tc>
                  <a:txBody>
                    <a:bodyPr/>
                    <a:p>
                      <a:pPr>
                        <a:defRPr/>
                      </a:pPr>
                      <a:r>
                        <a:rPr lang="de-DE" sz="2000" i="1"/>
                        <a:t>stůl</a:t>
                      </a:r>
                      <a:r>
                        <a:rPr lang="de-DE" sz="2000" i="1"/>
                        <a:t> </a:t>
                      </a:r>
                      <a:endParaRPr lang="de-DE" sz="2000" i="1">
                        <a:latin typeface="+mn-lt"/>
                        <a:cs typeface="Times New Roman"/>
                      </a:endParaRPr>
                    </a:p>
                  </a:txBody>
                  <a:tcPr marL="91441" marR="91441" marT="45642" marB="45642" anchor="ctr"/>
                </a:tc>
                <a:tc>
                  <a:txBody>
                    <a:bodyPr/>
                    <a:p>
                      <a:pPr>
                        <a:defRPr/>
                      </a:pPr>
                      <a:r>
                        <a:rPr lang="de-DE" sz="2000"/>
                        <a:t>Tisch</a:t>
                      </a:r>
                      <a:endParaRPr lang="de-DE" sz="2000">
                        <a:latin typeface="+mn-lt"/>
                        <a:cs typeface="Times New Roman"/>
                      </a:endParaRPr>
                    </a:p>
                  </a:txBody>
                  <a:tcPr marL="91441" marR="91441" marT="45642" marB="45642" anchor="ctr"/>
                </a:tc>
              </a:tr>
            </a:tbl>
          </a:graphicData>
        </a:graphic>
      </p:graphicFrame>
      <p:graphicFrame>
        <p:nvGraphicFramePr>
          <p:cNvPr id="8" name="Tabelle 7" hidden="0"/>
          <p:cNvGraphicFramePr>
            <a:graphicFrameLocks xmlns:a="http://schemas.openxmlformats.org/drawingml/2006/main" noGrp="1"/>
          </p:cNvGraphicFramePr>
          <p:nvPr isPhoto="0" userDrawn="0"/>
        </p:nvGraphicFramePr>
        <p:xfrm>
          <a:off x="4670425" y="4759325"/>
          <a:ext cx="3600450" cy="860425"/>
        </p:xfrm>
        <a:graphic>
          <a:graphicData uri="http://schemas.openxmlformats.org/drawingml/2006/table">
            <a:tbl>
              <a:tblPr firstRow="1" firstCol="0" lastRow="0" lastCol="0" bandRow="1" bandCol="0">
                <a:tableStyleId>{B52D9A6C-635E-B724-3A7F-5FE2DF763501}</a:tableStyleId>
              </a:tblPr>
              <a:tblGrid>
                <a:gridCol w="1872234"/>
                <a:gridCol w="1728216"/>
              </a:tblGrid>
              <a:tr h="452926">
                <a:tc>
                  <a:txBody>
                    <a:bodyPr/>
                    <a:p>
                      <a:pPr>
                        <a:defRPr/>
                      </a:pPr>
                      <a:r>
                        <a:rPr lang="de-DE" sz="2000"/>
                        <a:t>Türkisch</a:t>
                      </a:r>
                      <a:endParaRPr lang="de-DE" sz="2000">
                        <a:latin typeface="+mn-lt"/>
                        <a:cs typeface="Times New Roman"/>
                      </a:endParaRPr>
                    </a:p>
                  </a:txBody>
                  <a:tcPr marL="91441" marR="91441" marT="45708" marB="45708"/>
                </a:tc>
                <a:tc>
                  <a:txBody>
                    <a:bodyPr/>
                    <a:p>
                      <a:pPr>
                        <a:defRPr/>
                      </a:pPr>
                      <a:r>
                        <a:rPr lang="de-DE" sz="2000"/>
                        <a:t>Deutsch</a:t>
                      </a:r>
                      <a:endParaRPr lang="de-DE" sz="2000">
                        <a:latin typeface="+mn-lt"/>
                        <a:cs typeface="Times New Roman"/>
                      </a:endParaRPr>
                    </a:p>
                  </a:txBody>
                  <a:tcPr marL="91441" marR="91441" marT="45708" marB="45708"/>
                </a:tc>
              </a:tr>
              <a:tr h="407498">
                <a:tc>
                  <a:txBody>
                    <a:bodyPr/>
                    <a:p>
                      <a:pPr>
                        <a:defRPr/>
                      </a:pPr>
                      <a:r>
                        <a:rPr lang="de-DE" sz="2000" i="1"/>
                        <a:t>pasta</a:t>
                      </a:r>
                      <a:endParaRPr lang="de-DE" sz="2000" i="1">
                        <a:latin typeface="+mn-lt"/>
                        <a:cs typeface="Times New Roman"/>
                      </a:endParaRPr>
                    </a:p>
                  </a:txBody>
                  <a:tcPr marL="91441" marR="91441" marT="45708" marB="45708" anchor="ctr"/>
                </a:tc>
                <a:tc>
                  <a:txBody>
                    <a:bodyPr/>
                    <a:p>
                      <a:pPr>
                        <a:defRPr/>
                      </a:pPr>
                      <a:r>
                        <a:rPr lang="de-DE" sz="2000"/>
                        <a:t>Kuchen</a:t>
                      </a:r>
                      <a:endParaRPr lang="de-DE" sz="2000" i="1">
                        <a:latin typeface="+mn-lt"/>
                        <a:cs typeface="Times New Roman"/>
                      </a:endParaRPr>
                    </a:p>
                  </a:txBody>
                  <a:tcPr marL="91441" marR="91441" marT="45708" marB="45708" anchor="ctr"/>
                </a:tc>
              </a:tr>
            </a:tbl>
          </a:graphicData>
        </a:graphic>
      </p:graphicFrame>
      <p:sp>
        <p:nvSpPr>
          <p:cNvPr id="4" name="Titel 3"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Wortebene</a:t>
            </a:r>
            <a:endParaRPr lang="de-DE">
              <a:solidFill>
                <a:schemeClr val="tx1"/>
              </a:solidFill>
            </a:endParaRPr>
          </a:p>
        </p:txBody>
      </p:sp>
      <p:sp>
        <p:nvSpPr>
          <p:cNvPr id="9"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10" name="Textplatzhalter 9" hidden="0"/>
          <p:cNvSpPr>
            <a:spLocks noGrp="1"/>
          </p:cNvSpPr>
          <p:nvPr isPhoto="0" userDrawn="0">
            <p:ph type="body" sz="quarter" idx="10" hasCustomPrompt="0"/>
          </p:nvPr>
        </p:nvSpPr>
        <p:spPr bwMode="auto">
          <a:xfrm>
            <a:off x="628650" y="1381885"/>
            <a:ext cx="7886700" cy="1399415"/>
          </a:xfrm>
        </p:spPr>
        <p:txBody>
          <a:bodyPr>
            <a:normAutofit/>
          </a:bodyPr>
          <a:lstStyle/>
          <a:p>
            <a:pPr marL="0" indent="0">
              <a:lnSpc>
                <a:spcPct val="100000"/>
              </a:lnSpc>
              <a:buNone/>
              <a:defRPr/>
            </a:pPr>
            <a:r>
              <a:rPr lang="de-DE" sz="2200">
                <a:cs typeface="Times New Roman"/>
              </a:rPr>
              <a:t>Wörter, die nur scheinbar dieselbe Bedeutung haben, da sie sich </a:t>
            </a:r>
            <a:r>
              <a:rPr lang="de-DE" sz="2200">
                <a:cs typeface="Times New Roman"/>
              </a:rPr>
              <a:t>in </a:t>
            </a:r>
            <a:r>
              <a:rPr lang="de-DE" sz="2200">
                <a:cs typeface="Times New Roman"/>
              </a:rPr>
              <a:t>Schrift und/oder Aussprache ähneln, werden als </a:t>
            </a:r>
            <a:r>
              <a:rPr lang="de-DE" sz="2200" i="1">
                <a:cs typeface="Times New Roman"/>
              </a:rPr>
              <a:t>false</a:t>
            </a:r>
            <a:r>
              <a:rPr lang="de-DE" sz="2200" i="1">
                <a:cs typeface="Times New Roman"/>
              </a:rPr>
              <a:t> </a:t>
            </a:r>
            <a:r>
              <a:rPr lang="de-DE" sz="2200" i="1">
                <a:cs typeface="Times New Roman"/>
              </a:rPr>
              <a:t>friends</a:t>
            </a:r>
            <a:r>
              <a:rPr lang="de-DE" sz="2200" i="1">
                <a:cs typeface="Times New Roman"/>
              </a:rPr>
              <a:t> </a:t>
            </a:r>
            <a:r>
              <a:rPr lang="de-DE" sz="2200">
                <a:cs typeface="Times New Roman"/>
              </a:rPr>
              <a:t>(falsche Freunde) bezeichnet. Sie können </a:t>
            </a:r>
            <a:r>
              <a:rPr lang="de-DE" sz="2200">
                <a:cs typeface="Times New Roman"/>
              </a:rPr>
              <a:t>zu Interferenzen </a:t>
            </a:r>
            <a:r>
              <a:rPr lang="de-DE" sz="2200">
                <a:cs typeface="Times New Roman"/>
              </a:rPr>
              <a:t>führen.</a:t>
            </a:r>
            <a:endParaRPr lang="de-DE" sz="2200" b="1">
              <a:cs typeface="Times New Roman"/>
            </a:endParaRPr>
          </a:p>
          <a:p>
            <a:pPr marL="0" indent="0">
              <a:buNone/>
              <a:defRPr/>
            </a:pPr>
            <a:endParaRPr lang="de-DE"/>
          </a:p>
        </p:txBody>
      </p:sp>
      <p:sp>
        <p:nvSpPr>
          <p:cNvPr id="11" name="Foliennummernplatzhalter 10"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7" name="Titel 6"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Wortebene</a:t>
            </a:r>
            <a:endParaRPr lang="de-DE">
              <a:solidFill>
                <a:schemeClr val="tx1"/>
              </a:solidFill>
            </a:endParaRPr>
          </a:p>
        </p:txBody>
      </p:sp>
      <p:sp>
        <p:nvSpPr>
          <p:cNvPr id="6"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8" name="Textplatzhalter 7" hidden="0"/>
          <p:cNvSpPr>
            <a:spLocks noGrp="1"/>
          </p:cNvSpPr>
          <p:nvPr isPhoto="0" userDrawn="0">
            <p:ph type="body" sz="quarter" idx="10" hasCustomPrompt="0"/>
          </p:nvPr>
        </p:nvSpPr>
        <p:spPr bwMode="auto">
          <a:xfrm>
            <a:off x="628650" y="1381885"/>
            <a:ext cx="7886700" cy="4768192"/>
          </a:xfrm>
        </p:spPr>
        <p:txBody>
          <a:bodyPr>
            <a:normAutofit/>
          </a:bodyPr>
          <a:lstStyle/>
          <a:p>
            <a:pPr marL="0" indent="0">
              <a:lnSpc>
                <a:spcPct val="120000"/>
              </a:lnSpc>
              <a:spcAft>
                <a:spcPts val="1200"/>
              </a:spcAft>
              <a:buNone/>
              <a:defRPr/>
            </a:pPr>
            <a:r>
              <a:rPr lang="de-DE">
                <a:cs typeface="Times New Roman"/>
              </a:rPr>
              <a:t>Im Deutschen kann man Wörter aneinanderhängen</a:t>
            </a:r>
            <a:r>
              <a:rPr lang="de-DE">
                <a:cs typeface="Times New Roman"/>
              </a:rPr>
              <a:t>:</a:t>
            </a:r>
            <a:endParaRPr/>
          </a:p>
          <a:p>
            <a:pPr marL="457200" lvl="1" indent="0">
              <a:lnSpc>
                <a:spcPct val="120000"/>
              </a:lnSpc>
              <a:spcBef>
                <a:spcPts val="1000"/>
              </a:spcBef>
              <a:buNone/>
              <a:defRPr/>
            </a:pPr>
            <a:r>
              <a:rPr lang="de-DE" sz="2400" b="1" i="1">
                <a:solidFill>
                  <a:srgbClr val="00519E"/>
                </a:solidFill>
                <a:cs typeface="Times New Roman"/>
              </a:rPr>
              <a:t>Nuss</a:t>
            </a:r>
            <a:r>
              <a:rPr lang="de-DE" sz="2400" b="1" i="1">
                <a:solidFill>
                  <a:srgbClr val="C00000"/>
                </a:solidFill>
                <a:cs typeface="Times New Roman"/>
              </a:rPr>
              <a:t>kuchen </a:t>
            </a:r>
            <a:r>
              <a:rPr lang="de-DE" sz="2400" b="1" i="1">
                <a:cs typeface="Times New Roman"/>
              </a:rPr>
              <a:t>= </a:t>
            </a:r>
            <a:r>
              <a:rPr lang="de-DE" sz="2400" b="1" i="1">
                <a:solidFill>
                  <a:srgbClr val="C00000"/>
                </a:solidFill>
                <a:cs typeface="Times New Roman"/>
              </a:rPr>
              <a:t>Kuchen</a:t>
            </a:r>
            <a:r>
              <a:rPr lang="de-DE" sz="2400" b="1" i="1">
                <a:cs typeface="Times New Roman"/>
              </a:rPr>
              <a:t> aus </a:t>
            </a:r>
            <a:r>
              <a:rPr lang="de-DE" sz="2400" b="1" i="1">
                <a:solidFill>
                  <a:srgbClr val="00519E"/>
                </a:solidFill>
                <a:cs typeface="Times New Roman"/>
              </a:rPr>
              <a:t>Nüssen </a:t>
            </a:r>
            <a:endParaRPr lang="de-DE" sz="2400" b="1" i="1">
              <a:solidFill>
                <a:srgbClr val="00519E"/>
              </a:solidFill>
              <a:cs typeface="Times New Roman"/>
            </a:endParaRPr>
          </a:p>
          <a:p>
            <a:pPr marL="457200" lvl="1" indent="0">
              <a:lnSpc>
                <a:spcPct val="120000"/>
              </a:lnSpc>
              <a:spcBef>
                <a:spcPts val="1000"/>
              </a:spcBef>
              <a:buNone/>
              <a:defRPr/>
            </a:pPr>
            <a:r>
              <a:rPr lang="de-DE" sz="2400" b="1" i="1">
                <a:solidFill>
                  <a:srgbClr val="00519E"/>
                </a:solidFill>
                <a:cs typeface="Times New Roman"/>
              </a:rPr>
              <a:t>Schokoladen</a:t>
            </a:r>
            <a:r>
              <a:rPr lang="de-DE" sz="2400" b="1" i="1">
                <a:solidFill>
                  <a:srgbClr val="C00000"/>
                </a:solidFill>
                <a:cs typeface="Times New Roman"/>
              </a:rPr>
              <a:t>kuchen</a:t>
            </a:r>
            <a:r>
              <a:rPr lang="de-DE" sz="2400" b="1" i="1">
                <a:cs typeface="Times New Roman"/>
              </a:rPr>
              <a:t> </a:t>
            </a:r>
            <a:r>
              <a:rPr lang="de-DE" sz="2400" b="1" i="1">
                <a:cs typeface="Times New Roman"/>
              </a:rPr>
              <a:t>= </a:t>
            </a:r>
            <a:r>
              <a:rPr lang="de-DE" sz="2400" b="1" i="1">
                <a:solidFill>
                  <a:srgbClr val="C00000"/>
                </a:solidFill>
                <a:cs typeface="Times New Roman"/>
              </a:rPr>
              <a:t>Kuchen </a:t>
            </a:r>
            <a:r>
              <a:rPr lang="de-DE" sz="2400" b="1" i="1">
                <a:cs typeface="Times New Roman"/>
              </a:rPr>
              <a:t>aus </a:t>
            </a:r>
            <a:r>
              <a:rPr lang="de-DE" sz="2400" b="1" i="1">
                <a:solidFill>
                  <a:srgbClr val="00519E"/>
                </a:solidFill>
                <a:cs typeface="Times New Roman"/>
              </a:rPr>
              <a:t>Schokolade</a:t>
            </a:r>
            <a:endParaRPr/>
          </a:p>
          <a:p>
            <a:pPr marL="457200" lvl="1" indent="0">
              <a:lnSpc>
                <a:spcPct val="120000"/>
              </a:lnSpc>
              <a:spcBef>
                <a:spcPts val="1000"/>
              </a:spcBef>
              <a:spcAft>
                <a:spcPts val="1200"/>
              </a:spcAft>
              <a:buNone/>
              <a:defRPr/>
            </a:pPr>
            <a:r>
              <a:rPr lang="de-DE" sz="2400" b="1" i="1">
                <a:solidFill>
                  <a:srgbClr val="00519E"/>
                </a:solidFill>
                <a:cs typeface="Times New Roman"/>
              </a:rPr>
              <a:t>Erdbeer</a:t>
            </a:r>
            <a:r>
              <a:rPr lang="de-DE" sz="2400" b="1" i="1">
                <a:solidFill>
                  <a:srgbClr val="C00000"/>
                </a:solidFill>
                <a:cs typeface="Times New Roman"/>
              </a:rPr>
              <a:t>kuchen </a:t>
            </a:r>
            <a:r>
              <a:rPr lang="de-DE" sz="2400" b="1" i="1">
                <a:cs typeface="Times New Roman"/>
              </a:rPr>
              <a:t>= </a:t>
            </a:r>
            <a:r>
              <a:rPr lang="de-DE" sz="2400" b="1" i="1">
                <a:solidFill>
                  <a:srgbClr val="C00000"/>
                </a:solidFill>
                <a:cs typeface="Times New Roman"/>
              </a:rPr>
              <a:t>Kuchen </a:t>
            </a:r>
            <a:r>
              <a:rPr lang="de-DE" sz="2400" b="1" i="1">
                <a:cs typeface="Times New Roman"/>
              </a:rPr>
              <a:t>aus </a:t>
            </a:r>
            <a:r>
              <a:rPr lang="de-DE" sz="2400" b="1" i="1">
                <a:solidFill>
                  <a:srgbClr val="00519E"/>
                </a:solidFill>
                <a:cs typeface="Times New Roman"/>
              </a:rPr>
              <a:t>Erdbeeren </a:t>
            </a:r>
            <a:endParaRPr lang="de-DE" sz="2400">
              <a:cs typeface="Times New Roman"/>
            </a:endParaRPr>
          </a:p>
          <a:p>
            <a:pPr marL="0" indent="0">
              <a:lnSpc>
                <a:spcPct val="120000"/>
              </a:lnSpc>
              <a:spcBef>
                <a:spcPts val="1800"/>
              </a:spcBef>
              <a:buNone/>
              <a:defRPr/>
            </a:pPr>
            <a:r>
              <a:rPr lang="de-DE">
                <a:cs typeface="Times New Roman"/>
              </a:rPr>
              <a:t>Der </a:t>
            </a:r>
            <a:r>
              <a:rPr lang="de-DE">
                <a:cs typeface="Times New Roman"/>
              </a:rPr>
              <a:t>letzte Wortbestandteil</a:t>
            </a:r>
            <a:r>
              <a:rPr lang="de-DE" b="1">
                <a:solidFill>
                  <a:srgbClr val="B1C91F"/>
                </a:solidFill>
                <a:cs typeface="Times New Roman"/>
              </a:rPr>
              <a:t> </a:t>
            </a:r>
            <a:r>
              <a:rPr lang="de-DE" b="1" i="1">
                <a:solidFill>
                  <a:srgbClr val="C00000"/>
                </a:solidFill>
                <a:cs typeface="Times New Roman"/>
              </a:rPr>
              <a:t>Kuchen</a:t>
            </a:r>
            <a:r>
              <a:rPr lang="de-DE" b="1" i="1">
                <a:solidFill>
                  <a:srgbClr val="B1C91F"/>
                </a:solidFill>
                <a:cs typeface="Times New Roman"/>
              </a:rPr>
              <a:t> </a:t>
            </a:r>
            <a:r>
              <a:rPr lang="de-DE">
                <a:cs typeface="Times New Roman"/>
              </a:rPr>
              <a:t>ist immer das </a:t>
            </a:r>
            <a:r>
              <a:rPr lang="de-DE" b="1">
                <a:solidFill>
                  <a:srgbClr val="C00000"/>
                </a:solidFill>
                <a:cs typeface="Times New Roman"/>
              </a:rPr>
              <a:t>Grundwort</a:t>
            </a:r>
            <a:r>
              <a:rPr lang="de-DE">
                <a:cs typeface="Times New Roman"/>
              </a:rPr>
              <a:t>. </a:t>
            </a:r>
            <a:endParaRPr/>
          </a:p>
          <a:p>
            <a:pPr marL="0" indent="0">
              <a:lnSpc>
                <a:spcPct val="100000"/>
              </a:lnSpc>
              <a:spcBef>
                <a:spcPts val="600"/>
              </a:spcBef>
              <a:buNone/>
              <a:defRPr/>
            </a:pPr>
            <a:r>
              <a:rPr lang="de-DE">
                <a:cs typeface="Times New Roman"/>
              </a:rPr>
              <a:t>Durch </a:t>
            </a:r>
            <a:r>
              <a:rPr lang="de-DE">
                <a:cs typeface="Times New Roman"/>
              </a:rPr>
              <a:t>das vorangestellte </a:t>
            </a:r>
            <a:r>
              <a:rPr lang="de-DE" b="1">
                <a:solidFill>
                  <a:srgbClr val="00519E"/>
                </a:solidFill>
                <a:cs typeface="Times New Roman"/>
              </a:rPr>
              <a:t>Bestimmungswort</a:t>
            </a:r>
            <a:r>
              <a:rPr lang="de-DE">
                <a:solidFill>
                  <a:srgbClr val="00519E"/>
                </a:solidFill>
                <a:cs typeface="Times New Roman"/>
              </a:rPr>
              <a:t> </a:t>
            </a:r>
            <a:r>
              <a:rPr lang="de-DE">
                <a:cs typeface="Times New Roman"/>
              </a:rPr>
              <a:t>wird die Art des Kuchens näher beschrieben.</a:t>
            </a:r>
            <a:endParaRPr/>
          </a:p>
          <a:p>
            <a:pPr marL="0" indent="0">
              <a:buNone/>
              <a:defRPr/>
            </a:pPr>
            <a:endParaRPr lang="de-DE"/>
          </a:p>
        </p:txBody>
      </p:sp>
      <p:sp>
        <p:nvSpPr>
          <p:cNvPr id="9" name="Foliennummernplatzhalter 8"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7342343" y="1879739"/>
            <a:ext cx="857024" cy="671796"/>
          </a:xfrm>
          <a:prstGeom prst="rect">
            <a:avLst/>
          </a:prstGeom>
        </p:spPr>
      </p:pic>
      <p:pic>
        <p:nvPicPr>
          <p:cNvPr id="3" name="Grafik 2" hidden="0"/>
          <p:cNvPicPr>
            <a:picLocks noChangeAspect="1"/>
          </p:cNvPicPr>
          <p:nvPr isPhoto="0" userDrawn="0"/>
        </p:nvPicPr>
        <p:blipFill>
          <a:blip r:embed="rId4"/>
          <a:stretch/>
        </p:blipFill>
        <p:spPr bwMode="auto">
          <a:xfrm>
            <a:off x="7343080" y="2532356"/>
            <a:ext cx="857024" cy="671796"/>
          </a:xfrm>
          <a:prstGeom prst="rect">
            <a:avLst/>
          </a:prstGeom>
        </p:spPr>
      </p:pic>
      <p:pic>
        <p:nvPicPr>
          <p:cNvPr id="4" name="Grafik 3" hidden="0"/>
          <p:cNvPicPr>
            <a:picLocks noChangeAspect="1"/>
          </p:cNvPicPr>
          <p:nvPr isPhoto="0" userDrawn="0"/>
        </p:nvPicPr>
        <p:blipFill>
          <a:blip r:embed="rId5"/>
          <a:stretch/>
        </p:blipFill>
        <p:spPr bwMode="auto">
          <a:xfrm>
            <a:off x="7380830" y="3172908"/>
            <a:ext cx="840659" cy="6984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Besonderheiten auf der Wortebene</a:t>
            </a:r>
            <a:endParaRPr lang="de-DE"/>
          </a:p>
        </p:txBody>
      </p:sp>
      <p:sp>
        <p:nvSpPr>
          <p:cNvPr id="3" name="Fußzeilenplatzhalter 2" hidden="0"/>
          <p:cNvSpPr>
            <a:spLocks noGrp="1"/>
          </p:cNvSpPr>
          <p:nvPr isPhoto="0" userDrawn="0">
            <p:ph type="ftr" sz="quarter" idx="3" hasCustomPrompt="0"/>
          </p:nvPr>
        </p:nvSpPr>
        <p:spPr bwMode="auto"/>
        <p:txBody>
          <a:bodyPr/>
          <a:lstStyle/>
          <a:p>
            <a:pPr>
              <a:defRPr/>
            </a:pPr>
            <a:r>
              <a:rPr lang="de-DE"/>
              <a:t>Mehrsprachigkeit und Deutsch als Zweitsprache</a:t>
            </a:r>
            <a:endParaRPr lang="en-US"/>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5" name="Textplatzhalter 4" hidden="0"/>
          <p:cNvSpPr>
            <a:spLocks noGrp="1"/>
          </p:cNvSpPr>
          <p:nvPr isPhoto="0" userDrawn="0">
            <p:ph type="body" sz="quarter" idx="10" hasCustomPrompt="0"/>
          </p:nvPr>
        </p:nvSpPr>
        <p:spPr bwMode="auto"/>
        <p:txBody>
          <a:bodyPr>
            <a:normAutofit/>
          </a:bodyPr>
          <a:lstStyle/>
          <a:p>
            <a:pPr marL="0" indent="0">
              <a:lnSpc>
                <a:spcPct val="100000"/>
              </a:lnSpc>
              <a:buNone/>
              <a:tabLst>
                <a:tab pos="723900" algn="l"/>
              </a:tabLst>
              <a:defRPr/>
            </a:pPr>
            <a:r>
              <a:rPr lang="de-DE">
                <a:cs typeface="Times New Roman"/>
              </a:rPr>
              <a:t>Aber: </a:t>
            </a:r>
            <a:r>
              <a:rPr lang="de-DE" b="1" i="1">
                <a:solidFill>
                  <a:srgbClr val="00519E"/>
                </a:solidFill>
                <a:cs typeface="Times New Roman"/>
              </a:rPr>
              <a:t>Hunde</a:t>
            </a:r>
            <a:r>
              <a:rPr lang="de-DE" b="1" i="1">
                <a:solidFill>
                  <a:srgbClr val="C00000"/>
                </a:solidFill>
                <a:cs typeface="Times New Roman"/>
              </a:rPr>
              <a:t>kuchen</a:t>
            </a:r>
            <a:r>
              <a:rPr lang="de-DE" i="1">
                <a:solidFill>
                  <a:srgbClr val="9933FF"/>
                </a:solidFill>
                <a:cs typeface="Times New Roman"/>
              </a:rPr>
              <a:t> </a:t>
            </a:r>
            <a:r>
              <a:rPr lang="de-DE" b="1" i="1">
                <a:cs typeface="Times New Roman"/>
              </a:rPr>
              <a:t>=</a:t>
            </a:r>
            <a:r>
              <a:rPr lang="de-DE" b="1" i="1">
                <a:solidFill>
                  <a:srgbClr val="9933FF"/>
                </a:solidFill>
                <a:cs typeface="Times New Roman"/>
              </a:rPr>
              <a:t> </a:t>
            </a:r>
            <a:r>
              <a:rPr lang="de-DE" b="1" i="1">
                <a:solidFill>
                  <a:srgbClr val="C00000"/>
                </a:solidFill>
                <a:cs typeface="Times New Roman"/>
              </a:rPr>
              <a:t>K</a:t>
            </a:r>
            <a:r>
              <a:rPr lang="de-DE" b="1" i="1">
                <a:solidFill>
                  <a:srgbClr val="C00000"/>
                </a:solidFill>
                <a:cs typeface="Times New Roman"/>
              </a:rPr>
              <a:t>uchen</a:t>
            </a:r>
            <a:r>
              <a:rPr lang="de-DE" i="1">
                <a:solidFill>
                  <a:srgbClr val="C00000"/>
                </a:solidFill>
                <a:cs typeface="Times New Roman"/>
              </a:rPr>
              <a:t>  </a:t>
            </a:r>
            <a:r>
              <a:rPr lang="de-DE" b="1" i="1">
                <a:cs typeface="Times New Roman"/>
              </a:rPr>
              <a:t>aus</a:t>
            </a:r>
            <a:r>
              <a:rPr lang="de-DE" i="1">
                <a:solidFill>
                  <a:srgbClr val="9933FF"/>
                </a:solidFill>
                <a:cs typeface="Times New Roman"/>
              </a:rPr>
              <a:t>  </a:t>
            </a:r>
            <a:r>
              <a:rPr lang="de-DE" b="1" i="1">
                <a:solidFill>
                  <a:srgbClr val="00519E"/>
                </a:solidFill>
                <a:cs typeface="Times New Roman"/>
              </a:rPr>
              <a:t>Hunden</a:t>
            </a:r>
            <a:r>
              <a:rPr lang="de-DE" i="1">
                <a:cs typeface="Times New Roman"/>
              </a:rPr>
              <a:t>?? </a:t>
            </a:r>
            <a:r>
              <a:rPr lang="de-DE">
                <a:cs typeface="Times New Roman"/>
              </a:rPr>
              <a:t> </a:t>
            </a:r>
            <a:endParaRPr lang="de-DE">
              <a:cs typeface="Times New Roman"/>
            </a:endParaRPr>
          </a:p>
          <a:p>
            <a:pPr marL="723900" indent="0">
              <a:lnSpc>
                <a:spcPct val="100000"/>
              </a:lnSpc>
              <a:buNone/>
              <a:defRPr/>
            </a:pPr>
            <a:r>
              <a:rPr lang="de-DE" b="1" i="1">
                <a:solidFill>
                  <a:srgbClr val="00519E"/>
                </a:solidFill>
                <a:cs typeface="Times New Roman"/>
              </a:rPr>
              <a:t>Hunde</a:t>
            </a:r>
            <a:r>
              <a:rPr lang="de-DE" b="1" i="1">
                <a:solidFill>
                  <a:srgbClr val="C00000"/>
                </a:solidFill>
                <a:cs typeface="Times New Roman"/>
              </a:rPr>
              <a:t>kuchen</a:t>
            </a:r>
            <a:r>
              <a:rPr lang="de-DE" i="1">
                <a:solidFill>
                  <a:srgbClr val="9933FF"/>
                </a:solidFill>
                <a:cs typeface="Times New Roman"/>
              </a:rPr>
              <a:t> </a:t>
            </a:r>
            <a:r>
              <a:rPr lang="de-DE" b="1" i="1">
                <a:cs typeface="Times New Roman"/>
              </a:rPr>
              <a:t>=</a:t>
            </a:r>
            <a:r>
              <a:rPr lang="de-DE" i="1">
                <a:solidFill>
                  <a:srgbClr val="C00000"/>
                </a:solidFill>
                <a:cs typeface="Times New Roman"/>
              </a:rPr>
              <a:t> </a:t>
            </a:r>
            <a:r>
              <a:rPr lang="de-DE" b="1" i="1">
                <a:solidFill>
                  <a:srgbClr val="C00000"/>
                </a:solidFill>
                <a:cs typeface="Times New Roman"/>
              </a:rPr>
              <a:t>K</a:t>
            </a:r>
            <a:r>
              <a:rPr lang="de-DE" b="1" i="1">
                <a:solidFill>
                  <a:srgbClr val="C00000"/>
                </a:solidFill>
                <a:cs typeface="Times New Roman"/>
              </a:rPr>
              <a:t>uchen</a:t>
            </a:r>
            <a:r>
              <a:rPr lang="de-DE" i="1">
                <a:solidFill>
                  <a:srgbClr val="C00000"/>
                </a:solidFill>
                <a:cs typeface="Times New Roman"/>
              </a:rPr>
              <a:t> </a:t>
            </a:r>
            <a:r>
              <a:rPr lang="de-DE" b="1" i="1" u="sng">
                <a:cs typeface="Times New Roman"/>
              </a:rPr>
              <a:t>für</a:t>
            </a:r>
            <a:r>
              <a:rPr lang="de-DE" i="1">
                <a:solidFill>
                  <a:srgbClr val="9933FF"/>
                </a:solidFill>
                <a:cs typeface="Times New Roman"/>
              </a:rPr>
              <a:t> </a:t>
            </a:r>
            <a:r>
              <a:rPr lang="de-DE" b="1" i="1">
                <a:solidFill>
                  <a:srgbClr val="00519E"/>
                </a:solidFill>
                <a:cs typeface="Times New Roman"/>
              </a:rPr>
              <a:t>Hunde</a:t>
            </a:r>
            <a:r>
              <a:rPr lang="de-DE" i="1">
                <a:cs typeface="Times New Roman"/>
              </a:rPr>
              <a:t>!!</a:t>
            </a:r>
            <a:endParaRPr lang="de-DE" b="1" i="1">
              <a:solidFill>
                <a:schemeClr val="accent6">
                  <a:lumMod val="75000"/>
                </a:schemeClr>
              </a:solidFill>
              <a:cs typeface="Times New Roman"/>
            </a:endParaRPr>
          </a:p>
          <a:p>
            <a:pPr marL="723900" indent="0">
              <a:lnSpc>
                <a:spcPct val="100000"/>
              </a:lnSpc>
              <a:buNone/>
              <a:defRPr/>
            </a:pPr>
            <a:r>
              <a:rPr lang="de-DE" b="1" i="1">
                <a:solidFill>
                  <a:srgbClr val="00519E"/>
                </a:solidFill>
                <a:cs typeface="Times New Roman"/>
              </a:rPr>
              <a:t>Marmor</a:t>
            </a:r>
            <a:r>
              <a:rPr lang="de-DE" b="1" i="1">
                <a:solidFill>
                  <a:srgbClr val="C00000"/>
                </a:solidFill>
                <a:cs typeface="Times New Roman"/>
              </a:rPr>
              <a:t>kuchen</a:t>
            </a:r>
            <a:r>
              <a:rPr lang="de-DE" b="1" i="1">
                <a:solidFill>
                  <a:srgbClr val="9933FF"/>
                </a:solidFill>
                <a:cs typeface="Times New Roman"/>
              </a:rPr>
              <a:t> </a:t>
            </a:r>
            <a:r>
              <a:rPr lang="de-DE" b="1" i="1">
                <a:cs typeface="Times New Roman"/>
              </a:rPr>
              <a:t>= </a:t>
            </a:r>
            <a:r>
              <a:rPr lang="de-DE" b="1" i="1">
                <a:solidFill>
                  <a:srgbClr val="C00000"/>
                </a:solidFill>
                <a:cs typeface="Times New Roman"/>
              </a:rPr>
              <a:t>K</a:t>
            </a:r>
            <a:r>
              <a:rPr lang="de-DE" b="1" i="1">
                <a:solidFill>
                  <a:srgbClr val="C00000"/>
                </a:solidFill>
                <a:cs typeface="Times New Roman"/>
              </a:rPr>
              <a:t>uchen</a:t>
            </a:r>
            <a:r>
              <a:rPr lang="de-DE" i="1">
                <a:cs typeface="Times New Roman"/>
              </a:rPr>
              <a:t>, der aussieht wie </a:t>
            </a:r>
            <a:r>
              <a:rPr lang="de-DE" b="1" i="1">
                <a:solidFill>
                  <a:srgbClr val="00519E"/>
                </a:solidFill>
                <a:cs typeface="Times New Roman"/>
              </a:rPr>
              <a:t>Marmor</a:t>
            </a:r>
            <a:endParaRPr lang="de-DE" i="1">
              <a:solidFill>
                <a:schemeClr val="accent6">
                  <a:lumMod val="75000"/>
                </a:schemeClr>
              </a:solidFill>
              <a:cs typeface="Times New Roman"/>
            </a:endParaRPr>
          </a:p>
          <a:p>
            <a:pPr marL="723900" indent="0">
              <a:lnSpc>
                <a:spcPct val="100000"/>
              </a:lnSpc>
              <a:buNone/>
              <a:defRPr/>
            </a:pPr>
            <a:r>
              <a:rPr lang="de-DE" b="1" i="1">
                <a:solidFill>
                  <a:srgbClr val="00519E"/>
                </a:solidFill>
                <a:cs typeface="Times New Roman"/>
              </a:rPr>
              <a:t>Blech</a:t>
            </a:r>
            <a:r>
              <a:rPr lang="de-DE" b="1" i="1">
                <a:solidFill>
                  <a:srgbClr val="C00000"/>
                </a:solidFill>
                <a:cs typeface="Times New Roman"/>
              </a:rPr>
              <a:t>kuchen</a:t>
            </a:r>
            <a:r>
              <a:rPr lang="de-DE" i="1">
                <a:solidFill>
                  <a:srgbClr val="9933FF"/>
                </a:solidFill>
                <a:cs typeface="Times New Roman"/>
              </a:rPr>
              <a:t> </a:t>
            </a:r>
            <a:r>
              <a:rPr lang="de-DE" b="1" i="1">
                <a:cs typeface="Times New Roman"/>
              </a:rPr>
              <a:t>=</a:t>
            </a:r>
            <a:r>
              <a:rPr lang="de-DE" i="1">
                <a:solidFill>
                  <a:srgbClr val="9933FF"/>
                </a:solidFill>
                <a:cs typeface="Times New Roman"/>
              </a:rPr>
              <a:t> </a:t>
            </a:r>
            <a:r>
              <a:rPr lang="de-DE" b="1" i="1">
                <a:solidFill>
                  <a:srgbClr val="C00000"/>
                </a:solidFill>
                <a:cs typeface="Times New Roman"/>
              </a:rPr>
              <a:t>K</a:t>
            </a:r>
            <a:r>
              <a:rPr lang="de-DE" b="1" i="1">
                <a:solidFill>
                  <a:srgbClr val="C00000"/>
                </a:solidFill>
                <a:cs typeface="Times New Roman"/>
              </a:rPr>
              <a:t>uchen</a:t>
            </a:r>
            <a:r>
              <a:rPr lang="de-DE" i="1">
                <a:cs typeface="Times New Roman"/>
              </a:rPr>
              <a:t>, der auf dem </a:t>
            </a:r>
            <a:r>
              <a:rPr lang="de-DE" b="1" i="1">
                <a:solidFill>
                  <a:srgbClr val="00519E"/>
                </a:solidFill>
                <a:cs typeface="Times New Roman"/>
              </a:rPr>
              <a:t>Blech </a:t>
            </a:r>
            <a:r>
              <a:rPr lang="de-DE" i="1">
                <a:cs typeface="Times New Roman"/>
              </a:rPr>
              <a:t>gebacken wird</a:t>
            </a:r>
            <a:endParaRPr/>
          </a:p>
          <a:p>
            <a:pPr marL="723900" indent="0">
              <a:lnSpc>
                <a:spcPct val="100000"/>
              </a:lnSpc>
              <a:buNone/>
              <a:defRPr/>
            </a:pPr>
            <a:r>
              <a:rPr lang="de-DE" b="1" i="1">
                <a:solidFill>
                  <a:srgbClr val="00519E"/>
                </a:solidFill>
                <a:cs typeface="Times New Roman"/>
              </a:rPr>
              <a:t>Baum</a:t>
            </a:r>
            <a:r>
              <a:rPr lang="de-DE" b="1" i="1">
                <a:solidFill>
                  <a:srgbClr val="C00000"/>
                </a:solidFill>
                <a:cs typeface="Times New Roman"/>
              </a:rPr>
              <a:t>kuchen</a:t>
            </a:r>
            <a:r>
              <a:rPr lang="de-DE" b="1" i="1">
                <a:solidFill>
                  <a:srgbClr val="9933FF"/>
                </a:solidFill>
                <a:cs typeface="Times New Roman"/>
              </a:rPr>
              <a:t> </a:t>
            </a:r>
            <a:r>
              <a:rPr lang="de-DE" b="1" i="1">
                <a:cs typeface="Times New Roman"/>
              </a:rPr>
              <a:t>=</a:t>
            </a:r>
            <a:r>
              <a:rPr lang="de-DE" i="1">
                <a:solidFill>
                  <a:srgbClr val="9933FF"/>
                </a:solidFill>
                <a:cs typeface="Times New Roman"/>
              </a:rPr>
              <a:t> </a:t>
            </a:r>
            <a:r>
              <a:rPr lang="de-DE" b="1" i="1">
                <a:solidFill>
                  <a:srgbClr val="C00000"/>
                </a:solidFill>
                <a:cs typeface="Times New Roman"/>
              </a:rPr>
              <a:t>K</a:t>
            </a:r>
            <a:r>
              <a:rPr lang="de-DE" b="1" i="1">
                <a:solidFill>
                  <a:srgbClr val="C00000"/>
                </a:solidFill>
                <a:cs typeface="Times New Roman"/>
              </a:rPr>
              <a:t>uchen</a:t>
            </a:r>
            <a:r>
              <a:rPr lang="de-DE" i="1">
                <a:cs typeface="Times New Roman"/>
              </a:rPr>
              <a:t>, der an </a:t>
            </a:r>
            <a:r>
              <a:rPr lang="de-DE" i="1">
                <a:cs typeface="Times New Roman"/>
              </a:rPr>
              <a:t>die Jahresringe </a:t>
            </a:r>
            <a:r>
              <a:rPr lang="de-DE" i="1">
                <a:cs typeface="Times New Roman"/>
              </a:rPr>
              <a:t>von </a:t>
            </a:r>
            <a:r>
              <a:rPr lang="de-DE" b="1" i="1">
                <a:solidFill>
                  <a:srgbClr val="00519E"/>
                </a:solidFill>
                <a:cs typeface="Times New Roman"/>
              </a:rPr>
              <a:t>Bäumen  </a:t>
            </a:r>
            <a:r>
              <a:rPr lang="de-DE" i="1">
                <a:cs typeface="Times New Roman"/>
              </a:rPr>
              <a:t>erinnert</a:t>
            </a:r>
            <a:endParaRPr lang="de-DE">
              <a:cs typeface="Times New Roman"/>
            </a:endParaRPr>
          </a:p>
          <a:p>
            <a:pPr marL="0" indent="0">
              <a:lnSpc>
                <a:spcPct val="100000"/>
              </a:lnSpc>
              <a:buNone/>
              <a:defRPr/>
            </a:pPr>
            <a:r>
              <a:rPr lang="de-DE">
                <a:cs typeface="Times New Roman"/>
              </a:rPr>
              <a:t>Die </a:t>
            </a:r>
            <a:r>
              <a:rPr lang="de-DE">
                <a:cs typeface="Times New Roman"/>
              </a:rPr>
              <a:t>Bedeutungsbeziehungen zwischen den Gliedern sind verschieden!</a:t>
            </a:r>
            <a:endParaRPr/>
          </a:p>
          <a:p>
            <a:pPr marL="0" indent="0" algn="r">
              <a:lnSpc>
                <a:spcPct val="100000"/>
              </a:lnSpc>
              <a:spcBef>
                <a:spcPts val="0"/>
              </a:spcBef>
              <a:buNone/>
              <a:defRPr/>
            </a:pPr>
            <a:r>
              <a:rPr lang="de-DE">
                <a:cs typeface="Times New Roman"/>
              </a:rPr>
              <a:t>					</a:t>
            </a:r>
            <a:r>
              <a:rPr lang="de-DE" sz="1600">
                <a:cs typeface="Times New Roman"/>
              </a:rPr>
              <a:t>(vgl. </a:t>
            </a:r>
            <a:r>
              <a:rPr lang="de-DE" sz="1600">
                <a:cs typeface="Times New Roman"/>
              </a:rPr>
              <a:t>Bickes</a:t>
            </a:r>
            <a:r>
              <a:rPr lang="de-DE" sz="1600">
                <a:cs typeface="Times New Roman"/>
              </a:rPr>
              <a:t> 2016, S. 15 ff</a:t>
            </a:r>
            <a:r>
              <a:rPr lang="de-DE" sz="1600">
                <a:cs typeface="Times New Roman"/>
              </a:rPr>
              <a:t>.)</a:t>
            </a:r>
            <a:endParaRPr lang="de-DE" sz="1600">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27650"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 name="Inhaltsplatzhalter 2" hidden="0"/>
          <p:cNvSpPr>
            <a:spLocks noGrp="1"/>
          </p:cNvSpPr>
          <p:nvPr isPhoto="0" userDrawn="0">
            <p:ph type="body" sz="quarter" idx="10" hasCustomPrompt="0"/>
          </p:nvPr>
        </p:nvSpPr>
        <p:spPr bwMode="auto"/>
        <p:txBody>
          <a:bodyPr/>
          <a:lstStyle/>
          <a:p>
            <a:pPr>
              <a:lnSpc>
                <a:spcPct val="100000"/>
              </a:lnSpc>
              <a:defRPr/>
            </a:pPr>
            <a:r>
              <a:rPr lang="de-DE"/>
              <a:t>Eine weitere Besonderheit auf Wortebene: Wörter, die aus mehreren Wortbestandteilen zusammengesetzt sind, können auf verschiedene Weisen verstanden werden, wie die Beispiele rund um das Grundwort </a:t>
            </a:r>
            <a:r>
              <a:rPr lang="de-DE" i="1"/>
              <a:t>Kuchen </a:t>
            </a:r>
            <a:r>
              <a:rPr lang="de-DE"/>
              <a:t>zeigen.</a:t>
            </a:r>
            <a:endParaRPr/>
          </a:p>
          <a:p>
            <a:pPr>
              <a:lnSpc>
                <a:spcPct val="100000"/>
              </a:lnSpc>
              <a:defRPr/>
            </a:pPr>
            <a:r>
              <a:rPr lang="de-DE"/>
              <a:t>Hinweis: Für Deutschlerner/innen ist dies eine Hürde im Spracherwerb, da keine für alle Fälle gültige Strategie für das Erschließen von Wortbedeutungen dieser Art vermittelt werden kann. </a:t>
            </a:r>
            <a:endParaRPr/>
          </a:p>
          <a:p>
            <a:pPr marL="0" indent="0" algn="just">
              <a:buFont typeface="Wingdings"/>
              <a:buNone/>
              <a:defRPr/>
            </a:pPr>
            <a:endParaRPr lang="de-DE" sz="19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el 3"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Wortebene</a:t>
            </a:r>
            <a:endParaRPr lang="de-DE">
              <a:solidFill>
                <a:schemeClr val="tx1"/>
              </a:solidFill>
            </a:endParaRPr>
          </a:p>
        </p:txBody>
      </p:sp>
      <p:sp>
        <p:nvSpPr>
          <p:cNvPr id="3"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a:p>
        </p:txBody>
      </p:sp>
      <p:sp>
        <p:nvSpPr>
          <p:cNvPr id="72707" name="Rectangle 3" hidden="0"/>
          <p:cNvSpPr>
            <a:spLocks noChangeArrowheads="1" noGrp="1"/>
          </p:cNvSpPr>
          <p:nvPr isPhoto="0" userDrawn="0">
            <p:ph type="body" sz="quarter" idx="10" hasCustomPrompt="0"/>
          </p:nvPr>
        </p:nvSpPr>
        <p:spPr bwMode="auto"/>
        <p:txBody>
          <a:bodyPr>
            <a:normAutofit fontScale="92500" lnSpcReduction="10000"/>
          </a:bodyPr>
          <a:lstStyle/>
          <a:p>
            <a:pPr>
              <a:lnSpc>
                <a:spcPct val="80000"/>
              </a:lnSpc>
              <a:buFontTx/>
              <a:buNone/>
              <a:defRPr/>
            </a:pPr>
            <a:r>
              <a:rPr lang="de-DE"/>
              <a:t>In manchen Sprachen steht das </a:t>
            </a:r>
            <a:r>
              <a:rPr lang="de-DE" b="1">
                <a:solidFill>
                  <a:srgbClr val="C00000"/>
                </a:solidFill>
                <a:cs typeface="Times New Roman"/>
              </a:rPr>
              <a:t>Grundwort</a:t>
            </a:r>
            <a:r>
              <a:rPr lang="de-DE">
                <a:solidFill>
                  <a:srgbClr val="C00000"/>
                </a:solidFill>
              </a:rPr>
              <a:t> </a:t>
            </a:r>
            <a:r>
              <a:rPr lang="de-DE"/>
              <a:t>– wie im Deutschen –</a:t>
            </a:r>
            <a:endParaRPr/>
          </a:p>
          <a:p>
            <a:pPr>
              <a:lnSpc>
                <a:spcPct val="80000"/>
              </a:lnSpc>
              <a:buFontTx/>
              <a:buNone/>
              <a:defRPr/>
            </a:pPr>
            <a:r>
              <a:rPr lang="de-DE"/>
              <a:t>hinten:</a:t>
            </a:r>
            <a:endParaRPr/>
          </a:p>
          <a:p>
            <a:pPr>
              <a:lnSpc>
                <a:spcPct val="80000"/>
              </a:lnSpc>
              <a:buFontTx/>
              <a:buNone/>
              <a:defRPr/>
            </a:pPr>
            <a:endParaRPr lang="de-DE"/>
          </a:p>
          <a:p>
            <a:pPr>
              <a:lnSpc>
                <a:spcPct val="80000"/>
              </a:lnSpc>
              <a:buFontTx/>
              <a:buNone/>
              <a:defRPr/>
            </a:pPr>
            <a:r>
              <a:rPr lang="de-DE" b="1"/>
              <a:t>	Deutsch: </a:t>
            </a:r>
            <a:endParaRPr lang="de-DE"/>
          </a:p>
          <a:p>
            <a:pPr>
              <a:lnSpc>
                <a:spcPct val="80000"/>
              </a:lnSpc>
              <a:buFontTx/>
              <a:buNone/>
              <a:defRPr/>
            </a:pPr>
            <a:r>
              <a:rPr lang="de-DE"/>
              <a:t>		 </a:t>
            </a:r>
            <a:r>
              <a:rPr lang="de-DE" b="1" i="1"/>
              <a:t>Kartoffel</a:t>
            </a:r>
            <a:r>
              <a:rPr lang="de-DE" b="1" i="1">
                <a:solidFill>
                  <a:srgbClr val="C00000"/>
                </a:solidFill>
                <a:cs typeface="Times New Roman"/>
              </a:rPr>
              <a:t>suppe</a:t>
            </a:r>
            <a:endParaRPr/>
          </a:p>
          <a:p>
            <a:pPr>
              <a:lnSpc>
                <a:spcPct val="80000"/>
              </a:lnSpc>
              <a:buFontTx/>
              <a:buNone/>
              <a:defRPr/>
            </a:pPr>
            <a:r>
              <a:rPr lang="de-DE" b="1"/>
              <a:t>	Griechisch:</a:t>
            </a:r>
            <a:endParaRPr lang="de-DE"/>
          </a:p>
          <a:p>
            <a:pPr>
              <a:lnSpc>
                <a:spcPct val="80000"/>
              </a:lnSpc>
              <a:buFontTx/>
              <a:buNone/>
              <a:defRPr/>
            </a:pPr>
            <a:r>
              <a:rPr lang="de-DE"/>
              <a:t>		</a:t>
            </a:r>
            <a:r>
              <a:rPr lang="de-DE">
                <a:solidFill>
                  <a:schemeClr val="accent6">
                    <a:lumMod val="75000"/>
                  </a:schemeClr>
                </a:solidFill>
              </a:rPr>
              <a:t> </a:t>
            </a:r>
            <a:r>
              <a:rPr lang="el-GR" b="1" i="1">
                <a:cs typeface="Times New Roman"/>
              </a:rPr>
              <a:t>πατατ</a:t>
            </a:r>
            <a:r>
              <a:rPr lang="de-DE" b="1" i="1">
                <a:cs typeface="Times New Roman"/>
              </a:rPr>
              <a:t>ó</a:t>
            </a:r>
            <a:r>
              <a:rPr lang="el-GR" b="1" i="1">
                <a:solidFill>
                  <a:srgbClr val="C00000"/>
                </a:solidFill>
                <a:cs typeface="Times New Roman"/>
              </a:rPr>
              <a:t>σουπα</a:t>
            </a:r>
            <a:r>
              <a:rPr lang="de-DE" i="1">
                <a:solidFill>
                  <a:srgbClr val="B1C91F"/>
                </a:solidFill>
                <a:cs typeface="Times New Roman"/>
              </a:rPr>
              <a:t> </a:t>
            </a:r>
            <a:r>
              <a:rPr lang="de-DE">
                <a:cs typeface="Times New Roman"/>
              </a:rPr>
              <a:t>		</a:t>
            </a:r>
            <a:r>
              <a:rPr lang="de-DE"/>
              <a:t>„Kartoffelsuppe“</a:t>
            </a:r>
            <a:endParaRPr/>
          </a:p>
          <a:p>
            <a:pPr>
              <a:lnSpc>
                <a:spcPct val="80000"/>
              </a:lnSpc>
              <a:buFontTx/>
              <a:buNone/>
              <a:defRPr/>
            </a:pPr>
            <a:r>
              <a:rPr lang="de-DE" b="1"/>
              <a:t>	Russisch:</a:t>
            </a:r>
            <a:endParaRPr/>
          </a:p>
          <a:p>
            <a:pPr>
              <a:lnSpc>
                <a:spcPct val="80000"/>
              </a:lnSpc>
              <a:buFontTx/>
              <a:buNone/>
              <a:defRPr/>
            </a:pPr>
            <a:r>
              <a:rPr lang="de-DE" b="1"/>
              <a:t>		</a:t>
            </a:r>
            <a:r>
              <a:rPr lang="de-DE" b="1" i="1"/>
              <a:t> </a:t>
            </a:r>
            <a:r>
              <a:rPr lang="de-DE" b="1" i="1"/>
              <a:t>с</a:t>
            </a:r>
            <a:r>
              <a:rPr lang="de-DE" b="1" i="1"/>
              <a:t>у</a:t>
            </a:r>
            <a:r>
              <a:rPr lang="de-DE" b="1" i="1"/>
              <a:t>до</a:t>
            </a:r>
            <a:r>
              <a:rPr lang="de-DE" b="1" i="1">
                <a:solidFill>
                  <a:srgbClr val="C00000"/>
                </a:solidFill>
                <a:cs typeface="Times New Roman"/>
              </a:rPr>
              <a:t>строение</a:t>
            </a:r>
            <a:r>
              <a:rPr lang="de-DE" b="1" i="1">
                <a:solidFill>
                  <a:srgbClr val="B1C91F"/>
                </a:solidFill>
              </a:rPr>
              <a:t> </a:t>
            </a:r>
            <a:r>
              <a:rPr lang="de-DE" b="1" i="1"/>
              <a:t> </a:t>
            </a:r>
            <a:r>
              <a:rPr lang="de-DE" b="1"/>
              <a:t>	</a:t>
            </a:r>
            <a:r>
              <a:rPr lang="de-DE"/>
              <a:t>„Schiffsbau“</a:t>
            </a:r>
            <a:endParaRPr lang="de-DE" b="1"/>
          </a:p>
          <a:p>
            <a:pPr>
              <a:lnSpc>
                <a:spcPct val="80000"/>
              </a:lnSpc>
              <a:buFontTx/>
              <a:buNone/>
              <a:defRPr/>
            </a:pPr>
            <a:r>
              <a:rPr lang="de-DE" b="1"/>
              <a:t>	Türkisch:</a:t>
            </a:r>
            <a:endParaRPr/>
          </a:p>
          <a:p>
            <a:pPr>
              <a:lnSpc>
                <a:spcPct val="80000"/>
              </a:lnSpc>
              <a:buFontTx/>
              <a:buNone/>
              <a:defRPr/>
            </a:pPr>
            <a:r>
              <a:rPr lang="de-DE">
                <a:cs typeface="Times New Roman"/>
              </a:rPr>
              <a:t>		 </a:t>
            </a:r>
            <a:r>
              <a:rPr lang="de-DE" b="1" i="1">
                <a:cs typeface="Times New Roman"/>
              </a:rPr>
              <a:t>çöp</a:t>
            </a:r>
            <a:r>
              <a:rPr lang="de-DE" b="1" i="1">
                <a:solidFill>
                  <a:schemeClr val="accent6">
                    <a:lumMod val="75000"/>
                  </a:schemeClr>
                </a:solidFill>
                <a:cs typeface="Times New Roman"/>
              </a:rPr>
              <a:t> </a:t>
            </a:r>
            <a:r>
              <a:rPr lang="de-DE" b="1" i="1">
                <a:solidFill>
                  <a:srgbClr val="C00000"/>
                </a:solidFill>
                <a:cs typeface="Times New Roman"/>
              </a:rPr>
              <a:t>torbası</a:t>
            </a:r>
            <a:r>
              <a:rPr lang="de-DE" i="1">
                <a:solidFill>
                  <a:srgbClr val="B1C91F"/>
                </a:solidFill>
                <a:cs typeface="Times New Roman"/>
              </a:rPr>
              <a:t> </a:t>
            </a:r>
            <a:r>
              <a:rPr lang="de-DE">
                <a:solidFill>
                  <a:srgbClr val="B1C91F"/>
                </a:solidFill>
                <a:cs typeface="Times New Roman"/>
              </a:rPr>
              <a:t>		</a:t>
            </a:r>
            <a:r>
              <a:rPr lang="de-DE">
                <a:cs typeface="Times New Roman"/>
              </a:rPr>
              <a:t>„Mülltüte“</a:t>
            </a:r>
            <a:endParaRPr/>
          </a:p>
          <a:p>
            <a:pPr>
              <a:lnSpc>
                <a:spcPct val="80000"/>
              </a:lnSpc>
              <a:buFontTx/>
              <a:buNone/>
              <a:defRPr/>
            </a:pPr>
            <a:r>
              <a:rPr lang="de-DE" b="1"/>
              <a:t>	</a:t>
            </a:r>
            <a:br>
              <a:rPr lang="de-DE" b="1"/>
            </a:br>
            <a:endParaRPr lang="de-DE" b="1"/>
          </a:p>
        </p:txBody>
      </p:sp>
      <p:sp>
        <p:nvSpPr>
          <p:cNvPr id="5" name="Foliennummernplatzhalter 4"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70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0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270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29698"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 name="Inhaltsplatzhalter 2" hidden="0"/>
          <p:cNvSpPr>
            <a:spLocks noGrp="1"/>
          </p:cNvSpPr>
          <p:nvPr isPhoto="0" userDrawn="0">
            <p:ph type="body" sz="quarter" idx="10" hasCustomPrompt="0"/>
          </p:nvPr>
        </p:nvSpPr>
        <p:spPr bwMode="auto"/>
        <p:txBody>
          <a:bodyPr/>
          <a:lstStyle/>
          <a:p>
            <a:pPr marL="0" indent="0">
              <a:lnSpc>
                <a:spcPct val="100000"/>
              </a:lnSpc>
              <a:buFont typeface="Wingdings"/>
              <a:buNone/>
              <a:defRPr/>
            </a:pPr>
            <a:r>
              <a:rPr lang="de-DE" sz="2200"/>
              <a:t>Hinweise zur Aussprache:</a:t>
            </a:r>
            <a:endParaRPr/>
          </a:p>
          <a:p>
            <a:pPr>
              <a:lnSpc>
                <a:spcPct val="100000"/>
              </a:lnSpc>
              <a:defRPr/>
            </a:pPr>
            <a:r>
              <a:rPr lang="de-DE" sz="2200"/>
              <a:t>Griechisch: [</a:t>
            </a:r>
            <a:r>
              <a:rPr lang="de-DE" sz="2200"/>
              <a:t>patatɔsu:pa</a:t>
            </a:r>
            <a:r>
              <a:rPr lang="de-DE" sz="2200"/>
              <a:t>] Betonung auf </a:t>
            </a:r>
            <a:r>
              <a:rPr lang="de-DE" sz="2200"/>
              <a:t>ɔ</a:t>
            </a:r>
            <a:endParaRPr/>
          </a:p>
          <a:p>
            <a:pPr>
              <a:lnSpc>
                <a:spcPct val="100000"/>
              </a:lnSpc>
              <a:defRPr/>
            </a:pPr>
            <a:r>
              <a:rPr lang="de-DE" sz="2200"/>
              <a:t>Russisch: [</a:t>
            </a:r>
            <a:r>
              <a:rPr lang="de-DE" sz="2200"/>
              <a:t>su:dɔstrɔj</a:t>
            </a:r>
            <a:r>
              <a:rPr lang="de-DE" sz="2200"/>
              <a:t>ɛnjɛ</a:t>
            </a:r>
            <a:r>
              <a:rPr lang="de-DE" sz="2200"/>
              <a:t>] </a:t>
            </a:r>
            <a:r>
              <a:rPr lang="de-DE" sz="2200"/>
              <a:t>Betonung auf erstem </a:t>
            </a:r>
            <a:r>
              <a:rPr lang="de-DE" sz="2200"/>
              <a:t>ɛ</a:t>
            </a:r>
            <a:endParaRPr/>
          </a:p>
          <a:p>
            <a:pPr>
              <a:lnSpc>
                <a:spcPct val="100000"/>
              </a:lnSpc>
              <a:defRPr/>
            </a:pPr>
            <a:r>
              <a:rPr lang="de-DE" sz="2200"/>
              <a:t>Türkisch: [</a:t>
            </a:r>
            <a:r>
              <a:rPr lang="de-DE" sz="2200"/>
              <a:t>tʃœp</a:t>
            </a:r>
            <a:r>
              <a:rPr lang="de-DE" sz="2200"/>
              <a:t> </a:t>
            </a:r>
            <a:r>
              <a:rPr lang="de-DE" sz="2200"/>
              <a:t>tɔrbasə</a:t>
            </a:r>
            <a:r>
              <a:rPr lang="de-DE" sz="2200"/>
              <a:t>] Betonung auf </a:t>
            </a:r>
            <a:r>
              <a:rPr lang="de-DE" sz="2200"/>
              <a:t>ɔ</a:t>
            </a:r>
            <a:endParaRPr lang="de-DE" sz="2200"/>
          </a:p>
          <a:p>
            <a:pPr marL="0" indent="0" algn="just">
              <a:buFont typeface="Wingdings"/>
              <a:buNone/>
              <a:defRPr/>
            </a:pPr>
            <a:endParaRPr lang="de-DE" sz="1900"/>
          </a:p>
          <a:p>
            <a:pPr marL="0" indent="0" algn="just">
              <a:buFont typeface="Wingdings"/>
              <a:buNone/>
              <a:defRPr/>
            </a:pPr>
            <a:endParaRPr lang="de-DE" sz="19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0962" name="Rectangle 2" hidden="0"/>
          <p:cNvSpPr>
            <a:spLocks noChangeArrowheads="1" noGrp="1"/>
          </p:cNvSpPr>
          <p:nvPr isPhoto="0" userDrawn="0">
            <p:ph type="title" hasCustomPrompt="0"/>
          </p:nvPr>
        </p:nvSpPr>
        <p:spPr bwMode="auto"/>
        <p:txBody>
          <a:bodyPr>
            <a:noAutofit/>
          </a:bodyPr>
          <a:lstStyle/>
          <a:p>
            <a:pPr>
              <a:defRPr/>
            </a:pPr>
            <a:r>
              <a:rPr lang="de-DE">
                <a:solidFill>
                  <a:schemeClr val="tx1"/>
                </a:solidFill>
              </a:rPr>
              <a:t>Besonderheiten </a:t>
            </a:r>
            <a:r>
              <a:rPr lang="de-DE">
                <a:solidFill>
                  <a:schemeClr val="tx1"/>
                </a:solidFill>
              </a:rPr>
              <a:t>auf der </a:t>
            </a:r>
            <a:r>
              <a:rPr lang="de-DE">
                <a:solidFill>
                  <a:schemeClr val="tx1"/>
                </a:solidFill>
              </a:rPr>
              <a:t>Wortebene</a:t>
            </a:r>
            <a:endParaRPr lang="de-DE" b="0">
              <a:solidFill>
                <a:schemeClr val="tx1"/>
              </a:solidFill>
              <a:ea typeface="+mn-ea"/>
              <a:cs typeface="+mn-cs"/>
            </a:endParaRPr>
          </a:p>
        </p:txBody>
      </p:sp>
      <p:sp>
        <p:nvSpPr>
          <p:cNvPr id="4"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260099" name="Rectangle 3" hidden="0"/>
          <p:cNvSpPr>
            <a:spLocks noChangeArrowheads="1" noGrp="1"/>
          </p:cNvSpPr>
          <p:nvPr isPhoto="0" userDrawn="0">
            <p:ph type="body" sz="quarter" idx="10" hasCustomPrompt="0"/>
          </p:nvPr>
        </p:nvSpPr>
        <p:spPr bwMode="auto">
          <a:xfrm>
            <a:off x="639965" y="1278442"/>
            <a:ext cx="7886700" cy="4664953"/>
          </a:xfrm>
        </p:spPr>
        <p:txBody>
          <a:bodyPr>
            <a:noAutofit/>
          </a:bodyPr>
          <a:lstStyle/>
          <a:p>
            <a:pPr>
              <a:spcBef>
                <a:spcPts val="0"/>
              </a:spcBef>
              <a:spcAft>
                <a:spcPts val="1200"/>
              </a:spcAft>
              <a:buNone/>
              <a:defRPr/>
            </a:pPr>
            <a:r>
              <a:rPr lang="de-DE" sz="2300"/>
              <a:t>In manchen Sprachen dagegen steht das </a:t>
            </a:r>
            <a:r>
              <a:rPr lang="de-DE" sz="2300" b="1">
                <a:solidFill>
                  <a:srgbClr val="C00000"/>
                </a:solidFill>
                <a:cs typeface="Times New Roman"/>
              </a:rPr>
              <a:t>Grundwort</a:t>
            </a:r>
            <a:r>
              <a:rPr lang="de-DE" sz="2300">
                <a:solidFill>
                  <a:srgbClr val="C00000"/>
                </a:solidFill>
              </a:rPr>
              <a:t> </a:t>
            </a:r>
            <a:r>
              <a:rPr lang="de-DE" sz="2300"/>
              <a:t>vorn:</a:t>
            </a:r>
            <a:endParaRPr lang="de-DE" sz="2300" b="1">
              <a:cs typeface="Times New Roman"/>
            </a:endParaRPr>
          </a:p>
          <a:p>
            <a:pPr>
              <a:lnSpc>
                <a:spcPct val="100000"/>
              </a:lnSpc>
              <a:spcBef>
                <a:spcPts val="0"/>
              </a:spcBef>
              <a:buFont typeface="Wingdings"/>
              <a:buNone/>
              <a:defRPr/>
            </a:pPr>
            <a:r>
              <a:rPr lang="de-DE" sz="2300" b="1">
                <a:cs typeface="Times New Roman"/>
              </a:rPr>
              <a:t>	Italienisch</a:t>
            </a:r>
            <a:r>
              <a:rPr lang="de-DE" sz="2300">
                <a:cs typeface="Times New Roman"/>
              </a:rPr>
              <a:t>:</a:t>
            </a:r>
            <a:endParaRPr/>
          </a:p>
          <a:p>
            <a:pPr>
              <a:lnSpc>
                <a:spcPct val="100000"/>
              </a:lnSpc>
              <a:spcBef>
                <a:spcPts val="0"/>
              </a:spcBef>
              <a:buFont typeface="Wingdings"/>
              <a:buNone/>
              <a:defRPr/>
            </a:pPr>
            <a:r>
              <a:rPr lang="de-DE" sz="2300">
                <a:cs typeface="Times New Roman"/>
              </a:rPr>
              <a:t>		</a:t>
            </a:r>
            <a:r>
              <a:rPr lang="de-DE" sz="2300" b="1" i="1">
                <a:solidFill>
                  <a:srgbClr val="C00000"/>
                </a:solidFill>
                <a:cs typeface="Times New Roman"/>
              </a:rPr>
              <a:t>gratta</a:t>
            </a:r>
            <a:r>
              <a:rPr lang="de-DE" sz="2300" b="1" i="1"/>
              <a:t>cielo</a:t>
            </a:r>
            <a:r>
              <a:rPr lang="de-DE" sz="2300" i="1">
                <a:cs typeface="Times New Roman"/>
              </a:rPr>
              <a:t> </a:t>
            </a:r>
            <a:r>
              <a:rPr lang="de-DE" sz="2300" i="1">
                <a:cs typeface="Times New Roman"/>
              </a:rPr>
              <a:t>	</a:t>
            </a:r>
            <a:r>
              <a:rPr lang="de-DE" sz="2300">
                <a:cs typeface="Times New Roman"/>
              </a:rPr>
              <a:t>„Wolkenkratzer“</a:t>
            </a:r>
            <a:endParaRPr/>
          </a:p>
          <a:p>
            <a:pPr>
              <a:lnSpc>
                <a:spcPct val="100000"/>
              </a:lnSpc>
              <a:spcBef>
                <a:spcPts val="1200"/>
              </a:spcBef>
              <a:buFont typeface="Wingdings"/>
              <a:buNone/>
              <a:defRPr/>
            </a:pPr>
            <a:r>
              <a:rPr lang="de-DE" sz="2300" b="1"/>
              <a:t>	Französisch</a:t>
            </a:r>
            <a:r>
              <a:rPr lang="de-DE" sz="2300"/>
              <a:t>:</a:t>
            </a:r>
            <a:endParaRPr/>
          </a:p>
          <a:p>
            <a:pPr>
              <a:lnSpc>
                <a:spcPct val="100000"/>
              </a:lnSpc>
              <a:spcBef>
                <a:spcPts val="0"/>
              </a:spcBef>
              <a:buFont typeface="Wingdings"/>
              <a:buNone/>
              <a:defRPr/>
            </a:pPr>
            <a:r>
              <a:rPr lang="de-DE" sz="2300"/>
              <a:t>		</a:t>
            </a:r>
            <a:r>
              <a:rPr lang="de-DE" sz="2300" b="1" i="1">
                <a:solidFill>
                  <a:srgbClr val="C00000"/>
                </a:solidFill>
                <a:cs typeface="Times New Roman"/>
              </a:rPr>
              <a:t>ouvre</a:t>
            </a:r>
            <a:r>
              <a:rPr lang="de-DE" sz="2300" i="1"/>
              <a:t>-</a:t>
            </a:r>
            <a:r>
              <a:rPr lang="de-DE" sz="2300" b="1" i="1"/>
              <a:t>boîtes</a:t>
            </a:r>
            <a:r>
              <a:rPr lang="de-DE" sz="2300" b="1" i="1">
                <a:solidFill>
                  <a:schemeClr val="accent6">
                    <a:lumMod val="75000"/>
                  </a:schemeClr>
                </a:solidFill>
              </a:rPr>
              <a:t> 	</a:t>
            </a:r>
            <a:r>
              <a:rPr lang="de-DE" sz="2300">
                <a:cs typeface="Times New Roman"/>
              </a:rPr>
              <a:t>„Dosenöffner“</a:t>
            </a:r>
            <a:endParaRPr/>
          </a:p>
          <a:p>
            <a:pPr>
              <a:lnSpc>
                <a:spcPct val="100000"/>
              </a:lnSpc>
              <a:spcBef>
                <a:spcPts val="1200"/>
              </a:spcBef>
              <a:buFont typeface="Wingdings"/>
              <a:buNone/>
              <a:defRPr/>
            </a:pPr>
            <a:r>
              <a:rPr lang="de-DE" sz="2300" b="1">
                <a:cs typeface="Times New Roman"/>
              </a:rPr>
              <a:t>	Polnisch</a:t>
            </a:r>
            <a:r>
              <a:rPr lang="de-DE" sz="2300">
                <a:cs typeface="Times New Roman"/>
              </a:rPr>
              <a:t>:</a:t>
            </a:r>
            <a:endParaRPr/>
          </a:p>
          <a:p>
            <a:pPr>
              <a:lnSpc>
                <a:spcPct val="100000"/>
              </a:lnSpc>
              <a:spcBef>
                <a:spcPts val="0"/>
              </a:spcBef>
              <a:spcAft>
                <a:spcPts val="1200"/>
              </a:spcAft>
              <a:buFont typeface="Wingdings"/>
              <a:buNone/>
              <a:defRPr/>
            </a:pPr>
            <a:r>
              <a:rPr lang="de-DE" sz="2300">
                <a:cs typeface="Times New Roman"/>
              </a:rPr>
              <a:t>		</a:t>
            </a:r>
            <a:r>
              <a:rPr lang="de-DE" sz="2300" b="1" i="1">
                <a:solidFill>
                  <a:srgbClr val="C00000"/>
                </a:solidFill>
                <a:cs typeface="Times New Roman"/>
              </a:rPr>
              <a:t>cukier</a:t>
            </a:r>
            <a:r>
              <a:rPr lang="de-DE" sz="2300" b="1" i="1">
                <a:solidFill>
                  <a:srgbClr val="C00000"/>
                </a:solidFill>
                <a:cs typeface="Times New Roman"/>
              </a:rPr>
              <a:t> </a:t>
            </a:r>
            <a:r>
              <a:rPr lang="de-DE" sz="2300" b="1" i="1"/>
              <a:t>puder</a:t>
            </a:r>
            <a:r>
              <a:rPr lang="de-DE" sz="2300" b="1" i="1"/>
              <a:t> </a:t>
            </a:r>
            <a:r>
              <a:rPr lang="de-DE" sz="2300" b="1" i="1">
                <a:solidFill>
                  <a:schemeClr val="accent6">
                    <a:lumMod val="75000"/>
                  </a:schemeClr>
                </a:solidFill>
              </a:rPr>
              <a:t>	</a:t>
            </a:r>
            <a:r>
              <a:rPr lang="de-DE" sz="2300">
                <a:cs typeface="Times New Roman"/>
              </a:rPr>
              <a:t>„Puderzucker“</a:t>
            </a:r>
            <a:endParaRPr/>
          </a:p>
          <a:p>
            <a:pPr marL="0" indent="0">
              <a:lnSpc>
                <a:spcPct val="100000"/>
              </a:lnSpc>
              <a:spcBef>
                <a:spcPts val="1200"/>
              </a:spcBef>
              <a:buNone/>
              <a:defRPr/>
            </a:pPr>
            <a:r>
              <a:rPr lang="de-DE" sz="2300"/>
              <a:t>Für Sprecher/innen dieser Sprachen ist die Position des </a:t>
            </a:r>
            <a:r>
              <a:rPr lang="de-DE" sz="2300" b="1">
                <a:solidFill>
                  <a:srgbClr val="C00000"/>
                </a:solidFill>
              </a:rPr>
              <a:t>Grundworts</a:t>
            </a:r>
            <a:r>
              <a:rPr lang="de-DE" sz="2300">
                <a:solidFill>
                  <a:srgbClr val="C00000"/>
                </a:solidFill>
              </a:rPr>
              <a:t> </a:t>
            </a:r>
            <a:r>
              <a:rPr lang="de-DE" sz="2300"/>
              <a:t>im Deutschen eine Quelle für negativen </a:t>
            </a:r>
            <a:r>
              <a:rPr lang="de-DE" sz="2300"/>
              <a:t>Transfer.</a:t>
            </a:r>
            <a:endParaRPr lang="de-DE" sz="23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0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00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09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0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6" name="Titel 5" hidden="0"/>
          <p:cNvSpPr>
            <a:spLocks noGrp="1"/>
          </p:cNvSpPr>
          <p:nvPr isPhoto="0" userDrawn="0">
            <p:ph type="title" hasCustomPrompt="0"/>
          </p:nvPr>
        </p:nvSpPr>
        <p:spPr bwMode="auto"/>
        <p:txBody>
          <a:bodyPr>
            <a:normAutofit/>
          </a:bodyPr>
          <a:lstStyle/>
          <a:p>
            <a:pPr>
              <a:defRPr/>
            </a:pPr>
            <a:r>
              <a:rPr lang="de-DE">
                <a:solidFill>
                  <a:schemeClr val="tx1"/>
                </a:solidFill>
              </a:rPr>
              <a:t>Besonderheiten auf der </a:t>
            </a:r>
            <a:r>
              <a:rPr lang="de-DE">
                <a:solidFill>
                  <a:schemeClr val="tx1"/>
                </a:solidFill>
              </a:rPr>
              <a:t>Wortebene</a:t>
            </a:r>
            <a:endParaRPr lang="de-DE">
              <a:solidFill>
                <a:schemeClr val="tx1"/>
              </a:solidFill>
            </a:endParaRPr>
          </a:p>
        </p:txBody>
      </p:sp>
      <p:sp>
        <p:nvSpPr>
          <p:cNvPr id="4"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7" name="Textplatzhalter 6" hidden="0"/>
          <p:cNvSpPr>
            <a:spLocks noGrp="1"/>
          </p:cNvSpPr>
          <p:nvPr isPhoto="0" userDrawn="0">
            <p:ph type="body" sz="quarter" idx="10" hasCustomPrompt="0"/>
          </p:nvPr>
        </p:nvSpPr>
        <p:spPr bwMode="auto"/>
        <p:txBody>
          <a:bodyPr>
            <a:normAutofit/>
          </a:bodyPr>
          <a:lstStyle/>
          <a:p>
            <a:pPr marL="0" indent="0">
              <a:lnSpc>
                <a:spcPct val="100000"/>
              </a:lnSpc>
              <a:spcBef>
                <a:spcPts val="0"/>
              </a:spcBef>
              <a:spcAft>
                <a:spcPts val="1200"/>
              </a:spcAft>
              <a:buClrTx/>
              <a:buFontTx/>
              <a:buNone/>
              <a:defRPr/>
            </a:pPr>
            <a:r>
              <a:rPr lang="de-DE" sz="2200">
                <a:cs typeface="Times New Roman"/>
              </a:rPr>
              <a:t>Negativer Transfer liegt auch vor, wenn </a:t>
            </a:r>
            <a:r>
              <a:rPr lang="de-DE" sz="2200">
                <a:cs typeface="Times New Roman"/>
              </a:rPr>
              <a:t>deutsche Lerner/innen sagen:</a:t>
            </a:r>
            <a:endParaRPr lang="de-DE" i="1">
              <a:solidFill>
                <a:srgbClr val="000000"/>
              </a:solidFill>
              <a:cs typeface="Times New Roman"/>
            </a:endParaRPr>
          </a:p>
          <a:p>
            <a:pPr>
              <a:lnSpc>
                <a:spcPct val="100000"/>
              </a:lnSpc>
              <a:spcBef>
                <a:spcPts val="0"/>
              </a:spcBef>
              <a:buClrTx/>
              <a:buFontTx/>
              <a:buNone/>
              <a:defRPr/>
            </a:pPr>
            <a:r>
              <a:rPr lang="de-DE" sz="2200" i="1">
                <a:solidFill>
                  <a:srgbClr val="000000"/>
                </a:solidFill>
                <a:cs typeface="Times New Roman"/>
              </a:rPr>
              <a:t>  *</a:t>
            </a:r>
            <a:r>
              <a:rPr lang="de-DE" sz="2200" b="1" i="1">
                <a:cs typeface="Times New Roman"/>
              </a:rPr>
              <a:t>Yesterday</a:t>
            </a:r>
            <a:r>
              <a:rPr lang="de-DE" sz="2200" b="1" i="1">
                <a:cs typeface="Times New Roman"/>
              </a:rPr>
              <a:t> </a:t>
            </a:r>
            <a:r>
              <a:rPr lang="de-DE" sz="2200" b="1" i="1" u="sng">
                <a:cs typeface="Times New Roman"/>
              </a:rPr>
              <a:t>I </a:t>
            </a:r>
            <a:r>
              <a:rPr lang="de-DE" sz="2200" b="1" i="1" u="sng">
                <a:cs typeface="Times New Roman"/>
              </a:rPr>
              <a:t>have</a:t>
            </a:r>
            <a:r>
              <a:rPr lang="de-DE" sz="2200" b="1" i="1" u="sng">
                <a:cs typeface="Times New Roman"/>
              </a:rPr>
              <a:t> </a:t>
            </a:r>
            <a:r>
              <a:rPr lang="de-DE" sz="2200" b="1" i="1" u="sng">
                <a:cs typeface="Times New Roman"/>
              </a:rPr>
              <a:t>eaten</a:t>
            </a:r>
            <a:r>
              <a:rPr lang="de-DE" sz="2200" b="1" i="1">
                <a:cs typeface="Times New Roman"/>
              </a:rPr>
              <a:t> </a:t>
            </a:r>
            <a:r>
              <a:rPr lang="de-DE" sz="2200" b="1" i="1">
                <a:cs typeface="Times New Roman"/>
              </a:rPr>
              <a:t>three</a:t>
            </a:r>
            <a:r>
              <a:rPr lang="de-DE" sz="2200" b="1" i="1">
                <a:cs typeface="Times New Roman"/>
              </a:rPr>
              <a:t> </a:t>
            </a:r>
            <a:r>
              <a:rPr lang="de-DE" sz="2200" b="1" i="1">
                <a:cs typeface="Times New Roman"/>
              </a:rPr>
              <a:t>pieces</a:t>
            </a:r>
            <a:r>
              <a:rPr lang="de-DE" sz="2200" b="1" i="1">
                <a:cs typeface="Times New Roman"/>
              </a:rPr>
              <a:t> </a:t>
            </a:r>
            <a:r>
              <a:rPr lang="de-DE" sz="2200" b="1" i="1">
                <a:cs typeface="Times New Roman"/>
              </a:rPr>
              <a:t>of</a:t>
            </a:r>
            <a:r>
              <a:rPr lang="de-DE" sz="2200" b="1" i="1">
                <a:cs typeface="Times New Roman"/>
              </a:rPr>
              <a:t> </a:t>
            </a:r>
            <a:r>
              <a:rPr lang="de-DE" sz="2200" b="1" i="1">
                <a:cs typeface="Times New Roman"/>
              </a:rPr>
              <a:t>cake</a:t>
            </a:r>
            <a:r>
              <a:rPr lang="de-DE" sz="2200" b="1" i="1">
                <a:cs typeface="Times New Roman"/>
              </a:rPr>
              <a:t>.</a:t>
            </a:r>
            <a:endParaRPr/>
          </a:p>
          <a:p>
            <a:pPr>
              <a:lnSpc>
                <a:spcPct val="100000"/>
              </a:lnSpc>
              <a:spcBef>
                <a:spcPts val="0"/>
              </a:spcBef>
              <a:buClrTx/>
              <a:buFontTx/>
              <a:buNone/>
              <a:defRPr/>
            </a:pPr>
            <a:r>
              <a:rPr lang="de-DE" sz="2200" i="1">
                <a:solidFill>
                  <a:srgbClr val="000000"/>
                </a:solidFill>
                <a:cs typeface="Times New Roman"/>
              </a:rPr>
              <a:t>    	anstatt</a:t>
            </a:r>
            <a:r>
              <a:rPr lang="de-DE" sz="2200" i="1">
                <a:solidFill>
                  <a:srgbClr val="000000"/>
                </a:solidFill>
                <a:cs typeface="Times New Roman"/>
              </a:rPr>
              <a:t>: </a:t>
            </a:r>
            <a:endParaRPr/>
          </a:p>
          <a:p>
            <a:pPr>
              <a:lnSpc>
                <a:spcPct val="100000"/>
              </a:lnSpc>
              <a:spcBef>
                <a:spcPts val="0"/>
              </a:spcBef>
              <a:buClrTx/>
              <a:buFontTx/>
              <a:buNone/>
              <a:defRPr/>
            </a:pPr>
            <a:r>
              <a:rPr lang="de-DE" sz="2200" i="1">
                <a:solidFill>
                  <a:srgbClr val="000000"/>
                </a:solidFill>
                <a:cs typeface="Times New Roman"/>
              </a:rPr>
              <a:t>    </a:t>
            </a:r>
            <a:r>
              <a:rPr lang="de-DE" sz="2200" b="1" i="1">
                <a:cs typeface="Times New Roman"/>
              </a:rPr>
              <a:t>Yesterday</a:t>
            </a:r>
            <a:r>
              <a:rPr lang="de-DE" sz="2200" b="1" i="1">
                <a:cs typeface="Times New Roman"/>
              </a:rPr>
              <a:t> I </a:t>
            </a:r>
            <a:r>
              <a:rPr lang="de-DE" sz="2200" b="1" i="1" u="sng">
                <a:cs typeface="Times New Roman"/>
              </a:rPr>
              <a:t>ate</a:t>
            </a:r>
            <a:r>
              <a:rPr lang="de-DE" sz="2200" b="1" i="1">
                <a:cs typeface="Times New Roman"/>
              </a:rPr>
              <a:t> </a:t>
            </a:r>
            <a:r>
              <a:rPr lang="de-DE" sz="2200" b="1" i="1">
                <a:cs typeface="Times New Roman"/>
              </a:rPr>
              <a:t>three</a:t>
            </a:r>
            <a:r>
              <a:rPr lang="de-DE" sz="2200" b="1" i="1">
                <a:cs typeface="Times New Roman"/>
              </a:rPr>
              <a:t> </a:t>
            </a:r>
            <a:r>
              <a:rPr lang="de-DE" sz="2200" b="1" i="1">
                <a:cs typeface="Times New Roman"/>
              </a:rPr>
              <a:t>pieces</a:t>
            </a:r>
            <a:r>
              <a:rPr lang="de-DE" sz="2200" b="1" i="1">
                <a:cs typeface="Times New Roman"/>
              </a:rPr>
              <a:t> </a:t>
            </a:r>
            <a:r>
              <a:rPr lang="de-DE" sz="2200" b="1" i="1">
                <a:cs typeface="Times New Roman"/>
              </a:rPr>
              <a:t>of</a:t>
            </a:r>
            <a:r>
              <a:rPr lang="de-DE" sz="2200" b="1" i="1">
                <a:cs typeface="Times New Roman"/>
              </a:rPr>
              <a:t> </a:t>
            </a:r>
            <a:r>
              <a:rPr lang="de-DE" sz="2200" b="1" i="1">
                <a:cs typeface="Times New Roman"/>
              </a:rPr>
              <a:t>cake</a:t>
            </a:r>
            <a:r>
              <a:rPr lang="de-DE" sz="2200" b="1" i="1">
                <a:cs typeface="Times New Roman"/>
              </a:rPr>
              <a:t>.</a:t>
            </a:r>
            <a:endParaRPr/>
          </a:p>
          <a:p>
            <a:pPr marL="0" indent="0">
              <a:lnSpc>
                <a:spcPct val="100000"/>
              </a:lnSpc>
              <a:spcBef>
                <a:spcPts val="1200"/>
              </a:spcBef>
              <a:buClrTx/>
              <a:buFontTx/>
              <a:buNone/>
              <a:defRPr/>
            </a:pPr>
            <a:r>
              <a:rPr lang="de-DE" sz="2200">
                <a:cs typeface="Times New Roman"/>
              </a:rPr>
              <a:t>Hier </a:t>
            </a:r>
            <a:r>
              <a:rPr lang="de-DE" sz="2200">
                <a:cs typeface="Times New Roman"/>
              </a:rPr>
              <a:t>verführt die ähnliche Struktur von </a:t>
            </a:r>
            <a:r>
              <a:rPr lang="de-DE" sz="2200" b="1" i="1">
                <a:cs typeface="Times New Roman"/>
              </a:rPr>
              <a:t>ich habe gegessen </a:t>
            </a:r>
            <a:r>
              <a:rPr lang="de-DE" sz="2200">
                <a:cs typeface="Times New Roman"/>
              </a:rPr>
              <a:t>(</a:t>
            </a:r>
            <a:r>
              <a:rPr lang="de-DE" sz="2200">
                <a:cs typeface="Times New Roman"/>
              </a:rPr>
              <a:t>Perfekt) zu der englischen Formulierung </a:t>
            </a:r>
            <a:r>
              <a:rPr lang="de-DE" sz="2200" b="1" i="1">
                <a:cs typeface="Times New Roman"/>
              </a:rPr>
              <a:t>I </a:t>
            </a:r>
            <a:r>
              <a:rPr lang="de-DE" sz="2200" b="1" i="1">
                <a:cs typeface="Times New Roman"/>
              </a:rPr>
              <a:t>have</a:t>
            </a:r>
            <a:r>
              <a:rPr lang="de-DE" sz="2200" b="1" i="1">
                <a:cs typeface="Times New Roman"/>
              </a:rPr>
              <a:t> </a:t>
            </a:r>
            <a:r>
              <a:rPr lang="de-DE" sz="2200" b="1" i="1">
                <a:cs typeface="Times New Roman"/>
              </a:rPr>
              <a:t>eaten</a:t>
            </a:r>
            <a:r>
              <a:rPr lang="de-DE" sz="2200" b="1" i="1">
                <a:cs typeface="Times New Roman"/>
              </a:rPr>
              <a:t> </a:t>
            </a:r>
            <a:r>
              <a:rPr lang="de-DE" sz="2200">
                <a:cs typeface="Times New Roman"/>
              </a:rPr>
              <a:t>(</a:t>
            </a:r>
            <a:r>
              <a:rPr lang="de-DE" sz="2200">
                <a:cs typeface="Times New Roman"/>
              </a:rPr>
              <a:t>Present</a:t>
            </a:r>
            <a:r>
              <a:rPr lang="de-DE" sz="2200">
                <a:cs typeface="Times New Roman"/>
              </a:rPr>
              <a:t> </a:t>
            </a:r>
            <a:r>
              <a:rPr lang="de-DE" sz="2200">
                <a:cs typeface="Times New Roman"/>
              </a:rPr>
              <a:t>Perfect</a:t>
            </a:r>
            <a:r>
              <a:rPr lang="de-DE" sz="2200">
                <a:cs typeface="Times New Roman"/>
              </a:rPr>
              <a:t>).</a:t>
            </a:r>
            <a:r>
              <a:rPr lang="de-DE" sz="2200">
                <a:solidFill>
                  <a:srgbClr val="00519E"/>
                </a:solidFill>
                <a:cs typeface="Times New Roman"/>
              </a:rPr>
              <a:t> </a:t>
            </a:r>
            <a:endParaRPr/>
          </a:p>
          <a:p>
            <a:pPr>
              <a:lnSpc>
                <a:spcPct val="100000"/>
              </a:lnSpc>
              <a:spcBef>
                <a:spcPts val="1200"/>
              </a:spcBef>
              <a:buClrTx/>
              <a:buFontTx/>
              <a:buNone/>
              <a:defRPr/>
            </a:pPr>
            <a:r>
              <a:rPr lang="de-DE" sz="2200">
                <a:cs typeface="Times New Roman"/>
              </a:rPr>
              <a:t>Ein </a:t>
            </a:r>
            <a:r>
              <a:rPr lang="de-DE" sz="2200">
                <a:cs typeface="Times New Roman"/>
              </a:rPr>
              <a:t>Grammatikfehler entsteht:</a:t>
            </a:r>
            <a:endParaRPr/>
          </a:p>
          <a:p>
            <a:pPr marL="0" indent="0">
              <a:lnSpc>
                <a:spcPct val="100000"/>
              </a:lnSpc>
              <a:spcBef>
                <a:spcPts val="0"/>
              </a:spcBef>
              <a:buClrTx/>
              <a:buFontTx/>
              <a:buNone/>
              <a:defRPr/>
            </a:pPr>
            <a:r>
              <a:rPr lang="de-DE" sz="2200">
                <a:cs typeface="Times New Roman"/>
              </a:rPr>
              <a:t>Die Zeitform </a:t>
            </a:r>
            <a:r>
              <a:rPr lang="de-DE" sz="2200" b="1">
                <a:cs typeface="Times New Roman"/>
              </a:rPr>
              <a:t>Perfekt</a:t>
            </a:r>
            <a:r>
              <a:rPr lang="de-DE" sz="2200">
                <a:cs typeface="Times New Roman"/>
              </a:rPr>
              <a:t> im deutschen Satz darf nicht mit </a:t>
            </a:r>
            <a:r>
              <a:rPr lang="de-DE" sz="2200">
                <a:cs typeface="Times New Roman"/>
              </a:rPr>
              <a:t>der Zeitform </a:t>
            </a:r>
            <a:r>
              <a:rPr lang="de-DE" sz="2200" b="1">
                <a:cs typeface="Times New Roman"/>
              </a:rPr>
              <a:t>Present</a:t>
            </a:r>
            <a:r>
              <a:rPr lang="de-DE" sz="2200" b="1">
                <a:cs typeface="Times New Roman"/>
              </a:rPr>
              <a:t> </a:t>
            </a:r>
            <a:r>
              <a:rPr lang="de-DE" sz="2200" b="1">
                <a:cs typeface="Times New Roman"/>
              </a:rPr>
              <a:t>Perfect</a:t>
            </a:r>
            <a:r>
              <a:rPr lang="de-DE" sz="2200" b="1">
                <a:cs typeface="Times New Roman"/>
              </a:rPr>
              <a:t> </a:t>
            </a:r>
            <a:r>
              <a:rPr lang="de-DE" sz="2200">
                <a:cs typeface="Times New Roman"/>
              </a:rPr>
              <a:t>übersetzt werden; im Englischen </a:t>
            </a:r>
            <a:r>
              <a:rPr lang="de-DE" sz="2200">
                <a:cs typeface="Times New Roman"/>
              </a:rPr>
              <a:t>muss </a:t>
            </a:r>
            <a:r>
              <a:rPr lang="de-DE" sz="2200">
                <a:cs typeface="Times New Roman"/>
              </a:rPr>
              <a:t>die Zeitform </a:t>
            </a:r>
            <a:r>
              <a:rPr lang="de-DE" sz="2200" b="1">
                <a:cs typeface="Times New Roman"/>
              </a:rPr>
              <a:t>Simple </a:t>
            </a:r>
            <a:r>
              <a:rPr lang="de-DE" sz="2200" b="1">
                <a:cs typeface="Times New Roman"/>
              </a:rPr>
              <a:t>Past</a:t>
            </a:r>
            <a:r>
              <a:rPr lang="de-DE" sz="2200" b="1">
                <a:cs typeface="Times New Roman"/>
              </a:rPr>
              <a:t> </a:t>
            </a:r>
            <a:r>
              <a:rPr lang="de-DE" sz="2200">
                <a:cs typeface="Times New Roman"/>
              </a:rPr>
              <a:t>verwendet werden.</a:t>
            </a:r>
            <a:endParaRPr lang="de-DE" sz="2200" i="1">
              <a:solidFill>
                <a:srgbClr val="000000"/>
              </a:solidFill>
              <a:cs typeface="Times New Roman"/>
            </a:endParaRPr>
          </a:p>
          <a:p>
            <a:pPr marL="0" indent="0">
              <a:buNone/>
              <a:defRPr/>
            </a:pPr>
            <a:endParaRPr lang="de-DE"/>
          </a:p>
        </p:txBody>
      </p:sp>
      <p:sp>
        <p:nvSpPr>
          <p:cNvPr id="8" name="Foliennummernplatzhalter 7"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3" name="Grafik 2" hidden="0"/>
          <p:cNvPicPr>
            <a:picLocks noChangeAspect="1"/>
          </p:cNvPicPr>
          <p:nvPr isPhoto="0" userDrawn="0"/>
        </p:nvPicPr>
        <p:blipFill>
          <a:blip r:embed="rId3"/>
          <a:stretch/>
        </p:blipFill>
        <p:spPr bwMode="auto">
          <a:xfrm>
            <a:off x="6115048" y="2320913"/>
            <a:ext cx="2661337" cy="75216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 name="Titel 4" hidden="0"/>
          <p:cNvSpPr>
            <a:spLocks noGrp="1"/>
          </p:cNvSpPr>
          <p:nvPr isPhoto="0" userDrawn="0">
            <p:ph type="title" hasCustomPrompt="0"/>
          </p:nvPr>
        </p:nvSpPr>
        <p:spPr bwMode="auto"/>
        <p:txBody>
          <a:bodyPr>
            <a:normAutofit/>
          </a:bodyPr>
          <a:lstStyle/>
          <a:p>
            <a:pPr>
              <a:defRPr/>
            </a:pPr>
            <a:r>
              <a:rPr lang="de-DE">
                <a:solidFill>
                  <a:schemeClr val="tx1"/>
                </a:solidFill>
              </a:rPr>
              <a:t>Zwischenfazit</a:t>
            </a:r>
            <a:endParaRPr lang="de-DE">
              <a:solidFill>
                <a:schemeClr val="tx1"/>
              </a:solidFill>
            </a:endParaRPr>
          </a:p>
        </p:txBody>
      </p:sp>
      <p:sp>
        <p:nvSpPr>
          <p:cNvPr id="3"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7" name="Textplatzhalter 6" hidden="0"/>
          <p:cNvSpPr>
            <a:spLocks noGrp="1"/>
          </p:cNvSpPr>
          <p:nvPr isPhoto="0" userDrawn="0">
            <p:ph type="body" sz="quarter" idx="10" hasCustomPrompt="0"/>
          </p:nvPr>
        </p:nvSpPr>
        <p:spPr bwMode="auto"/>
        <p:txBody>
          <a:bodyPr/>
          <a:lstStyle/>
          <a:p>
            <a:pPr marL="342900" indent="-342900">
              <a:buClrTx/>
              <a:defRPr/>
            </a:pPr>
            <a:r>
              <a:rPr lang="de-DE">
                <a:latin typeface="Calibri"/>
              </a:rPr>
              <a:t>Sprachen unterscheiden sich auf verschiedenen Ebenen: Laute, Worte, Sätze, …  – und die Muster einer Sprache lassen sich nicht einfach auf andere Sprachen übertragen!</a:t>
            </a:r>
            <a:endParaRPr/>
          </a:p>
          <a:p>
            <a:pPr marL="342900" indent="-342900">
              <a:buClrTx/>
              <a:defRPr/>
            </a:pPr>
            <a:r>
              <a:rPr lang="de-DE">
                <a:latin typeface="Calibri"/>
              </a:rPr>
              <a:t>Sprachen lernen bedeutet auch, Fehler zu machen. Die Beispiele zeigen, dass ein Grundwissen über die Struktur der (Erst-)Sprachen von Schüler/innen sinnvoll ist, um Spracherwerbsprozesse, </a:t>
            </a:r>
            <a:r>
              <a:rPr lang="de-DE">
                <a:latin typeface="Calibri"/>
              </a:rPr>
              <a:t>Lernschwierigkeiten </a:t>
            </a:r>
            <a:r>
              <a:rPr lang="de-DE">
                <a:latin typeface="Calibri"/>
              </a:rPr>
              <a:t>und Fehler besser einzuschätzen zu </a:t>
            </a:r>
            <a:r>
              <a:rPr lang="de-DE">
                <a:latin typeface="Calibri"/>
              </a:rPr>
              <a:t>können.</a:t>
            </a:r>
            <a:endParaRPr lang="de-DE">
              <a:latin typeface="Calibri"/>
            </a:endParaRPr>
          </a:p>
          <a:p>
            <a:pPr>
              <a:buNone/>
              <a:defRPr/>
            </a:pPr>
            <a:endParaRPr lang="de-DE">
              <a:latin typeface="Calibri"/>
            </a:endParaRPr>
          </a:p>
          <a:p>
            <a:pPr lvl="1" indent="0">
              <a:buNone/>
              <a:defRPr/>
            </a:pPr>
            <a:endParaRPr lang="de-DE"/>
          </a:p>
          <a:p>
            <a:pPr lvl="1" indent="0">
              <a:buNone/>
              <a:defRPr/>
            </a:pPr>
            <a:endParaRPr lang="de-DE"/>
          </a:p>
          <a:p>
            <a:pPr>
              <a:defRPr/>
            </a:pPr>
            <a:endParaRPr lang="de-DE"/>
          </a:p>
        </p:txBody>
      </p:sp>
      <p:sp>
        <p:nvSpPr>
          <p:cNvPr id="8" name="Foliennummernplatzhalter 7"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2974892" y="4302819"/>
            <a:ext cx="3194214" cy="20319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6146" name="Titel 1" hidden="0"/>
          <p:cNvSpPr>
            <a:spLocks noGrp="1"/>
          </p:cNvSpPr>
          <p:nvPr isPhoto="0" userDrawn="0">
            <p:ph type="title" hasCustomPrompt="0"/>
          </p:nvPr>
        </p:nvSpPr>
        <p:spPr bwMode="auto"/>
        <p:txBody>
          <a:bodyPr/>
          <a:lstStyle/>
          <a:p>
            <a:pPr>
              <a:defRPr/>
            </a:pPr>
            <a:r>
              <a:rPr lang="de-DE" sz="2700"/>
              <a:t>Willkommen im mehrsprachigen Klassenzimmer</a:t>
            </a:r>
            <a:endParaRPr/>
          </a:p>
        </p:txBody>
      </p:sp>
      <p:sp>
        <p:nvSpPr>
          <p:cNvPr id="6149" name="Fußzeilenplatzhalter 1" hidden="0"/>
          <p:cNvSpPr>
            <a:spLocks noGrp="1"/>
          </p:cNvSpPr>
          <p:nvPr isPhoto="0" userDrawn="0">
            <p:ph type="ftr" sz="quarter" idx="3" hasCustomPrompt="0"/>
          </p:nvPr>
        </p:nvSpPr>
        <p:spPr bwMode="auto">
          <a:ln>
            <a:miter lim="800000"/>
            <a:headEnd/>
            <a:tailEnd/>
          </a:ln>
        </p:spPr>
        <p:txBody>
          <a:bodyPr/>
          <a:lstStyle/>
          <a:p>
            <a:pPr>
              <a:defRPr/>
            </a:pPr>
            <a:r>
              <a:rPr lang="de-DE">
                <a:ea typeface="ＭＳ Ｐゴシック"/>
              </a:rPr>
              <a:t>Mehrsprachigkeit und Deutsch als Zweitsprache</a:t>
            </a:r>
            <a:endParaRPr lang="de-DE" b="0">
              <a:ea typeface="ＭＳ Ｐゴシック"/>
            </a:endParaRPr>
          </a:p>
        </p:txBody>
      </p:sp>
      <p:sp>
        <p:nvSpPr>
          <p:cNvPr id="6148" name="Inhaltsplatzhalter 2" hidden="0"/>
          <p:cNvSpPr>
            <a:spLocks noGrp="1"/>
          </p:cNvSpPr>
          <p:nvPr isPhoto="0" userDrawn="0">
            <p:ph type="body" sz="quarter" idx="10" hasCustomPrompt="0"/>
          </p:nvPr>
        </p:nvSpPr>
        <p:spPr bwMode="auto"/>
        <p:txBody>
          <a:bodyPr/>
          <a:lstStyle/>
          <a:p>
            <a:pPr marL="0" indent="0">
              <a:lnSpc>
                <a:spcPct val="100000"/>
              </a:lnSpc>
              <a:buFont typeface="Wingdings"/>
              <a:buNone/>
              <a:defRPr/>
            </a:pPr>
            <a:r>
              <a:rPr lang="de-DE" b="1"/>
              <a:t>Eine kurze Umfrage (Meldung bei Zustimmung):</a:t>
            </a:r>
            <a:endParaRPr/>
          </a:p>
          <a:p>
            <a:pPr marL="0" indent="0">
              <a:lnSpc>
                <a:spcPct val="100000"/>
              </a:lnSpc>
              <a:buFont typeface="Wingdings"/>
              <a:buNone/>
              <a:defRPr/>
            </a:pPr>
            <a:r>
              <a:rPr lang="de-DE"/>
              <a:t>1. Ich spreche Deutsch.</a:t>
            </a:r>
            <a:endParaRPr/>
          </a:p>
          <a:p>
            <a:pPr marL="0" indent="0">
              <a:lnSpc>
                <a:spcPct val="100000"/>
              </a:lnSpc>
              <a:buFont typeface="Wingdings"/>
              <a:buNone/>
              <a:defRPr/>
            </a:pPr>
            <a:r>
              <a:rPr lang="de-DE"/>
              <a:t>2. Ich spreche noch mindestens eine weitere Sprache.</a:t>
            </a:r>
            <a:endParaRPr/>
          </a:p>
          <a:p>
            <a:pPr marL="0" indent="0">
              <a:lnSpc>
                <a:spcPct val="100000"/>
              </a:lnSpc>
              <a:buFont typeface="Wingdings"/>
              <a:buNone/>
              <a:defRPr/>
            </a:pPr>
            <a:r>
              <a:rPr lang="de-DE"/>
              <a:t>3. Ich habe eine andere Erstsprache als Deutsch.</a:t>
            </a:r>
            <a:endParaRPr/>
          </a:p>
        </p:txBody>
      </p:sp>
      <p:sp>
        <p:nvSpPr>
          <p:cNvPr id="3" name="Foliennummernplatzhalter 2"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4" name="Grafik 3" hidden="0"/>
          <p:cNvPicPr>
            <a:picLocks noChangeAspect="1"/>
          </p:cNvPicPr>
          <p:nvPr isPhoto="0" userDrawn="0"/>
        </p:nvPicPr>
        <p:blipFill>
          <a:blip r:embed="rId3"/>
          <a:stretch/>
        </p:blipFill>
        <p:spPr bwMode="auto">
          <a:xfrm>
            <a:off x="1348143" y="3436753"/>
            <a:ext cx="4365523" cy="25911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3795" name="Textfeld 6" hidden="0"/>
          <p:cNvSpPr txBox="1">
            <a:spLocks noChangeArrowheads="1"/>
          </p:cNvSpPr>
          <p:nvPr isPhoto="0" userDrawn="0"/>
        </p:nvSpPr>
        <p:spPr bwMode="auto">
          <a:xfrm>
            <a:off x="6181724" y="5546724"/>
            <a:ext cx="2783067" cy="39627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2000">
                <a:latin typeface="+mn-lt"/>
              </a:rPr>
              <a:t>(vgl</a:t>
            </a:r>
            <a:r>
              <a:rPr lang="de-DE" sz="2000">
                <a:latin typeface="+mn-lt"/>
              </a:rPr>
              <a:t>. </a:t>
            </a:r>
            <a:r>
              <a:rPr lang="de-DE" sz="2000">
                <a:latin typeface="+mn-lt"/>
              </a:rPr>
              <a:t>Ehlich</a:t>
            </a:r>
            <a:r>
              <a:rPr lang="de-DE" sz="2000">
                <a:latin typeface="+mn-lt"/>
              </a:rPr>
              <a:t> </a:t>
            </a:r>
            <a:r>
              <a:rPr lang="de-DE" sz="2000">
                <a:latin typeface="+mn-lt"/>
              </a:rPr>
              <a:t>2007, S. 13)</a:t>
            </a:r>
            <a:endParaRPr lang="de-DE" sz="2000">
              <a:latin typeface="+mn-lt"/>
            </a:endParaRPr>
          </a:p>
        </p:txBody>
      </p:sp>
      <p:sp>
        <p:nvSpPr>
          <p:cNvPr id="33797" name="Titel 1" hidden="0"/>
          <p:cNvSpPr>
            <a:spLocks noGrp="1"/>
          </p:cNvSpPr>
          <p:nvPr isPhoto="0" userDrawn="0">
            <p:ph type="title" hasCustomPrompt="0"/>
          </p:nvPr>
        </p:nvSpPr>
        <p:spPr bwMode="auto"/>
        <p:txBody>
          <a:bodyPr/>
          <a:lstStyle/>
          <a:p>
            <a:pPr>
              <a:defRPr/>
            </a:pPr>
            <a:r>
              <a:rPr lang="de-DE" sz="2700"/>
              <a:t>Mehrsprachiges Klassenzimmer vs. schulische Praxis?</a:t>
            </a:r>
            <a:endParaRPr/>
          </a:p>
        </p:txBody>
      </p:sp>
      <p:sp>
        <p:nvSpPr>
          <p:cNvPr id="9"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 name="Textplatzhalter 2" hidden="0"/>
          <p:cNvSpPr>
            <a:spLocks noGrp="1"/>
          </p:cNvSpPr>
          <p:nvPr isPhoto="0" userDrawn="0">
            <p:ph type="body" sz="quarter" idx="10" hasCustomPrompt="0"/>
          </p:nvPr>
        </p:nvSpPr>
        <p:spPr bwMode="auto"/>
        <p:txBody>
          <a:bodyPr/>
          <a:lstStyle/>
          <a:p>
            <a:pPr marL="342900" indent="-342900">
              <a:buClrTx/>
              <a:defRPr/>
            </a:pPr>
            <a:r>
              <a:rPr lang="de-DE">
                <a:latin typeface="Calibri"/>
              </a:rPr>
              <a:t>Deutsche Schulen sind </a:t>
            </a:r>
            <a:r>
              <a:rPr lang="de-DE">
                <a:latin typeface="Calibri"/>
              </a:rPr>
              <a:t>häufig </a:t>
            </a:r>
            <a:r>
              <a:rPr lang="de-DE">
                <a:latin typeface="Calibri"/>
              </a:rPr>
              <a:t>noch immer durch eine </a:t>
            </a:r>
            <a:r>
              <a:rPr lang="de-DE">
                <a:latin typeface="Calibri"/>
              </a:rPr>
              <a:t>monolinguale</a:t>
            </a:r>
            <a:r>
              <a:rPr lang="de-DE">
                <a:latin typeface="Calibri"/>
              </a:rPr>
              <a:t> (und monokulturelle) Haltung und Arbeitsweise geprägt.</a:t>
            </a:r>
            <a:endParaRPr/>
          </a:p>
          <a:p>
            <a:pPr marL="342900" indent="-342900">
              <a:buClrTx/>
              <a:defRPr/>
            </a:pPr>
            <a:r>
              <a:rPr lang="de-DE">
                <a:latin typeface="Calibri"/>
              </a:rPr>
              <a:t>Es bestehen Normalitätserwartungen (Sprach-Zielvorstellungen) in der Schule, die an Kinder mit Deutsch als Erstsprache und Kinder mit mehrsprachigem Hintergrund gleichermaßen gestellt werden, obwohl ein differenziertes didaktisches Handeln </a:t>
            </a:r>
            <a:r>
              <a:rPr lang="de-DE">
                <a:latin typeface="Calibri"/>
              </a:rPr>
              <a:t>erforderlich wäre.</a:t>
            </a:r>
            <a:endParaRPr lang="de-DE">
              <a:latin typeface="Calibri"/>
            </a:endParaRPr>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1776865" y="4273360"/>
            <a:ext cx="3955597" cy="217494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34818"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4819" name="Inhaltsplatzhalter 2" hidden="0"/>
          <p:cNvSpPr>
            <a:spLocks noGrp="1"/>
          </p:cNvSpPr>
          <p:nvPr isPhoto="0" userDrawn="0">
            <p:ph type="body" sz="quarter" idx="10" hasCustomPrompt="0"/>
          </p:nvPr>
        </p:nvSpPr>
        <p:spPr bwMode="auto"/>
        <p:txBody>
          <a:bodyPr>
            <a:noAutofit/>
          </a:bodyPr>
          <a:lstStyle/>
          <a:p>
            <a:pPr>
              <a:lnSpc>
                <a:spcPct val="100000"/>
              </a:lnSpc>
              <a:defRPr/>
            </a:pPr>
            <a:r>
              <a:rPr lang="de-DE" sz="2100"/>
              <a:t>Eigentlich birgt die Tatsache, dass heutige Klassenzimmer in Bezug auf Kulturen und Sprachen so vielfältig sind, zahlreiche Chancen und Lerngelegenheiten. </a:t>
            </a:r>
            <a:endParaRPr/>
          </a:p>
          <a:p>
            <a:pPr>
              <a:lnSpc>
                <a:spcPct val="100000"/>
              </a:lnSpc>
              <a:defRPr/>
            </a:pPr>
            <a:r>
              <a:rPr lang="de-DE" sz="2100"/>
              <a:t>Diese Erwartungen werden an alle Kinder gleichermaßen gestellt – unabhängig davon, ob sie Deutsch als Erstsprache oder als Zweitsprache erworben haben bzw. erwerben, müssen sie in der Schule zwei aufeinander aufbauende Leistungen erbringen: inhaltliches Verständnis und sprachliches Handeln in der Zielsprache Deutsch (Sprechen, Hören, Schreiben, Lesen).</a:t>
            </a:r>
            <a:endParaRPr/>
          </a:p>
          <a:p>
            <a:pPr>
              <a:lnSpc>
                <a:spcPct val="100000"/>
              </a:lnSpc>
              <a:defRPr/>
            </a:pPr>
            <a:r>
              <a:rPr lang="de-DE" sz="2100"/>
              <a:t>Diese Gleichbehandlung wird jedoch nicht der Individualität von Sprachaneignung gerecht, die bei jedem Kind anders verläuft. Aufgrund dieser Individualität ist es möglich und völlig normal, dass einzelne Kinder hinter den Normalitätserwartungen zurückbleiben.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5842" name="Titel 1" hidden="0"/>
          <p:cNvSpPr>
            <a:spLocks noGrp="1"/>
          </p:cNvSpPr>
          <p:nvPr isPhoto="0" userDrawn="0">
            <p:ph type="title" hasCustomPrompt="0"/>
          </p:nvPr>
        </p:nvSpPr>
        <p:spPr bwMode="auto"/>
        <p:txBody>
          <a:bodyPr>
            <a:noAutofit/>
          </a:bodyPr>
          <a:lstStyle/>
          <a:p>
            <a:pPr>
              <a:defRPr/>
            </a:pPr>
            <a:r>
              <a:rPr lang="de-DE"/>
              <a:t>Übung: </a:t>
            </a:r>
            <a:br>
              <a:rPr lang="de-DE"/>
            </a:br>
            <a:r>
              <a:rPr lang="de-DE"/>
              <a:t>Mehrsprachigkeit und Deutsch als Zweitsprache</a:t>
            </a:r>
            <a:endParaRPr/>
          </a:p>
        </p:txBody>
      </p:sp>
      <p:sp>
        <p:nvSpPr>
          <p:cNvPr id="6"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4" name="Textplatzhalter 3" hidden="0"/>
          <p:cNvSpPr>
            <a:spLocks noGrp="1"/>
          </p:cNvSpPr>
          <p:nvPr isPhoto="0" userDrawn="0">
            <p:ph type="body" sz="quarter" idx="10" hasCustomPrompt="0"/>
          </p:nvPr>
        </p:nvSpPr>
        <p:spPr bwMode="auto"/>
        <p:txBody>
          <a:bodyPr>
            <a:normAutofit fontScale="70000" lnSpcReduction="20000"/>
          </a:bodyPr>
          <a:lstStyle/>
          <a:p>
            <a:pPr marL="0" indent="0">
              <a:lnSpc>
                <a:spcPct val="110000"/>
              </a:lnSpc>
              <a:buNone/>
              <a:defRPr/>
            </a:pPr>
            <a:r>
              <a:rPr lang="de-DE" sz="2900" b="1">
                <a:ea typeface="ＭＳ Ｐゴシック"/>
              </a:rPr>
              <a:t>Aufgabe</a:t>
            </a:r>
            <a:r>
              <a:rPr lang="de-DE" sz="2900">
                <a:ea typeface="ＭＳ Ｐゴシック"/>
              </a:rPr>
              <a:t>: </a:t>
            </a:r>
            <a:endParaRPr/>
          </a:p>
          <a:p>
            <a:pPr marL="457200" indent="-457200">
              <a:lnSpc>
                <a:spcPct val="110000"/>
              </a:lnSpc>
              <a:buFont typeface="+mj-lt"/>
              <a:buAutoNum type="arabicPeriod"/>
              <a:defRPr/>
            </a:pPr>
            <a:r>
              <a:rPr lang="de-DE" sz="2900">
                <a:ea typeface="ＭＳ Ｐゴシック"/>
              </a:rPr>
              <a:t>Definieren Sie den Begriff „mehrsprachiges Klassenzimmer“ und erklären Sie anhand der Zuordnung, inwiefern es als multilingual gilt.</a:t>
            </a:r>
            <a:endParaRPr/>
          </a:p>
          <a:p>
            <a:pPr marL="457200" indent="-457200">
              <a:lnSpc>
                <a:spcPct val="110000"/>
              </a:lnSpc>
              <a:buFont typeface="+mj-lt"/>
              <a:buAutoNum type="arabicPeriod"/>
              <a:defRPr/>
            </a:pPr>
            <a:r>
              <a:rPr lang="de-DE" sz="2900">
                <a:ea typeface="ＭＳ Ｐゴシック"/>
              </a:rPr>
              <a:t>Besprechen Sie den Zusammenhang von Sprache und Identität anhand des Textes.</a:t>
            </a:r>
            <a:endParaRPr/>
          </a:p>
          <a:p>
            <a:pPr marL="457200" indent="-457200">
              <a:lnSpc>
                <a:spcPct val="110000"/>
              </a:lnSpc>
              <a:spcAft>
                <a:spcPts val="1200"/>
              </a:spcAft>
              <a:buFont typeface="+mj-lt"/>
              <a:buAutoNum type="arabicPeriod"/>
              <a:defRPr/>
            </a:pPr>
            <a:r>
              <a:rPr lang="de-DE" sz="2900">
                <a:ea typeface="ＭＳ Ｐゴシック"/>
              </a:rPr>
              <a:t>Klären Sie auf Grundlage des Interviews, welche Chancen und Herausforderungen in mehrsprachigen Klassenzimmern bestehen und wie Mehrsprachigkeit im Unterricht stärker wertgeschätzt und einbezogen werden kann.</a:t>
            </a:r>
            <a:endParaRPr/>
          </a:p>
          <a:p>
            <a:pPr marL="0" indent="0">
              <a:lnSpc>
                <a:spcPct val="110000"/>
              </a:lnSpc>
              <a:buNone/>
              <a:defRPr/>
            </a:pPr>
            <a:r>
              <a:rPr lang="de-DE" sz="2900" b="1">
                <a:ea typeface="ＭＳ Ｐゴシック"/>
              </a:rPr>
              <a:t>Vorgaben</a:t>
            </a:r>
            <a:r>
              <a:rPr lang="de-DE" sz="2900" b="1">
                <a:ea typeface="ＭＳ Ｐゴシック"/>
              </a:rPr>
              <a:t>:</a:t>
            </a:r>
            <a:endParaRPr/>
          </a:p>
          <a:p>
            <a:pPr marL="457200" indent="-457200">
              <a:lnSpc>
                <a:spcPct val="120000"/>
              </a:lnSpc>
              <a:spcBef>
                <a:spcPts val="0"/>
              </a:spcBef>
              <a:buFontTx/>
              <a:buChar char="-"/>
              <a:defRPr/>
            </a:pPr>
            <a:r>
              <a:rPr lang="de-DE" sz="2900">
                <a:ea typeface="ＭＳ Ｐゴシック"/>
              </a:rPr>
              <a:t>30 Minuten Zeit</a:t>
            </a:r>
            <a:endParaRPr/>
          </a:p>
          <a:p>
            <a:pPr marL="457200" indent="-457200">
              <a:lnSpc>
                <a:spcPct val="120000"/>
              </a:lnSpc>
              <a:spcBef>
                <a:spcPts val="0"/>
              </a:spcBef>
              <a:buFontTx/>
              <a:buChar char="-"/>
              <a:defRPr/>
            </a:pPr>
            <a:r>
              <a:rPr lang="de-DE" sz="2900">
                <a:ea typeface="ＭＳ Ｐゴシック"/>
              </a:rPr>
              <a:t>Zusammenarbeit zu zweit und in Kleingruppen</a:t>
            </a:r>
            <a:endParaRPr/>
          </a:p>
          <a:p>
            <a:pPr>
              <a:defRPr/>
            </a:pPr>
            <a:endParaRPr lang="de-DE" sz="3600">
              <a:ea typeface="ＭＳ Ｐゴシック"/>
            </a:endParaRPr>
          </a:p>
          <a:p>
            <a:pPr marL="457200" indent="-457200">
              <a:defRPr/>
            </a:pPr>
            <a:endParaRPr lang="de-DE" sz="3600">
              <a:ea typeface="ＭＳ Ｐゴシック"/>
            </a:endParaRPr>
          </a:p>
          <a:p>
            <a:pPr>
              <a:defRPr/>
            </a:pPr>
            <a:endParaRPr lang="de-DE"/>
          </a:p>
        </p:txBody>
      </p:sp>
      <p:sp>
        <p:nvSpPr>
          <p:cNvPr id="5" name="Foliennummernplatzhalter 4"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36866"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4819" name="Inhaltsplatzhalter 2" hidden="0"/>
          <p:cNvSpPr>
            <a:spLocks noGrp="1"/>
          </p:cNvSpPr>
          <p:nvPr isPhoto="0" userDrawn="0">
            <p:ph type="body" sz="quarter" idx="10" hasCustomPrompt="0"/>
          </p:nvPr>
        </p:nvSpPr>
        <p:spPr bwMode="auto"/>
        <p:txBody>
          <a:bodyPr>
            <a:normAutofit/>
          </a:bodyPr>
          <a:lstStyle/>
          <a:p>
            <a:pPr>
              <a:lnSpc>
                <a:spcPct val="100000"/>
              </a:lnSpc>
              <a:defRPr/>
            </a:pPr>
            <a:r>
              <a:rPr lang="de-DE" sz="2200"/>
              <a:t>Die </a:t>
            </a:r>
            <a:r>
              <a:rPr lang="de-DE" sz="2200"/>
              <a:t>Übung </a:t>
            </a:r>
            <a:r>
              <a:rPr lang="de-DE" sz="2200"/>
              <a:t>soll </a:t>
            </a:r>
            <a:r>
              <a:rPr lang="de-DE" sz="2200"/>
              <a:t>die Studierenden für den Zusammenhang von Sprache und Identität und die Chancen und Herausforderungen in mehrsprachigen Klassenzimmern sensibilisieren. </a:t>
            </a:r>
            <a:endParaRPr lang="de-DE" sz="2200"/>
          </a:p>
          <a:p>
            <a:pPr>
              <a:lnSpc>
                <a:spcPct val="100000"/>
              </a:lnSpc>
              <a:spcBef>
                <a:spcPts val="1800"/>
              </a:spcBef>
              <a:defRPr/>
            </a:pPr>
            <a:r>
              <a:rPr lang="de-DE" sz="2200"/>
              <a:t>Ausgabe </a:t>
            </a:r>
            <a:r>
              <a:rPr lang="de-DE" sz="2200"/>
              <a:t>der Materialien:</a:t>
            </a:r>
            <a:endParaRPr/>
          </a:p>
          <a:p>
            <a:pPr lvl="1">
              <a:lnSpc>
                <a:spcPct val="100000"/>
              </a:lnSpc>
              <a:defRPr/>
            </a:pPr>
            <a:r>
              <a:rPr lang="de-DE"/>
              <a:t>Arbeitsblatt </a:t>
            </a:r>
            <a:r>
              <a:rPr lang="de-DE"/>
              <a:t> </a:t>
            </a: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7890" name="Titel 1" hidden="0"/>
          <p:cNvSpPr>
            <a:spLocks noGrp="1"/>
          </p:cNvSpPr>
          <p:nvPr isPhoto="0" userDrawn="0">
            <p:ph type="title" hasCustomPrompt="0"/>
          </p:nvPr>
        </p:nvSpPr>
        <p:spPr bwMode="auto"/>
        <p:txBody>
          <a:bodyPr>
            <a:noAutofit/>
          </a:bodyPr>
          <a:lstStyle/>
          <a:p>
            <a:pPr>
              <a:defRPr/>
            </a:pPr>
            <a:r>
              <a:rPr lang="de-DE"/>
              <a:t>Auswertung: </a:t>
            </a:r>
            <a:br>
              <a:rPr lang="de-DE"/>
            </a:br>
            <a:r>
              <a:rPr lang="de-DE"/>
              <a:t>Mehrsprachigkeit und Deutsch als Zweitsprache</a:t>
            </a:r>
            <a:endParaRPr/>
          </a:p>
        </p:txBody>
      </p:sp>
      <p:sp>
        <p:nvSpPr>
          <p:cNvPr id="6"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4" name="Textplatzhalter 3" hidden="0"/>
          <p:cNvSpPr>
            <a:spLocks noGrp="1"/>
          </p:cNvSpPr>
          <p:nvPr isPhoto="0" userDrawn="0">
            <p:ph type="body" sz="quarter" idx="10" hasCustomPrompt="0"/>
          </p:nvPr>
        </p:nvSpPr>
        <p:spPr bwMode="auto"/>
        <p:txBody>
          <a:bodyPr/>
          <a:lstStyle/>
          <a:p>
            <a:pPr marL="457200" indent="-457200">
              <a:buFontTx/>
              <a:buAutoNum type="arabicPeriod"/>
              <a:defRPr/>
            </a:pPr>
            <a:r>
              <a:rPr lang="de-DE">
                <a:ea typeface="ＭＳ Ｐゴシック"/>
              </a:rPr>
              <a:t>Was </a:t>
            </a:r>
            <a:r>
              <a:rPr lang="de-DE">
                <a:ea typeface="ＭＳ Ｐゴシック"/>
              </a:rPr>
              <a:t>ist unter einem mehrsprachigen Klassenzimmer zu verstehen? Warum gilt es als multilingual?</a:t>
            </a:r>
            <a:endParaRPr/>
          </a:p>
          <a:p>
            <a:pPr marL="457200" indent="-457200">
              <a:buFontTx/>
              <a:buAutoNum type="arabicPeriod"/>
              <a:defRPr/>
            </a:pPr>
            <a:r>
              <a:rPr lang="de-DE">
                <a:ea typeface="ＭＳ Ｐゴシック"/>
              </a:rPr>
              <a:t>Welche Bedeutung hat Sprache für die Identität von Schüler/innen? </a:t>
            </a:r>
            <a:endParaRPr/>
          </a:p>
          <a:p>
            <a:pPr marL="457200" indent="-457200">
              <a:buFontTx/>
              <a:buAutoNum type="arabicPeriod"/>
              <a:defRPr/>
            </a:pPr>
            <a:r>
              <a:rPr lang="de-DE">
                <a:ea typeface="ＭＳ Ｐゴシック"/>
              </a:rPr>
              <a:t>Was sind Chancen und Herausforderungen mehrsprachiger Klassenzimmer? Wie kann Mehrsprachigkeit im Unterricht stärker wertgeschätzt und einbezogen werden?</a:t>
            </a:r>
            <a:endParaRPr/>
          </a:p>
          <a:p>
            <a:pPr marL="457200" indent="-457200">
              <a:buFontTx/>
              <a:buAutoNum type="arabicPeriod"/>
              <a:defRPr/>
            </a:pPr>
            <a:endParaRPr lang="de-DE">
              <a:ea typeface="ＭＳ Ｐゴシック"/>
            </a:endParaRPr>
          </a:p>
          <a:p>
            <a:pPr>
              <a:defRPr/>
            </a:pPr>
            <a:endParaRPr lang="de-DE" sz="3600">
              <a:ea typeface="ＭＳ Ｐゴシック"/>
            </a:endParaRPr>
          </a:p>
          <a:p>
            <a:pPr marL="457200" indent="-457200">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a:defRPr/>
            </a:pPr>
            <a:endParaRPr lang="de-DE" sz="3600">
              <a:ea typeface="ＭＳ Ｐゴシック"/>
            </a:endParaRPr>
          </a:p>
          <a:p>
            <a:pPr marL="0" indent="0">
              <a:buNone/>
              <a:defRPr/>
            </a:pPr>
            <a:endParaRPr lang="de-DE"/>
          </a:p>
        </p:txBody>
      </p:sp>
      <p:sp>
        <p:nvSpPr>
          <p:cNvPr id="5" name="Foliennummernplatzhalter 4"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3215426" y="4402475"/>
            <a:ext cx="2899622" cy="193232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38914"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8915"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600"/>
              </a:spcBef>
              <a:buNone/>
              <a:defRPr/>
            </a:pPr>
            <a:r>
              <a:rPr lang="de-DE" sz="1900"/>
              <a:t>Sammeln von Ergebnissen im Plenum, z. B.:</a:t>
            </a:r>
            <a:endParaRPr/>
          </a:p>
          <a:p>
            <a:pPr>
              <a:lnSpc>
                <a:spcPct val="100000"/>
              </a:lnSpc>
              <a:spcBef>
                <a:spcPts val="600"/>
              </a:spcBef>
              <a:defRPr/>
            </a:pPr>
            <a:r>
              <a:rPr lang="de-DE" sz="1900"/>
              <a:t>zu 1) Unter einem mehrsprachigen Klassenzimmer ist eine Lerngruppe zu verstehen, die durch unterschiedliche sprachliche (und häufig auch kulturelle) Hintergründe bzw. Biographien gekennzeichnet ist. Hier lernen Schüler/innen zusammen, die verschiedene (Erst-)Sprachen sprechen. </a:t>
            </a:r>
            <a:endParaRPr/>
          </a:p>
          <a:p>
            <a:pPr>
              <a:lnSpc>
                <a:spcPct val="100000"/>
              </a:lnSpc>
              <a:spcBef>
                <a:spcPts val="600"/>
              </a:spcBef>
              <a:defRPr/>
            </a:pPr>
            <a:r>
              <a:rPr lang="de-DE" sz="1900"/>
              <a:t>zu 2) Durch Sprache kann Zugehörigkeit, aber auch Ausgrenzung signalisiert werden; folglich müssen Schüler/innen, die eine andere Sprache sprechen als die in der Schule verlangte, sich meist entscheiden, ob sie sich sprachlich anpassen oder ausgrenzen.</a:t>
            </a:r>
            <a:endParaRPr/>
          </a:p>
          <a:p>
            <a:pPr>
              <a:lnSpc>
                <a:spcPct val="100000"/>
              </a:lnSpc>
              <a:spcBef>
                <a:spcPts val="600"/>
              </a:spcBef>
              <a:defRPr/>
            </a:pPr>
            <a:r>
              <a:rPr lang="de-DE" sz="1900"/>
              <a:t>zu 3) Heterogenität stellt immer eine Herausforderung dar, da sie individuelle didaktisch-methodische Entscheidungen verlangt, die i.d.R. mehr Vorbereitungsaufwand bedeuten (z. B. Vorbereiten von Maßnahmen zur Sprachförderung der Zielsprache Deutsch). Die Chancen (z. B. inter-kulturelles Lernen, vergleichende Sprachbetrachtung, Begriffslernen anhand verschiedener Sprachen etc.) bleiben oft ungenutzt.</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9938" name="Titel 1" hidden="0"/>
          <p:cNvSpPr>
            <a:spLocks noGrp="1"/>
          </p:cNvSpPr>
          <p:nvPr isPhoto="0" userDrawn="0">
            <p:ph type="title" hasCustomPrompt="0"/>
          </p:nvPr>
        </p:nvSpPr>
        <p:spPr bwMode="auto"/>
        <p:txBody>
          <a:bodyPr/>
          <a:lstStyle/>
          <a:p>
            <a:pPr>
              <a:defRPr/>
            </a:pPr>
            <a:r>
              <a:rPr lang="de-DE" sz="2700"/>
              <a:t>Fazit: Mehrsprachigkeit und Deutsch als Zweitsprache</a:t>
            </a:r>
            <a:endParaRPr/>
          </a:p>
        </p:txBody>
      </p:sp>
      <p:sp>
        <p:nvSpPr>
          <p:cNvPr id="6"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4" name="Textplatzhalter 3" hidden="0"/>
          <p:cNvSpPr>
            <a:spLocks noGrp="1"/>
          </p:cNvSpPr>
          <p:nvPr isPhoto="0" userDrawn="0">
            <p:ph type="body" sz="quarter" idx="10" hasCustomPrompt="0"/>
          </p:nvPr>
        </p:nvSpPr>
        <p:spPr bwMode="auto"/>
        <p:txBody>
          <a:bodyPr/>
          <a:lstStyle/>
          <a:p>
            <a:pPr>
              <a:lnSpc>
                <a:spcPct val="100000"/>
              </a:lnSpc>
              <a:spcBef>
                <a:spcPts val="0"/>
              </a:spcBef>
              <a:buClrTx/>
              <a:defRPr/>
            </a:pPr>
            <a:r>
              <a:rPr lang="de-DE" sz="2200">
                <a:solidFill>
                  <a:srgbClr val="000000"/>
                </a:solidFill>
              </a:rPr>
              <a:t>(Sprachlich) heterogene bzw. diverse Lerngruppen stellen oft hohe Anforderungen an die Lehrkräfte – aber: kleine Schritte sind besser als keine Schritte!</a:t>
            </a:r>
            <a:endParaRPr/>
          </a:p>
          <a:p>
            <a:pPr>
              <a:lnSpc>
                <a:spcPct val="100000"/>
              </a:lnSpc>
              <a:spcBef>
                <a:spcPts val="0"/>
              </a:spcBef>
              <a:buClrTx/>
              <a:defRPr/>
            </a:pPr>
            <a:r>
              <a:rPr lang="de-DE" sz="2200">
                <a:solidFill>
                  <a:srgbClr val="000000"/>
                </a:solidFill>
              </a:rPr>
              <a:t>Ziel: Förderung und Aufwertung von Mehrsprachigkeit, z. B.: Schüler/innen den Austausch in verschiedenen Sprachen erlauben (z. B. während der Gruppenarbeit); auf freiwilliger Basis als Experten ihrer Sprache/n befragen; Lexika und Fachbücher in mehreren Sprachen anschaffen; …</a:t>
            </a:r>
            <a:endParaRPr/>
          </a:p>
          <a:p>
            <a:pPr>
              <a:defRPr/>
            </a:pPr>
            <a:endParaRPr lang="de-DE"/>
          </a:p>
        </p:txBody>
      </p:sp>
      <p:sp>
        <p:nvSpPr>
          <p:cNvPr id="39941" name="Textfeld 6" hidden="0"/>
          <p:cNvSpPr txBox="1">
            <a:spLocks noChangeArrowheads="1"/>
          </p:cNvSpPr>
          <p:nvPr isPhoto="0" userDrawn="0"/>
        </p:nvSpPr>
        <p:spPr bwMode="auto">
          <a:xfrm>
            <a:off x="5837238" y="5202306"/>
            <a:ext cx="2783318" cy="70107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2000">
                <a:latin typeface="+mn-lt"/>
              </a:rPr>
              <a:t>(vgl</a:t>
            </a:r>
            <a:r>
              <a:rPr lang="de-DE" sz="2000">
                <a:latin typeface="+mn-lt"/>
              </a:rPr>
              <a:t>. </a:t>
            </a:r>
            <a:r>
              <a:rPr lang="de-DE" sz="2000">
                <a:latin typeface="+mn-lt"/>
              </a:rPr>
              <a:t>Jeuk</a:t>
            </a:r>
            <a:r>
              <a:rPr lang="de-DE" sz="2000">
                <a:latin typeface="+mn-lt"/>
              </a:rPr>
              <a:t> </a:t>
            </a:r>
            <a:r>
              <a:rPr lang="de-DE" sz="2000">
                <a:latin typeface="+mn-lt"/>
              </a:rPr>
              <a:t>2015, S. 159;  Rösch 2007, S. 52-53)</a:t>
            </a:r>
            <a:endParaRPr lang="de-DE" sz="2000">
              <a:latin typeface="+mn-lt"/>
            </a:endParaRPr>
          </a:p>
        </p:txBody>
      </p:sp>
      <p:sp>
        <p:nvSpPr>
          <p:cNvPr id="5" name="Foliennummernplatzhalter 4"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1526023" y="4262015"/>
            <a:ext cx="3976229" cy="21862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0962" name="Titel 3" hidden="0"/>
          <p:cNvSpPr>
            <a:spLocks noGrp="1"/>
          </p:cNvSpPr>
          <p:nvPr isPhoto="0" userDrawn="0">
            <p:ph type="title" hasCustomPrompt="0"/>
          </p:nvPr>
        </p:nvSpPr>
        <p:spPr bwMode="auto"/>
        <p:txBody>
          <a:bodyPr/>
          <a:lstStyle/>
          <a:p>
            <a:pPr>
              <a:defRPr/>
            </a:pPr>
            <a:r>
              <a:rPr lang="de-DE"/>
              <a:t>Literatur und Literaturhinweise</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40963" name="Inhaltsplatzhalter 4" hidden="0"/>
          <p:cNvSpPr>
            <a:spLocks noGrp="1"/>
          </p:cNvSpPr>
          <p:nvPr isPhoto="0" userDrawn="0">
            <p:ph type="body" sz="quarter" idx="10" hasCustomPrompt="0"/>
          </p:nvPr>
        </p:nvSpPr>
        <p:spPr bwMode="auto">
          <a:xfrm>
            <a:off x="622299" y="1193033"/>
            <a:ext cx="7886700" cy="4544871"/>
          </a:xfrm>
        </p:spPr>
        <p:txBody>
          <a:bodyPr>
            <a:noAutofit/>
          </a:bodyPr>
          <a:lstStyle/>
          <a:p>
            <a:pPr>
              <a:lnSpc>
                <a:spcPct val="100000"/>
              </a:lnSpc>
              <a:spcBef>
                <a:spcPts val="600"/>
              </a:spcBef>
              <a:buFont typeface="Wingdings"/>
              <a:buNone/>
              <a:defRPr/>
            </a:pPr>
            <a:r>
              <a:rPr lang="de-DE" sz="1500"/>
              <a:t>Beese</a:t>
            </a:r>
            <a:r>
              <a:rPr lang="de-DE" sz="1500"/>
              <a:t>, M., </a:t>
            </a:r>
            <a:r>
              <a:rPr lang="de-DE" sz="1500"/>
              <a:t>Benholz</a:t>
            </a:r>
            <a:r>
              <a:rPr lang="de-DE" sz="1500"/>
              <a:t>, C., </a:t>
            </a:r>
            <a:r>
              <a:rPr lang="de-DE" sz="1500"/>
              <a:t>Chlosta</a:t>
            </a:r>
            <a:r>
              <a:rPr lang="de-DE" sz="1500"/>
              <a:t>, C., Gürsoy, E., Hinrichs, B., Niederhaus, C., </a:t>
            </a:r>
            <a:r>
              <a:rPr lang="de-DE" sz="1500"/>
              <a:t>Oleschko</a:t>
            </a:r>
            <a:r>
              <a:rPr lang="de-DE" sz="1500"/>
              <a:t>, S. (2014). </a:t>
            </a:r>
            <a:r>
              <a:rPr lang="de-DE" sz="1500" i="1"/>
              <a:t>DLL 16. Sprachbildung in allen Fächern. Deutsch als Zweitsprache</a:t>
            </a:r>
            <a:r>
              <a:rPr lang="de-DE" sz="1500"/>
              <a:t>. München: Klett-Langenscheidt.</a:t>
            </a:r>
            <a:endParaRPr/>
          </a:p>
          <a:p>
            <a:pPr>
              <a:lnSpc>
                <a:spcPct val="100000"/>
              </a:lnSpc>
              <a:spcBef>
                <a:spcPts val="600"/>
              </a:spcBef>
              <a:buFont typeface="Wingdings"/>
              <a:buNone/>
              <a:defRPr/>
            </a:pPr>
            <a:r>
              <a:rPr lang="de-DE" sz="1500"/>
              <a:t>Bickes</a:t>
            </a:r>
            <a:r>
              <a:rPr lang="de-DE" sz="1500"/>
              <a:t>, C. (2013). Der Frosch sagt nicht überall </a:t>
            </a:r>
            <a:r>
              <a:rPr lang="de-DE" sz="1500" i="1"/>
              <a:t>quak</a:t>
            </a:r>
            <a:r>
              <a:rPr lang="de-DE" sz="1500"/>
              <a:t>, in: </a:t>
            </a:r>
            <a:r>
              <a:rPr lang="de-DE" sz="1500" i="1"/>
              <a:t>Lernchancen 93/94</a:t>
            </a:r>
            <a:r>
              <a:rPr lang="de-DE" sz="1500"/>
              <a:t>, S. 76-83.</a:t>
            </a:r>
            <a:endParaRPr/>
          </a:p>
          <a:p>
            <a:pPr>
              <a:lnSpc>
                <a:spcPct val="100000"/>
              </a:lnSpc>
              <a:spcBef>
                <a:spcPts val="600"/>
              </a:spcBef>
              <a:buFont typeface="Wingdings"/>
              <a:buNone/>
              <a:defRPr/>
            </a:pPr>
            <a:r>
              <a:rPr lang="de-DE" sz="1500"/>
              <a:t>Bickes, C. (2016). </a:t>
            </a:r>
            <a:r>
              <a:rPr lang="de-DE" sz="1500" i="1"/>
              <a:t>Funktion und Struktur von Bildungs- und Fachsprache. Ein grammatischer Leitfaden.</a:t>
            </a:r>
            <a:r>
              <a:rPr lang="de-DE" sz="1500"/>
              <a:t> Hannover: </a:t>
            </a:r>
            <a:r>
              <a:rPr lang="de-DE" sz="1500"/>
              <a:t>u</a:t>
            </a:r>
            <a:r>
              <a:rPr lang="de-DE" sz="1500"/>
              <a:t>nidruck</a:t>
            </a:r>
            <a:r>
              <a:rPr lang="de-DE" sz="1500"/>
              <a:t>. </a:t>
            </a:r>
            <a:endParaRPr/>
          </a:p>
          <a:p>
            <a:pPr>
              <a:lnSpc>
                <a:spcPct val="100000"/>
              </a:lnSpc>
              <a:spcBef>
                <a:spcPts val="600"/>
              </a:spcBef>
              <a:buFont typeface="Wingdings"/>
              <a:buNone/>
              <a:defRPr/>
            </a:pPr>
            <a:r>
              <a:rPr lang="de-DE" sz="1500"/>
              <a:t>Bickes</a:t>
            </a:r>
            <a:r>
              <a:rPr lang="de-DE" sz="1500"/>
              <a:t>, C. (1995). Wir senden unsere Herzen – oder: Zum Umgang mit Interferenzen auf unterschiedlichen sprachlichen Rängen im Fremdsprachenunterricht. In:</a:t>
            </a:r>
            <a:r>
              <a:rPr lang="de-DE" sz="1500" i="1"/>
              <a:t> Info </a:t>
            </a:r>
            <a:r>
              <a:rPr lang="de-DE" sz="1500" i="1"/>
              <a:t>DaF</a:t>
            </a:r>
            <a:r>
              <a:rPr lang="de-DE" sz="1500" i="1"/>
              <a:t> 22</a:t>
            </a:r>
            <a:r>
              <a:rPr lang="de-DE" sz="1500"/>
              <a:t> (1), S. 60-68.</a:t>
            </a:r>
            <a:endParaRPr/>
          </a:p>
          <a:p>
            <a:pPr>
              <a:lnSpc>
                <a:spcPct val="100000"/>
              </a:lnSpc>
              <a:spcBef>
                <a:spcPts val="600"/>
              </a:spcBef>
              <a:buFont typeface="Wingdings"/>
              <a:buNone/>
              <a:defRPr/>
            </a:pPr>
            <a:r>
              <a:rPr lang="de-DE" sz="1500"/>
              <a:t>Bickes</a:t>
            </a:r>
            <a:r>
              <a:rPr lang="de-DE" sz="1500"/>
              <a:t>, C., </a:t>
            </a:r>
            <a:r>
              <a:rPr lang="de-DE" sz="1500"/>
              <a:t>Bickes</a:t>
            </a:r>
            <a:r>
              <a:rPr lang="de-DE" sz="1500"/>
              <a:t>, H. (2010). Mehrsprachigkeit, Integration und Sprachreflexion. In: </a:t>
            </a:r>
            <a:r>
              <a:rPr lang="de-DE" sz="1500"/>
              <a:t>Myczko</a:t>
            </a:r>
            <a:r>
              <a:rPr lang="de-DE" sz="1500"/>
              <a:t>, Kazimiera (</a:t>
            </a:r>
            <a:r>
              <a:rPr lang="de-DE" sz="1500"/>
              <a:t>Hrsg</a:t>
            </a:r>
            <a:r>
              <a:rPr lang="de-DE" sz="1500"/>
              <a:t>.). </a:t>
            </a:r>
            <a:r>
              <a:rPr lang="de-DE" sz="1500" i="1"/>
              <a:t>Reflexion als Schlüsselphänomen der gegenwärtigen Fremdsprachendidaktik</a:t>
            </a:r>
            <a:r>
              <a:rPr lang="de-DE" sz="1500"/>
              <a:t>. Frankfurt a.M.: Lang (Posener Beiträge zur Germanistik 27), S. 13-38.</a:t>
            </a:r>
            <a:endParaRPr/>
          </a:p>
          <a:p>
            <a:pPr>
              <a:lnSpc>
                <a:spcPct val="100000"/>
              </a:lnSpc>
              <a:spcBef>
                <a:spcPts val="600"/>
              </a:spcBef>
              <a:buFont typeface="Wingdings"/>
              <a:buNone/>
              <a:defRPr/>
            </a:pPr>
            <a:r>
              <a:rPr lang="de-DE" sz="1500"/>
              <a:t>Bickes</a:t>
            </a:r>
            <a:r>
              <a:rPr lang="de-DE" sz="1500"/>
              <a:t>, H. &amp; Pauli, U. (2009). </a:t>
            </a:r>
            <a:r>
              <a:rPr lang="de-DE" sz="1500" i="1"/>
              <a:t>Erst- und Zweitspracherwerb</a:t>
            </a:r>
            <a:r>
              <a:rPr lang="de-DE" sz="1500"/>
              <a:t>. Paderborn: Fink.</a:t>
            </a:r>
            <a:endParaRPr/>
          </a:p>
          <a:p>
            <a:pPr>
              <a:lnSpc>
                <a:spcPct val="100000"/>
              </a:lnSpc>
              <a:spcBef>
                <a:spcPts val="600"/>
              </a:spcBef>
              <a:buFont typeface="Wingdings"/>
              <a:buNone/>
              <a:defRPr/>
            </a:pPr>
            <a:r>
              <a:rPr lang="de-DE" sz="1500"/>
              <a:t>Busch, B. (2013). </a:t>
            </a:r>
            <a:r>
              <a:rPr lang="de-DE" sz="1500" i="1"/>
              <a:t>Mehrsprachigkeit</a:t>
            </a:r>
            <a:r>
              <a:rPr lang="de-DE" sz="1500"/>
              <a:t>. Wien: Facultas.</a:t>
            </a:r>
            <a:endParaRPr/>
          </a:p>
          <a:p>
            <a:pPr>
              <a:lnSpc>
                <a:spcPct val="100000"/>
              </a:lnSpc>
              <a:spcBef>
                <a:spcPts val="600"/>
              </a:spcBef>
              <a:buFont typeface="Wingdings"/>
              <a:buNone/>
              <a:defRPr/>
            </a:pPr>
            <a:r>
              <a:rPr lang="de-DE" sz="1500"/>
              <a:t>Ehlich</a:t>
            </a:r>
            <a:r>
              <a:rPr lang="de-DE" sz="1500"/>
              <a:t>, K. (2007). </a:t>
            </a:r>
            <a:r>
              <a:rPr lang="de-DE" sz="1500" i="1"/>
              <a:t>Modellierungen der Sprachaneignung und ihre Konsequenzen für die Sprachförderung.</a:t>
            </a:r>
            <a:r>
              <a:rPr lang="de-DE" sz="1500"/>
              <a:t> Online verfügbar unter: </a:t>
            </a:r>
            <a:r>
              <a:rPr lang="de-DE" sz="1500" u="sng">
                <a:hlinkClick r:id="rId2" tooltip="http://ehlich-berlin.de/Vortraege/KE_Vortrag_20070820_Brixen.pdf"/>
              </a:rPr>
              <a:t>http://ehlich-berlin.de/Vortraege/KE_Vortrag_20070820_Brixen.pdf</a:t>
            </a:r>
            <a:r>
              <a:rPr lang="de-DE" sz="1500"/>
              <a:t> [letzter Zugriff: 25.09.2016].</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0962" name="Titel 3" hidden="0"/>
          <p:cNvSpPr>
            <a:spLocks noGrp="1"/>
          </p:cNvSpPr>
          <p:nvPr isPhoto="0" userDrawn="0">
            <p:ph type="title" hasCustomPrompt="0"/>
          </p:nvPr>
        </p:nvSpPr>
        <p:spPr bwMode="auto"/>
        <p:txBody>
          <a:bodyPr/>
          <a:lstStyle/>
          <a:p>
            <a:pPr>
              <a:defRPr/>
            </a:pPr>
            <a:r>
              <a:rPr lang="de-DE"/>
              <a:t>Literaturhinweise</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40963" name="Inhaltsplatzhalter 4" hidden="0"/>
          <p:cNvSpPr>
            <a:spLocks noGrp="1"/>
          </p:cNvSpPr>
          <p:nvPr isPhoto="0" userDrawn="0">
            <p:ph type="body" sz="quarter" idx="10" hasCustomPrompt="0"/>
          </p:nvPr>
        </p:nvSpPr>
        <p:spPr bwMode="auto">
          <a:xfrm>
            <a:off x="622299" y="1278442"/>
            <a:ext cx="7886700" cy="4544871"/>
          </a:xfrm>
        </p:spPr>
        <p:txBody>
          <a:bodyPr>
            <a:noAutofit/>
          </a:bodyPr>
          <a:lstStyle/>
          <a:p>
            <a:pPr>
              <a:lnSpc>
                <a:spcPct val="100000"/>
              </a:lnSpc>
              <a:spcBef>
                <a:spcPts val="600"/>
              </a:spcBef>
              <a:buFont typeface="Wingdings"/>
              <a:buNone/>
              <a:defRPr/>
            </a:pPr>
            <a:r>
              <a:rPr lang="de-DE" sz="1500"/>
              <a:t>Jeuk</a:t>
            </a:r>
            <a:r>
              <a:rPr lang="de-DE" sz="1500"/>
              <a:t>, S. (2015). </a:t>
            </a:r>
            <a:r>
              <a:rPr lang="de-DE" sz="1500" i="1"/>
              <a:t>Deutsch als Zweitsprache in der Schule. Grundlagen – Diagnose  – Förderung</a:t>
            </a:r>
            <a:r>
              <a:rPr lang="de-DE" sz="1500"/>
              <a:t>. 3. </a:t>
            </a:r>
            <a:r>
              <a:rPr lang="de-DE" sz="1500"/>
              <a:t>überarb</a:t>
            </a:r>
            <a:r>
              <a:rPr lang="de-DE" sz="1500"/>
              <a:t>. und </a:t>
            </a:r>
            <a:r>
              <a:rPr lang="de-DE" sz="1500"/>
              <a:t>erw</a:t>
            </a:r>
            <a:r>
              <a:rPr lang="de-DE" sz="1500"/>
              <a:t>. Aufl. Stuttgart: Kohlhammer.</a:t>
            </a:r>
            <a:endParaRPr/>
          </a:p>
          <a:p>
            <a:pPr>
              <a:lnSpc>
                <a:spcPct val="100000"/>
              </a:lnSpc>
              <a:spcBef>
                <a:spcPts val="600"/>
              </a:spcBef>
              <a:buFont typeface="Wingdings"/>
              <a:buNone/>
              <a:defRPr/>
            </a:pPr>
            <a:r>
              <a:rPr lang="de-DE" sz="1500"/>
              <a:t>Bredthauer</a:t>
            </a:r>
            <a:r>
              <a:rPr lang="de-DE" sz="1500"/>
              <a:t>, </a:t>
            </a:r>
            <a:r>
              <a:rPr lang="de-DE" sz="1500"/>
              <a:t>W.</a:t>
            </a:r>
            <a:r>
              <a:rPr lang="de-DE" sz="1500"/>
              <a:t>, Bruns, K. G., Burmeister, O., Grote, M., </a:t>
            </a:r>
            <a:r>
              <a:rPr lang="de-DE" sz="1500"/>
              <a:t>Köhncke</a:t>
            </a:r>
            <a:r>
              <a:rPr lang="de-DE" sz="1500"/>
              <a:t>, H., </a:t>
            </a:r>
            <a:r>
              <a:rPr lang="de-DE" sz="1500"/>
              <a:t>Schlobinski</a:t>
            </a:r>
            <a:r>
              <a:rPr lang="de-DE" sz="1500"/>
              <a:t>-Voigt, U. (2015). </a:t>
            </a:r>
            <a:r>
              <a:rPr lang="de-DE" sz="1500" i="1"/>
              <a:t>Impulse Physik 5/6 Niedersachsen</a:t>
            </a:r>
            <a:r>
              <a:rPr lang="de-DE" sz="1500"/>
              <a:t>. Stuttgart: Klett. </a:t>
            </a:r>
            <a:endParaRPr/>
          </a:p>
          <a:p>
            <a:pPr>
              <a:lnSpc>
                <a:spcPct val="100000"/>
              </a:lnSpc>
              <a:spcBef>
                <a:spcPts val="600"/>
              </a:spcBef>
              <a:buFont typeface="Wingdings"/>
              <a:buNone/>
              <a:defRPr/>
            </a:pPr>
            <a:r>
              <a:rPr lang="de-DE" sz="1500"/>
              <a:t>Paradis</a:t>
            </a:r>
            <a:r>
              <a:rPr lang="de-DE" sz="1500"/>
              <a:t>, J., </a:t>
            </a:r>
            <a:r>
              <a:rPr lang="de-DE" sz="1500"/>
              <a:t>Genesee</a:t>
            </a:r>
            <a:r>
              <a:rPr lang="de-DE" sz="1500"/>
              <a:t>, F. &amp; </a:t>
            </a:r>
            <a:r>
              <a:rPr lang="de-DE" sz="1500"/>
              <a:t>Crago</a:t>
            </a:r>
            <a:r>
              <a:rPr lang="de-DE" sz="1500"/>
              <a:t>, M. B. (2011). </a:t>
            </a:r>
            <a:r>
              <a:rPr lang="de-DE" sz="1500" i="1"/>
              <a:t>Dual Language Development </a:t>
            </a:r>
            <a:r>
              <a:rPr lang="de-DE" sz="1500" i="1"/>
              <a:t>and</a:t>
            </a:r>
            <a:r>
              <a:rPr lang="de-DE" sz="1500" i="1"/>
              <a:t> </a:t>
            </a:r>
            <a:r>
              <a:rPr lang="de-DE" sz="1500" i="1"/>
              <a:t>Disorders</a:t>
            </a:r>
            <a:r>
              <a:rPr lang="de-DE" sz="1500" i="1"/>
              <a:t>. A Handbook on </a:t>
            </a:r>
            <a:r>
              <a:rPr lang="de-DE" sz="1500" i="1"/>
              <a:t>Bilingualism</a:t>
            </a:r>
            <a:r>
              <a:rPr lang="de-DE" sz="1500" i="1"/>
              <a:t> </a:t>
            </a:r>
            <a:r>
              <a:rPr lang="de-DE" sz="1500" i="1"/>
              <a:t>and</a:t>
            </a:r>
            <a:r>
              <a:rPr lang="de-DE" sz="1500" i="1"/>
              <a:t> Second Language Learning.</a:t>
            </a:r>
            <a:r>
              <a:rPr lang="de-DE" sz="1500"/>
              <a:t> Baltimore et al.: Brooks (2nd </a:t>
            </a:r>
            <a:r>
              <a:rPr lang="de-DE" sz="1500"/>
              <a:t>ed</a:t>
            </a:r>
            <a:r>
              <a:rPr lang="de-DE" sz="1500"/>
              <a:t>.). </a:t>
            </a:r>
            <a:endParaRPr/>
          </a:p>
          <a:p>
            <a:pPr>
              <a:lnSpc>
                <a:spcPct val="100000"/>
              </a:lnSpc>
              <a:spcBef>
                <a:spcPts val="600"/>
              </a:spcBef>
              <a:buFont typeface="Wingdings"/>
              <a:buNone/>
              <a:defRPr/>
            </a:pPr>
            <a:r>
              <a:rPr lang="de-DE" sz="1500"/>
              <a:t>Rösch, H. (</a:t>
            </a:r>
            <a:r>
              <a:rPr lang="de-DE" sz="1500"/>
              <a:t>Hrsg</a:t>
            </a:r>
            <a:r>
              <a:rPr lang="de-DE" sz="1500"/>
              <a:t>.) (2007). </a:t>
            </a:r>
            <a:r>
              <a:rPr lang="de-DE" sz="1500" i="1"/>
              <a:t>Deutsch als Zweitsprache. Sprachförderung in der Sekundarstufe I. Grundlagen – Übungsideen – Kopiervorlagen</a:t>
            </a:r>
            <a:r>
              <a:rPr lang="de-DE" sz="1500"/>
              <a:t>. Braunschweig: Schroedel, S. 52-53.</a:t>
            </a:r>
            <a:endParaRPr/>
          </a:p>
          <a:p>
            <a:pPr>
              <a:lnSpc>
                <a:spcPct val="100000"/>
              </a:lnSpc>
              <a:spcBef>
                <a:spcPts val="600"/>
              </a:spcBef>
              <a:buFont typeface="Wingdings"/>
              <a:buNone/>
              <a:defRPr/>
            </a:pPr>
            <a:r>
              <a:rPr lang="de-DE" sz="1500"/>
              <a:t>Rothweiler</a:t>
            </a:r>
            <a:r>
              <a:rPr lang="de-DE" sz="1500"/>
              <a:t>, M. (2007). Bilingualer Spracherwerb und Zweitspracherwerb. In: Steinbach et al., Markus (Hrsg.). </a:t>
            </a:r>
            <a:r>
              <a:rPr lang="de-DE" sz="1500" i="1"/>
              <a:t>Schnittstellen der germanistischen Linguistik</a:t>
            </a:r>
            <a:r>
              <a:rPr lang="de-DE" sz="1500"/>
              <a:t>. Stuttgart/Weimar: Metzler, S. 103-135.</a:t>
            </a:r>
            <a:endParaRPr/>
          </a:p>
          <a:p>
            <a:pPr>
              <a:lnSpc>
                <a:spcPct val="100000"/>
              </a:lnSpc>
              <a:spcBef>
                <a:spcPts val="600"/>
              </a:spcBef>
              <a:buFont typeface="Wingdings"/>
              <a:buNone/>
              <a:defRPr/>
            </a:pPr>
            <a:r>
              <a:rPr lang="de-DE" sz="1500"/>
              <a:t>Schmölzer-</a:t>
            </a:r>
            <a:r>
              <a:rPr lang="de-DE" sz="1500"/>
              <a:t>Eibinger</a:t>
            </a:r>
            <a:r>
              <a:rPr lang="de-DE" sz="1500"/>
              <a:t>, S. (2014). Deutsch als Zweitsprache. Spracherwerbs-theoretische und didaktische Grundlagen für den Unterricht in mehrsprachigen Klassen. In: G. Lange, S. Weinhold. </a:t>
            </a:r>
            <a:r>
              <a:rPr lang="de-DE" sz="1500" i="1"/>
              <a:t>Grundlagen der Deutschdidaktik. Sprachdidaktik. Mediendidaktik. Literaturdidaktik. </a:t>
            </a:r>
            <a:r>
              <a:rPr lang="de-DE" sz="1500"/>
              <a:t>Baltmannsweiler</a:t>
            </a:r>
            <a:r>
              <a:rPr lang="de-DE" sz="1500"/>
              <a:t>: Schneider (6., unveränderte Auflage), S. 128-150.</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7170" name="Titel 1" hidden="0"/>
          <p:cNvSpPr>
            <a:spLocks noGrp="1"/>
          </p:cNvSpPr>
          <p:nvPr isPhoto="0" userDrawn="0">
            <p:ph type="title" hasCustomPrompt="0"/>
          </p:nvPr>
        </p:nvSpPr>
        <p:spPr bwMode="auto"/>
        <p:txBody>
          <a:bodyPr/>
          <a:lstStyle/>
          <a:p>
            <a:pPr>
              <a:defRPr/>
            </a:pPr>
            <a:r>
              <a:rPr lang="de-DE"/>
              <a:t>Kommentare</a:t>
            </a:r>
            <a:endParaRPr/>
          </a:p>
        </p:txBody>
      </p:sp>
      <p:sp>
        <p:nvSpPr>
          <p:cNvPr id="7172" name="Fußzeilenplatzhalter 1" hidden="0"/>
          <p:cNvSpPr>
            <a:spLocks noGrp="1"/>
          </p:cNvSpPr>
          <p:nvPr isPhoto="0" userDrawn="0">
            <p:ph type="ftr" sz="quarter" idx="3" hasCustomPrompt="0"/>
          </p:nvPr>
        </p:nvSpPr>
        <p:spPr bwMode="auto">
          <a:ln>
            <a:miter lim="800000"/>
            <a:headEnd/>
            <a:tailEnd/>
          </a:ln>
        </p:spPr>
        <p:txBody>
          <a:bodyPr/>
          <a:lstStyle/>
          <a:p>
            <a:pPr>
              <a:defRPr/>
            </a:pPr>
            <a:r>
              <a:rPr lang="de-DE">
                <a:ea typeface="ＭＳ Ｐゴシック"/>
              </a:rPr>
              <a:t>Mehrsprachigkeit und Deutsch als Zweitsprache</a:t>
            </a:r>
            <a:endParaRPr lang="de-DE" b="0">
              <a:ea typeface="ＭＳ Ｐゴシック"/>
            </a:endParaRPr>
          </a:p>
        </p:txBody>
      </p:sp>
      <p:sp>
        <p:nvSpPr>
          <p:cNvPr id="3" name="Inhaltsplatzhalter 2" hidden="0"/>
          <p:cNvSpPr>
            <a:spLocks noGrp="1"/>
          </p:cNvSpPr>
          <p:nvPr isPhoto="0" userDrawn="0">
            <p:ph type="body" sz="quarter" idx="10" hasCustomPrompt="0"/>
          </p:nvPr>
        </p:nvSpPr>
        <p:spPr bwMode="auto"/>
        <p:txBody>
          <a:bodyPr>
            <a:normAutofit fontScale="55000" lnSpcReduction="20000"/>
          </a:bodyPr>
          <a:lstStyle/>
          <a:p>
            <a:pPr>
              <a:lnSpc>
                <a:spcPct val="120000"/>
              </a:lnSpc>
              <a:defRPr/>
            </a:pPr>
            <a:r>
              <a:rPr lang="de-DE" sz="3500"/>
              <a:t>Einstieg in die Einheit über eine kurze Umfrage im Plenum: Die Studierenden, die mitmachen möchten, signalisieren per Meldung Zustimmung zu den drei Punkten, die nacheinander eingeblendet werden.</a:t>
            </a:r>
            <a:endParaRPr/>
          </a:p>
          <a:p>
            <a:pPr>
              <a:lnSpc>
                <a:spcPct val="120000"/>
              </a:lnSpc>
              <a:defRPr/>
            </a:pPr>
            <a:r>
              <a:rPr lang="de-DE" sz="3500"/>
              <a:t>I.d.R. bildet das Ergebnis der Umfrage ab, was auch für moderne Klassenzimmer an allen Schulformen gilt: Melden sich zu allen Punkten zahlreiche Studierende, zeigt sich, dass das Seminar ein sog. mehrsprachiges Klassenzimmer ist, das durch eine große Vielfalt an Sprachen und Sprachbiographien gekennzeichnet ist.  </a:t>
            </a:r>
            <a:endParaRPr/>
          </a:p>
          <a:p>
            <a:pPr>
              <a:lnSpc>
                <a:spcPct val="120000"/>
              </a:lnSpc>
              <a:defRPr/>
            </a:pPr>
            <a:r>
              <a:rPr lang="de-DE" sz="3500"/>
              <a:t>Sollte der unwahrscheinliche Fall eintreten, dass sich zu den Punkten 2 und 3 keine/wenige Studierende melden, kann auf diese unübliche Homogenität in Bezug auf Sprache hingewiesen werden. Darüber hinaus sollte betont werden, dass es i.d.R. mehrsprachige Klassenzimmer gibt (s.o.).</a:t>
            </a:r>
            <a:endParaRPr/>
          </a:p>
          <a:p>
            <a:pPr algn="just">
              <a:defRPr/>
            </a:pPr>
            <a:endParaRPr lang="de-DE" sz="1900"/>
          </a:p>
          <a:p>
            <a:pPr>
              <a:buFont typeface="Arial"/>
              <a:buNone/>
              <a:defRPr/>
            </a:pPr>
            <a:endParaRPr lang="de-DE" sz="2000">
              <a:latin typeface="Arial"/>
            </a:endParaRPr>
          </a:p>
          <a:p>
            <a:pPr>
              <a:buFont typeface="Arial"/>
              <a:buNone/>
              <a:defRPr/>
            </a:pPr>
            <a:endParaRPr lang="de-DE" sz="2000">
              <a:latin typeface="Arial"/>
            </a:endParaRPr>
          </a:p>
          <a:p>
            <a:pPr>
              <a:defRPr/>
            </a:pPr>
            <a:endParaRPr lang="de-DE" sz="2000">
              <a:latin typeface="Arial"/>
            </a:endParaRPr>
          </a:p>
          <a:p>
            <a:pPr>
              <a:defRPr/>
            </a:pPr>
            <a:endParaRPr lang="de-DE" sz="2000">
              <a:latin typeface="Arial"/>
            </a:endParaRPr>
          </a:p>
          <a:p>
            <a:pPr algn="just">
              <a:defRPr/>
            </a:pPr>
            <a:endParaRPr lang="de-DE" sz="1900"/>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Autofit/>
          </a:bodyPr>
          <a:lstStyle/>
          <a:p>
            <a:pPr>
              <a:defRPr/>
            </a:pPr>
            <a:r>
              <a:rPr lang="de-DE"/>
              <a:t>Mehrsprachiges Klassenzimmer: multikulturell &amp; multilingual</a:t>
            </a:r>
            <a:endParaRPr/>
          </a:p>
        </p:txBody>
      </p:sp>
      <p:sp>
        <p:nvSpPr>
          <p:cNvPr id="8200" name="Fußzeilenplatzhalter 1" hidden="0"/>
          <p:cNvSpPr>
            <a:spLocks noGrp="1"/>
          </p:cNvSpPr>
          <p:nvPr isPhoto="0" userDrawn="0">
            <p:ph type="ftr" sz="quarter" idx="3" hasCustomPrompt="0"/>
          </p:nvPr>
        </p:nvSpPr>
        <p:spPr bwMode="auto">
          <a:ln>
            <a:miter lim="800000"/>
            <a:headEnd/>
            <a:tailEnd/>
          </a:ln>
        </p:spPr>
        <p:txBody>
          <a:bodyPr/>
          <a:lstStyle/>
          <a:p>
            <a:pPr>
              <a:defRPr/>
            </a:pPr>
            <a:r>
              <a:rPr lang="de-DE">
                <a:ea typeface="ＭＳ Ｐゴシック"/>
              </a:rPr>
              <a:t>Mehrsprachigkeit und Deutsch als Zweitsprache</a:t>
            </a:r>
            <a:endParaRPr lang="de-DE" b="0">
              <a:ea typeface="ＭＳ Ｐゴシック"/>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148"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spcAft>
                <a:spcPts val="1200"/>
              </a:spcAft>
              <a:buNone/>
              <a:defRPr/>
            </a:pPr>
            <a:r>
              <a:rPr lang="de-DE"/>
              <a:t>Hier lernen zusammen: Schüler/innen mit …</a:t>
            </a:r>
            <a:endParaRPr/>
          </a:p>
          <a:p>
            <a:pPr marL="0" indent="0">
              <a:lnSpc>
                <a:spcPct val="100000"/>
              </a:lnSpc>
              <a:spcBef>
                <a:spcPts val="0"/>
              </a:spcBef>
              <a:spcAft>
                <a:spcPts val="1200"/>
              </a:spcAft>
              <a:buFont typeface="Wingdings"/>
              <a:buNone/>
              <a:defRPr/>
            </a:pPr>
            <a:r>
              <a:rPr lang="de-DE" b="1"/>
              <a:t>… Deutsch als Erstsprache (L1)</a:t>
            </a:r>
            <a:r>
              <a:rPr lang="de-DE"/>
              <a:t> = Deutsch ist die Sprache, die zuerst erworben wird (oft auch als Muttersprache bezeichnet)</a:t>
            </a:r>
            <a:endParaRPr/>
          </a:p>
          <a:p>
            <a:pPr marL="0" indent="0">
              <a:lnSpc>
                <a:spcPct val="100000"/>
              </a:lnSpc>
              <a:spcBef>
                <a:spcPts val="0"/>
              </a:spcBef>
              <a:spcAft>
                <a:spcPts val="1200"/>
              </a:spcAft>
              <a:buNone/>
              <a:defRPr/>
            </a:pPr>
            <a:r>
              <a:rPr lang="de-DE" b="1"/>
              <a:t>… </a:t>
            </a:r>
            <a:r>
              <a:rPr lang="de-DE" b="1"/>
              <a:t>Deutsch als Zweitsprache (L2)</a:t>
            </a:r>
            <a:r>
              <a:rPr lang="de-DE"/>
              <a:t> = Deutsch ist die Sprache, die </a:t>
            </a:r>
            <a:r>
              <a:rPr lang="de-DE"/>
              <a:t>nach der </a:t>
            </a:r>
            <a:r>
              <a:rPr lang="de-DE"/>
              <a:t>Erstsprache erworben </a:t>
            </a:r>
            <a:r>
              <a:rPr lang="de-DE"/>
              <a:t>wird</a:t>
            </a:r>
            <a:endParaRPr/>
          </a:p>
          <a:p>
            <a:pPr marL="457200" lvl="1" indent="0">
              <a:lnSpc>
                <a:spcPct val="100000"/>
              </a:lnSpc>
              <a:spcBef>
                <a:spcPts val="600"/>
              </a:spcBef>
              <a:buNone/>
              <a:defRPr/>
            </a:pPr>
            <a:r>
              <a:rPr lang="de-DE" b="1"/>
              <a:t>Zweitspracherwerb</a:t>
            </a:r>
            <a:r>
              <a:rPr lang="de-DE"/>
              <a:t> </a:t>
            </a:r>
            <a:r>
              <a:rPr lang="de-DE"/>
              <a:t>= die zu lernende Zweitsprache ist die </a:t>
            </a:r>
            <a:r>
              <a:rPr lang="de-DE"/>
              <a:t>Umgebungssprache </a:t>
            </a:r>
            <a:r>
              <a:rPr lang="de-DE"/>
              <a:t>(z. B. Deutschunterricht in </a:t>
            </a:r>
            <a:r>
              <a:rPr lang="de-DE"/>
              <a:t>Deutschland</a:t>
            </a:r>
            <a:r>
              <a:rPr lang="de-DE"/>
              <a:t>)</a:t>
            </a:r>
            <a:endParaRPr/>
          </a:p>
          <a:p>
            <a:pPr marL="457200" lvl="1" indent="0">
              <a:lnSpc>
                <a:spcPct val="100000"/>
              </a:lnSpc>
              <a:spcBef>
                <a:spcPts val="600"/>
              </a:spcBef>
              <a:buNone/>
              <a:defRPr/>
            </a:pPr>
            <a:r>
              <a:rPr lang="de-DE" b="1"/>
              <a:t>Fremdspracherwerb</a:t>
            </a:r>
            <a:r>
              <a:rPr lang="de-DE"/>
              <a:t> </a:t>
            </a:r>
            <a:r>
              <a:rPr lang="de-DE"/>
              <a:t>= die zu lernende Sprache ist nicht die </a:t>
            </a:r>
            <a:r>
              <a:rPr lang="de-DE"/>
              <a:t>Umgebungssprache </a:t>
            </a:r>
            <a:r>
              <a:rPr lang="de-DE"/>
              <a:t>(z. B. Deutschunterricht in </a:t>
            </a:r>
            <a:r>
              <a:rPr lang="de-DE"/>
              <a:t>Griechenland)</a:t>
            </a:r>
            <a:endParaRPr/>
          </a:p>
          <a:p>
            <a:pPr marL="457200" lvl="1" indent="0" algn="r">
              <a:spcBef>
                <a:spcPts val="600"/>
              </a:spcBef>
              <a:buNone/>
              <a:defRPr/>
            </a:pPr>
            <a:r>
              <a:rPr lang="de-DE"/>
              <a:t>			</a:t>
            </a:r>
            <a:r>
              <a:rPr lang="de-DE"/>
              <a:t>(</a:t>
            </a:r>
            <a:r>
              <a:rPr lang="de-DE" sz="1800"/>
              <a:t>vgl</a:t>
            </a:r>
            <a:r>
              <a:rPr lang="de-DE" sz="1800"/>
              <a:t>. </a:t>
            </a:r>
            <a:r>
              <a:rPr lang="de-DE" sz="1800"/>
              <a:t>Jeuk</a:t>
            </a:r>
            <a:r>
              <a:rPr lang="de-DE" sz="1800"/>
              <a:t> </a:t>
            </a:r>
            <a:r>
              <a:rPr lang="de-DE" sz="1800"/>
              <a:t>2015, S. 13-17; </a:t>
            </a:r>
            <a:r>
              <a:rPr lang="de-DE" sz="1800"/>
              <a:t>Bickes</a:t>
            </a:r>
            <a:r>
              <a:rPr lang="de-DE" sz="1800"/>
              <a:t> &amp; Pauli 2009)</a:t>
            </a:r>
            <a:endParaRPr lang="de-DE" sz="1800"/>
          </a:p>
          <a:p>
            <a:pPr marL="457200" lvl="1" indent="0">
              <a:spcBef>
                <a:spcPts val="600"/>
              </a:spcBef>
              <a:buNone/>
              <a:defRPr/>
            </a:pPr>
            <a:endParaRPr lang="de-DE"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9218" name="Titel 1" hidden="0"/>
          <p:cNvSpPr>
            <a:spLocks noGrp="1"/>
          </p:cNvSpPr>
          <p:nvPr isPhoto="0" userDrawn="0">
            <p:ph type="title" hasCustomPrompt="0"/>
          </p:nvPr>
        </p:nvSpPr>
        <p:spPr bwMode="auto"/>
        <p:txBody>
          <a:bodyPr/>
          <a:lstStyle/>
          <a:p>
            <a:pPr>
              <a:defRPr/>
            </a:pPr>
            <a:r>
              <a:rPr lang="de-DE"/>
              <a:t>Kommentare</a:t>
            </a:r>
            <a:endParaRPr/>
          </a:p>
        </p:txBody>
      </p:sp>
      <p:sp>
        <p:nvSpPr>
          <p:cNvPr id="9220" name="Fußzeilenplatzhalter 1" hidden="0"/>
          <p:cNvSpPr>
            <a:spLocks noGrp="1"/>
          </p:cNvSpPr>
          <p:nvPr isPhoto="0" userDrawn="0">
            <p:ph type="ftr" sz="quarter" idx="3" hasCustomPrompt="0"/>
          </p:nvPr>
        </p:nvSpPr>
        <p:spPr bwMode="auto">
          <a:ln>
            <a:miter lim="800000"/>
            <a:headEnd/>
            <a:tailEnd/>
          </a:ln>
        </p:spPr>
        <p:txBody>
          <a:bodyPr/>
          <a:lstStyle/>
          <a:p>
            <a:pPr>
              <a:defRPr/>
            </a:pPr>
            <a:r>
              <a:rPr lang="de-DE">
                <a:ea typeface="ＭＳ Ｐゴシック"/>
              </a:rPr>
              <a:t>Mehrsprachigkeit und Deutsch als Zweitsprache</a:t>
            </a:r>
            <a:endParaRPr lang="de-DE" b="0">
              <a:ea typeface="ＭＳ Ｐゴシック"/>
            </a:endParaRPr>
          </a:p>
        </p:txBody>
      </p:sp>
      <p:sp>
        <p:nvSpPr>
          <p:cNvPr id="9219" name="Inhaltsplatzhalter 2" hidden="0"/>
          <p:cNvSpPr>
            <a:spLocks noGrp="1"/>
          </p:cNvSpPr>
          <p:nvPr isPhoto="0" userDrawn="0">
            <p:ph type="body" sz="quarter" idx="10" hasCustomPrompt="0"/>
          </p:nvPr>
        </p:nvSpPr>
        <p:spPr bwMode="auto"/>
        <p:txBody>
          <a:bodyPr>
            <a:normAutofit lnSpcReduction="10000"/>
          </a:bodyPr>
          <a:lstStyle/>
          <a:p>
            <a:pPr>
              <a:lnSpc>
                <a:spcPct val="100000"/>
              </a:lnSpc>
              <a:defRPr/>
            </a:pPr>
            <a:r>
              <a:rPr lang="de-DE" sz="2000">
                <a:ea typeface="ＭＳ Ｐゴシック"/>
              </a:rPr>
              <a:t>Was zeichnet ein mehrsprachiges Klassenzimmer aus? Eine multikulturelle und multilinguale Schülerschaft, die sich folgendermaßen zusammensetzen kann:</a:t>
            </a:r>
            <a:endParaRPr/>
          </a:p>
          <a:p>
            <a:pPr>
              <a:lnSpc>
                <a:spcPct val="100000"/>
              </a:lnSpc>
              <a:defRPr/>
            </a:pPr>
            <a:r>
              <a:rPr lang="de-DE" sz="2000">
                <a:ea typeface="ＭＳ Ｐゴシック"/>
              </a:rPr>
              <a:t>Deutsch </a:t>
            </a:r>
            <a:r>
              <a:rPr lang="de-DE" sz="2000">
                <a:ea typeface="ＭＳ Ｐゴシック"/>
              </a:rPr>
              <a:t>als Erstsprache: </a:t>
            </a:r>
            <a:r>
              <a:rPr lang="de-DE" sz="2000">
                <a:ea typeface="ＭＳ Ｐゴシック"/>
              </a:rPr>
              <a:t>Die Sprache, die ein Kind als erste erwirbt, wird oftmals </a:t>
            </a:r>
            <a:r>
              <a:rPr lang="de-DE" sz="2000" i="1">
                <a:ea typeface="ＭＳ Ｐゴシック"/>
              </a:rPr>
              <a:t>Muttersprache</a:t>
            </a:r>
            <a:r>
              <a:rPr lang="de-DE" sz="2000">
                <a:ea typeface="ＭＳ Ｐゴシック"/>
              </a:rPr>
              <a:t> genannt. Ein alternativer, neutralerer Begriff ist die Bezeichnung </a:t>
            </a:r>
            <a:r>
              <a:rPr lang="de-DE" sz="2000" i="1">
                <a:ea typeface="ＭＳ Ｐゴシック"/>
              </a:rPr>
              <a:t>Erstsprache</a:t>
            </a:r>
            <a:r>
              <a:rPr lang="de-DE" sz="2000">
                <a:ea typeface="ＭＳ Ｐゴシック"/>
              </a:rPr>
              <a:t>, da die dominante Sprache eines Menschen nicht unbedingt die von der Mutter vermittelte Sprache sein muss. Ein bilingual aufgewachsenes Kind kann mehrere Erstsprachen haben (simultaner Spracherwerb). </a:t>
            </a:r>
            <a:endParaRPr lang="de-DE" sz="2000">
              <a:ea typeface="ＭＳ Ｐゴシック"/>
            </a:endParaRPr>
          </a:p>
          <a:p>
            <a:pPr>
              <a:lnSpc>
                <a:spcPct val="100000"/>
              </a:lnSpc>
              <a:defRPr/>
            </a:pPr>
            <a:r>
              <a:rPr lang="de-DE" sz="2000">
                <a:ea typeface="ＭＳ Ｐゴシック"/>
              </a:rPr>
              <a:t>Jede </a:t>
            </a:r>
            <a:r>
              <a:rPr lang="de-DE" sz="2000">
                <a:ea typeface="ＭＳ Ｐゴシック"/>
              </a:rPr>
              <a:t>weitere Sprache, die nach der Erstsprache/den Erstsprachen erworben wird, ist die Zweitsprache (sukzessiver Zweitspracherwerb), sodass hier lediglich die Reihenfolge des Erwerbs angezeigt wird. Weder lassen </a:t>
            </a:r>
            <a:r>
              <a:rPr lang="de-DE" sz="2000">
                <a:ea typeface="ＭＳ Ｐゴシック"/>
              </a:rPr>
              <a:t>die Bezeichnungen als Erst- und Zweitsprache </a:t>
            </a:r>
            <a:r>
              <a:rPr lang="de-DE" sz="2000">
                <a:ea typeface="ＭＳ Ｐゴシック"/>
              </a:rPr>
              <a:t>Rückschlüsse auf die jeweilige Sprachkompetenz zu, noch implizieren sie eine Wertung (vgl. </a:t>
            </a:r>
            <a:r>
              <a:rPr lang="de-DE" sz="2000">
                <a:ea typeface="ＭＳ Ｐゴシック"/>
              </a:rPr>
              <a:t>Jeuk</a:t>
            </a:r>
            <a:r>
              <a:rPr lang="de-DE" sz="2000">
                <a:ea typeface="ＭＳ Ｐゴシック"/>
              </a:rPr>
              <a:t> </a:t>
            </a:r>
            <a:r>
              <a:rPr lang="de-DE" sz="2000">
                <a:ea typeface="ＭＳ Ｐゴシック"/>
              </a:rPr>
              <a:t>2015</a:t>
            </a:r>
            <a:r>
              <a:rPr lang="de-DE" sz="2000">
                <a:ea typeface="ＭＳ Ｐゴシック"/>
              </a:rPr>
              <a:t>, S. </a:t>
            </a:r>
            <a:r>
              <a:rPr lang="de-DE" sz="2000">
                <a:ea typeface="ＭＳ Ｐゴシック"/>
              </a:rPr>
              <a:t>14f.). </a:t>
            </a:r>
            <a:endParaRPr/>
          </a:p>
          <a:p>
            <a:pPr marL="0" indent="0" algn="just">
              <a:buFont typeface="Wingdings"/>
              <a:buNone/>
              <a:defRPr/>
            </a:pPr>
            <a:endParaRPr lang="de-DE" sz="185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242" name="Textfeld 6" hidden="0"/>
          <p:cNvSpPr txBox="1">
            <a:spLocks noChangeArrowheads="1"/>
          </p:cNvSpPr>
          <p:nvPr isPhoto="0" userDrawn="0"/>
        </p:nvSpPr>
        <p:spPr bwMode="auto">
          <a:xfrm flipH="0" flipV="0">
            <a:off x="6570661" y="5609322"/>
            <a:ext cx="2381960" cy="320075"/>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500">
                <a:latin typeface="+mn-lt"/>
              </a:rPr>
              <a:t>(vgl</a:t>
            </a:r>
            <a:r>
              <a:rPr lang="de-DE" sz="1500">
                <a:latin typeface="+mn-lt"/>
              </a:rPr>
              <a:t>. </a:t>
            </a:r>
            <a:r>
              <a:rPr lang="de-DE" sz="1500">
                <a:latin typeface="+mn-lt"/>
              </a:rPr>
              <a:t>Jeuk</a:t>
            </a:r>
            <a:r>
              <a:rPr lang="de-DE" sz="1500">
                <a:latin typeface="+mn-lt"/>
              </a:rPr>
              <a:t> </a:t>
            </a:r>
            <a:r>
              <a:rPr lang="de-DE" sz="1500">
                <a:latin typeface="+mn-lt"/>
              </a:rPr>
              <a:t>2015, S. 13-17)</a:t>
            </a:r>
            <a:endParaRPr lang="de-DE" sz="1500">
              <a:latin typeface="+mn-lt"/>
            </a:endParaRPr>
          </a:p>
        </p:txBody>
      </p:sp>
      <p:sp>
        <p:nvSpPr>
          <p:cNvPr id="12" name="Titel 1" hidden="0"/>
          <p:cNvSpPr>
            <a:spLocks noGrp="1"/>
          </p:cNvSpPr>
          <p:nvPr isPhoto="0" userDrawn="0">
            <p:ph type="title" hasCustomPrompt="0"/>
          </p:nvPr>
        </p:nvSpPr>
        <p:spPr bwMode="auto"/>
        <p:txBody>
          <a:bodyPr>
            <a:noAutofit/>
          </a:bodyPr>
          <a:lstStyle/>
          <a:p>
            <a:pPr>
              <a:defRPr/>
            </a:pPr>
            <a:r>
              <a:rPr lang="de-DE"/>
              <a:t>Mehrsprachiges Klassenzimmer: multikulturell &amp; multilingual</a:t>
            </a:r>
            <a:endParaRPr/>
          </a:p>
        </p:txBody>
      </p:sp>
      <p:sp>
        <p:nvSpPr>
          <p:cNvPr id="10247" name="Fußzeilenplatzhalter 1" hidden="0"/>
          <p:cNvSpPr>
            <a:spLocks noGrp="1"/>
          </p:cNvSpPr>
          <p:nvPr isPhoto="0" userDrawn="0">
            <p:ph type="ftr" sz="quarter" idx="3" hasCustomPrompt="0"/>
          </p:nvPr>
        </p:nvSpPr>
        <p:spPr bwMode="auto">
          <a:ln>
            <a:miter lim="800000"/>
            <a:headEnd/>
            <a:tailEnd/>
          </a:ln>
        </p:spPr>
        <p:txBody>
          <a:bodyPr/>
          <a:lstStyle/>
          <a:p>
            <a:pPr>
              <a:defRPr/>
            </a:pPr>
            <a:r>
              <a:rPr lang="de-DE">
                <a:ea typeface="ＭＳ Ｐゴシック"/>
              </a:rPr>
              <a:t>Mehrsprachigkeit und Deutsch als Zweitsprache</a:t>
            </a:r>
            <a:endParaRPr lang="de-DE" b="0">
              <a:ea typeface="ＭＳ Ｐゴシック"/>
            </a:endParaRPr>
          </a:p>
        </p:txBody>
      </p:sp>
      <p:sp>
        <p:nvSpPr>
          <p:cNvPr id="4" name="Textplatzhalter 3" hidden="0"/>
          <p:cNvSpPr>
            <a:spLocks noGrp="1"/>
          </p:cNvSpPr>
          <p:nvPr isPhoto="0" userDrawn="0">
            <p:ph type="body" sz="quarter" idx="10" hasCustomPrompt="0"/>
          </p:nvPr>
        </p:nvSpPr>
        <p:spPr bwMode="auto"/>
        <p:txBody>
          <a:bodyPr/>
          <a:lstStyle/>
          <a:p>
            <a:pPr marL="0" indent="0">
              <a:lnSpc>
                <a:spcPct val="100000"/>
              </a:lnSpc>
              <a:buNone/>
              <a:defRPr/>
            </a:pPr>
            <a:r>
              <a:rPr lang="de-DE"/>
              <a:t>Schüler/innen mit </a:t>
            </a:r>
            <a:r>
              <a:rPr lang="de-DE"/>
              <a:t>…</a:t>
            </a:r>
            <a:endParaRPr lang="de-DE"/>
          </a:p>
          <a:p>
            <a:pPr>
              <a:lnSpc>
                <a:spcPct val="100000"/>
              </a:lnSpc>
              <a:spcBef>
                <a:spcPts val="0"/>
              </a:spcBef>
              <a:buNone/>
              <a:defRPr/>
            </a:pPr>
            <a:r>
              <a:rPr lang="de-DE" b="1"/>
              <a:t>… unterschiedlichen Familiensprachen</a:t>
            </a:r>
            <a:r>
              <a:rPr lang="de-DE"/>
              <a:t> = Sprache/n, die in </a:t>
            </a:r>
            <a:r>
              <a:rPr lang="de-DE"/>
              <a:t>der Familie </a:t>
            </a:r>
            <a:r>
              <a:rPr lang="de-DE"/>
              <a:t>gesprochen wird/werden (z. T. parallel, je </a:t>
            </a:r>
            <a:r>
              <a:rPr lang="de-DE"/>
              <a:t>nach Kontext)</a:t>
            </a:r>
            <a:endParaRPr/>
          </a:p>
          <a:p>
            <a:pPr>
              <a:lnSpc>
                <a:spcPct val="100000"/>
              </a:lnSpc>
              <a:spcBef>
                <a:spcPts val="0"/>
              </a:spcBef>
              <a:buNone/>
              <a:defRPr/>
            </a:pPr>
            <a:r>
              <a:rPr lang="de-DE"/>
              <a:t>… </a:t>
            </a:r>
            <a:r>
              <a:rPr lang="de-DE" b="1"/>
              <a:t>bilingualem Hintergrund </a:t>
            </a:r>
            <a:r>
              <a:rPr lang="de-DE"/>
              <a:t>= Erwerb zweier Sprachen von Geburt </a:t>
            </a:r>
            <a:r>
              <a:rPr lang="de-DE"/>
              <a:t>an</a:t>
            </a:r>
            <a:endParaRPr lang="de-DE"/>
          </a:p>
          <a:p>
            <a:pPr>
              <a:spcBef>
                <a:spcPts val="0"/>
              </a:spcBef>
              <a:buNone/>
              <a:defRPr/>
            </a:pPr>
            <a:endParaRPr lang="de-DE"/>
          </a:p>
          <a:p>
            <a:pPr marL="0" indent="0">
              <a:buNone/>
              <a:defRPr/>
            </a:pPr>
            <a:endParaRPr lang="de-DE"/>
          </a:p>
        </p:txBody>
      </p:sp>
      <p:sp>
        <p:nvSpPr>
          <p:cNvPr id="5" name="Foliennummernplatzhalter 4"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2796661" y="3664024"/>
            <a:ext cx="3318387" cy="23661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1266" name="Titel 1" hidden="0"/>
          <p:cNvSpPr>
            <a:spLocks noGrp="1"/>
          </p:cNvSpPr>
          <p:nvPr isPhoto="0" userDrawn="0">
            <p:ph type="title" hasCustomPrompt="0"/>
          </p:nvPr>
        </p:nvSpPr>
        <p:spPr bwMode="auto"/>
        <p:txBody>
          <a:bodyPr/>
          <a:lstStyle/>
          <a:p>
            <a:pPr>
              <a:defRPr/>
            </a:pPr>
            <a:r>
              <a:rPr lang="de-DE"/>
              <a:t>Kommentare </a:t>
            </a:r>
            <a:endParaRPr/>
          </a:p>
        </p:txBody>
      </p:sp>
      <p:sp>
        <p:nvSpPr>
          <p:cNvPr id="5"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3" name="Inhaltsplatzhalter 2" hidden="0"/>
          <p:cNvSpPr>
            <a:spLocks noGrp="1"/>
          </p:cNvSpPr>
          <p:nvPr isPhoto="0" userDrawn="0">
            <p:ph type="body" sz="quarter" idx="10" hasCustomPrompt="0"/>
          </p:nvPr>
        </p:nvSpPr>
        <p:spPr bwMode="auto"/>
        <p:txBody>
          <a:bodyPr>
            <a:normAutofit fontScale="92500" lnSpcReduction="10000"/>
          </a:bodyPr>
          <a:lstStyle/>
          <a:p>
            <a:pPr>
              <a:defRPr/>
            </a:pPr>
            <a:r>
              <a:rPr lang="de-DE" sz="2200"/>
              <a:t>Oft </a:t>
            </a:r>
            <a:r>
              <a:rPr lang="de-DE" sz="2200"/>
              <a:t>sprechen </a:t>
            </a:r>
            <a:r>
              <a:rPr lang="de-DE" sz="2200"/>
              <a:t>Schüler/innen zu </a:t>
            </a:r>
            <a:r>
              <a:rPr lang="de-DE" sz="2200"/>
              <a:t>Hause </a:t>
            </a:r>
            <a:r>
              <a:rPr lang="de-DE" sz="2200"/>
              <a:t>eine oder </a:t>
            </a:r>
            <a:r>
              <a:rPr lang="de-DE" sz="2200"/>
              <a:t>mehrere verschiedene </a:t>
            </a:r>
            <a:r>
              <a:rPr lang="de-DE" sz="2200"/>
              <a:t>Familiensprache/n</a:t>
            </a:r>
            <a:r>
              <a:rPr lang="de-DE" sz="2200"/>
              <a:t>. Meistens wird die Sprache in Abhängigkeit von den Gesprächspartner/innen und der jeweiligen Situation gewählt. Grundsätzlich kann es verschiedenste Gründe haben, dass in der Familie mehrere Sprachen gesprochen werden. Ein mögliches Szenario ist, dass ein Elternteil eine andere Erstsprache als </a:t>
            </a:r>
            <a:r>
              <a:rPr lang="de-DE" sz="2200"/>
              <a:t>Deutsch spricht, </a:t>
            </a:r>
            <a:r>
              <a:rPr lang="de-DE" sz="2200"/>
              <a:t>sich sicherer und kompetenter in dieser Sprache fühlt und daher die Kommunikation in der Erstsprache bevorzugt, während der andere Elternteil beispielsweise Deutsch </a:t>
            </a:r>
            <a:r>
              <a:rPr lang="de-DE" sz="2200"/>
              <a:t>spricht.</a:t>
            </a:r>
            <a:endParaRPr/>
          </a:p>
          <a:p>
            <a:pPr>
              <a:defRPr/>
            </a:pPr>
            <a:r>
              <a:rPr lang="de-DE" sz="2200"/>
              <a:t>Schließlich </a:t>
            </a:r>
            <a:r>
              <a:rPr lang="de-DE" sz="2200"/>
              <a:t>gibt es auch </a:t>
            </a:r>
            <a:r>
              <a:rPr lang="de-DE" sz="2200"/>
              <a:t>Schüler/innen mit </a:t>
            </a:r>
            <a:r>
              <a:rPr lang="de-DE" sz="2200"/>
              <a:t>bilingualem Hintergrund. Das heißt, dass die Kinder mehrere Erstsprachen haben, die sie simultan erwerben. Ein häufiges Erziehungsprinzip ist </a:t>
            </a:r>
            <a:r>
              <a:rPr lang="de-DE" sz="2200" i="1"/>
              <a:t>One</a:t>
            </a:r>
            <a:r>
              <a:rPr lang="de-DE" sz="2200" i="1"/>
              <a:t> </a:t>
            </a:r>
            <a:r>
              <a:rPr lang="de-DE" sz="2200" i="1"/>
              <a:t>Person </a:t>
            </a:r>
            <a:r>
              <a:rPr lang="de-DE" sz="2200" i="1"/>
              <a:t>– </a:t>
            </a:r>
            <a:r>
              <a:rPr lang="de-DE" sz="2200" i="1"/>
              <a:t>One</a:t>
            </a:r>
            <a:r>
              <a:rPr lang="de-DE" sz="2200" i="1"/>
              <a:t> Language. </a:t>
            </a:r>
            <a:r>
              <a:rPr lang="de-DE" sz="2200"/>
              <a:t>Hier entscheiden sich Eltern mit verschiedenen Erstsprachen bewusst dazu, dass jeweils ein Elternteil immer nur in der jeweiligen Erstsprache mit dem Kind spricht, </a:t>
            </a:r>
            <a:r>
              <a:rPr lang="de-DE" sz="2200"/>
              <a:t>so kann z</a:t>
            </a:r>
            <a:r>
              <a:rPr lang="de-DE" sz="2200"/>
              <a:t>. B. ein Elternteil </a:t>
            </a:r>
            <a:r>
              <a:rPr lang="de-DE" sz="2200"/>
              <a:t>Deutsch </a:t>
            </a:r>
            <a:r>
              <a:rPr lang="de-DE" sz="2200"/>
              <a:t>und ein Elternteil </a:t>
            </a:r>
            <a:r>
              <a:rPr lang="de-DE" sz="2200"/>
              <a:t>Türkisch sprechen.</a:t>
            </a:r>
            <a:endParaRPr lang="de-DE" sz="2200"/>
          </a:p>
          <a:p>
            <a:pPr algn="just">
              <a:buFont typeface="Arial"/>
              <a:buNone/>
              <a:defRPr/>
            </a:pPr>
            <a:endParaRPr lang="de-DE" sz="1900">
              <a:latin typeface="Arial"/>
            </a:endParaRPr>
          </a:p>
          <a:p>
            <a:pPr algn="just">
              <a:buFont typeface="Arial"/>
              <a:buNone/>
              <a:defRPr/>
            </a:pPr>
            <a:endParaRPr lang="de-DE" sz="1900">
              <a:latin typeface="Arial"/>
            </a:endParaRPr>
          </a:p>
          <a:p>
            <a:pPr algn="just">
              <a:defRPr/>
            </a:pPr>
            <a:endParaRPr lang="de-DE" sz="1900">
              <a:latin typeface="Arial"/>
            </a:endParaRPr>
          </a:p>
          <a:p>
            <a:pPr algn="just">
              <a:defRPr/>
            </a:pPr>
            <a:endParaRPr lang="de-DE" sz="1900">
              <a:latin typeface="Arial"/>
            </a:endParaRPr>
          </a:p>
          <a:p>
            <a:pPr algn="just">
              <a:defRPr/>
            </a:pPr>
            <a:endParaRPr lang="de-DE" sz="1900"/>
          </a:p>
          <a:p>
            <a:pPr marL="247620" indent="-247620" algn="just">
              <a:buFontTx/>
              <a:buAutoNum type="arabicParenR"/>
              <a:defRPr/>
            </a:pPr>
            <a:endParaRPr lang="de-DE" sz="1900"/>
          </a:p>
          <a:p>
            <a:pPr algn="just">
              <a:defRPr/>
            </a:pPr>
            <a:endParaRPr lang="de-DE" sz="1900">
              <a:latin typeface="Arial"/>
            </a:endParaRPr>
          </a:p>
          <a:p>
            <a:pPr algn="just">
              <a:defRPr/>
            </a:pPr>
            <a:endParaRPr lang="de-DE" sz="19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el 3" hidden="0"/>
          <p:cNvSpPr>
            <a:spLocks noGrp="1"/>
          </p:cNvSpPr>
          <p:nvPr isPhoto="0" userDrawn="0">
            <p:ph type="title" hasCustomPrompt="0"/>
          </p:nvPr>
        </p:nvSpPr>
        <p:spPr bwMode="auto"/>
        <p:txBody>
          <a:bodyPr>
            <a:normAutofit/>
          </a:bodyPr>
          <a:lstStyle/>
          <a:p>
            <a:pPr>
              <a:defRPr/>
            </a:pPr>
            <a:r>
              <a:rPr lang="de-DE">
                <a:solidFill>
                  <a:schemeClr val="tx1"/>
                </a:solidFill>
              </a:rPr>
              <a:t>Sprachen sind </a:t>
            </a:r>
            <a:r>
              <a:rPr lang="de-DE">
                <a:solidFill>
                  <a:schemeClr val="tx1"/>
                </a:solidFill>
              </a:rPr>
              <a:t>verschieden</a:t>
            </a:r>
            <a:endParaRPr lang="de-DE">
              <a:solidFill>
                <a:schemeClr val="tx1"/>
              </a:solidFill>
            </a:endParaRPr>
          </a:p>
        </p:txBody>
      </p:sp>
      <p:sp>
        <p:nvSpPr>
          <p:cNvPr id="8" name="Fußzeilenplatzhalter 1" hidden="0"/>
          <p:cNvSpPr>
            <a:spLocks noGrp="1"/>
          </p:cNvSpPr>
          <p:nvPr isPhoto="0" userDrawn="0">
            <p:ph type="ftr" sz="quarter" idx="3" hasCustomPrompt="0"/>
          </p:nvPr>
        </p:nvSpPr>
        <p:spPr bwMode="auto"/>
        <p:txBody>
          <a:bodyPr/>
          <a:lstStyle/>
          <a:p>
            <a:pPr>
              <a:defRPr/>
            </a:pPr>
            <a:r>
              <a:rPr lang="de-DE"/>
              <a:t>Mehrsprachigkeit und Deutsch als Zweitsprache</a:t>
            </a:r>
            <a:endParaRPr lang="de-DE" b="0"/>
          </a:p>
        </p:txBody>
      </p:sp>
      <p:sp>
        <p:nvSpPr>
          <p:cNvPr id="5" name="Textplatzhalter 4" hidden="0"/>
          <p:cNvSpPr>
            <a:spLocks noGrp="1"/>
          </p:cNvSpPr>
          <p:nvPr isPhoto="0" userDrawn="0">
            <p:ph type="body" sz="quarter" idx="10" hasCustomPrompt="0"/>
          </p:nvPr>
        </p:nvSpPr>
        <p:spPr bwMode="auto"/>
        <p:txBody>
          <a:bodyPr/>
          <a:lstStyle/>
          <a:p>
            <a:pPr marL="0" indent="0">
              <a:lnSpc>
                <a:spcPct val="100000"/>
              </a:lnSpc>
              <a:buNone/>
              <a:defRPr/>
            </a:pPr>
            <a:r>
              <a:rPr lang="de-DE">
                <a:cs typeface="Times New Roman"/>
              </a:rPr>
              <a:t>Menschen neigen dazu, ihre Erstsprache für das Maß aller Dinge zu halten. Unbewusst glauben sie, dass die Muster und Regeln ihrer Erstsprache auch für andere Sprachen gültig sind.</a:t>
            </a:r>
            <a:endParaRPr/>
          </a:p>
          <a:p>
            <a:pPr marL="0" indent="0">
              <a:lnSpc>
                <a:spcPct val="100000"/>
              </a:lnSpc>
              <a:buNone/>
              <a:defRPr/>
            </a:pPr>
            <a:r>
              <a:rPr lang="de-DE">
                <a:cs typeface="Times New Roman"/>
              </a:rPr>
              <a:t>Sprachen können sich aber in vielerlei Hinsicht voneinander unterscheiden!</a:t>
            </a:r>
            <a:endParaRPr lang="de-DE"/>
          </a:p>
          <a:p>
            <a:pPr marL="0" indent="0">
              <a:buNone/>
              <a:defRPr/>
            </a:pPr>
            <a:endParaRPr lang="de-DE"/>
          </a:p>
          <a:p>
            <a:pPr>
              <a:defRPr/>
            </a:pPr>
            <a:endParaRPr lang="de-DE"/>
          </a:p>
          <a:p>
            <a:pPr>
              <a:defRPr/>
            </a:pPr>
            <a:endParaRPr lang="de-DE"/>
          </a:p>
          <a:p>
            <a:pPr marL="0" indent="0">
              <a:buNone/>
              <a:defRPr/>
            </a:pPr>
            <a:endParaRPr lang="de-DE"/>
          </a:p>
        </p:txBody>
      </p:sp>
      <p:sp>
        <p:nvSpPr>
          <p:cNvPr id="6" name="Foliennummernplatzhalter 5"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2" name="Grafik 1" hidden="0"/>
          <p:cNvPicPr>
            <a:picLocks noChangeAspect="1"/>
          </p:cNvPicPr>
          <p:nvPr isPhoto="0" userDrawn="0"/>
        </p:nvPicPr>
        <p:blipFill>
          <a:blip r:embed="rId3"/>
          <a:stretch/>
        </p:blipFill>
        <p:spPr bwMode="auto">
          <a:xfrm>
            <a:off x="2852364" y="3133895"/>
            <a:ext cx="3439271" cy="32009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ONLYOFFICE/7.0.1.37</Application>
  <DocSecurity>0</DocSecurity>
  <PresentationFormat>Bildschirmpräsentation (4:3)</PresentationFormat>
  <Paragraphs>0</Paragraphs>
  <Slides>38</Slides>
  <Notes>38</Notes>
  <HiddenSlides>0</HiddenSlides>
  <MMClips>2</MMClips>
  <ScaleCrop>0</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Janina Schendel</dc:creator>
  <cp:keywords/>
  <dc:description/>
  <dc:identifier/>
  <dc:language/>
  <cp:lastModifiedBy>Patrick Lüer</cp:lastModifiedBy>
  <cp:revision>81</cp:revision>
  <dcterms:created xsi:type="dcterms:W3CDTF">2016-09-06T13:06:13Z</dcterms:created>
  <dcterms:modified xsi:type="dcterms:W3CDTF">2022-03-01T14:09:57Z</dcterms:modified>
  <cp:category/>
  <cp:contentStatus/>
  <cp:version/>
</cp:coreProperties>
</file>